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7" r:id="rId6"/>
    <p:sldId id="375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45"/>
          <c:y val="4.0927780481108733E-2"/>
          <c:w val="0.60699792755561566"/>
          <c:h val="0.756954748639848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2018 года</c:v>
                </c:pt>
              </c:strCache>
            </c:strRef>
          </c:tx>
          <c:dLbls>
            <c:dLbl>
              <c:idx val="0"/>
              <c:layout>
                <c:manualLayout>
                  <c:x val="-6.0778302050454123E-3"/>
                  <c:y val="-7.7294144998947319E-3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123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Прочие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1332.7</c:v>
                </c:pt>
                <c:pt idx="1">
                  <c:v>2709.3</c:v>
                </c:pt>
                <c:pt idx="2">
                  <c:v>130.69999999999999</c:v>
                </c:pt>
                <c:pt idx="3">
                  <c:v>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2019 года</c:v>
                </c:pt>
              </c:strCache>
            </c:strRef>
          </c:tx>
          <c:dLbls>
            <c:dLbl>
              <c:idx val="0"/>
              <c:layout>
                <c:manualLayout>
                  <c:x val="5.4700471845408861E-2"/>
                  <c:y val="-1.2882357499824571E-2"/>
                </c:manualLayout>
              </c:layout>
              <c:showVal val="1"/>
            </c:dLbl>
            <c:dLbl>
              <c:idx val="1"/>
              <c:layout>
                <c:manualLayout>
                  <c:x val="1.9752948166397589E-2"/>
                  <c:y val="-1.2882357499824543E-2"/>
                </c:manualLayout>
              </c:layout>
              <c:showVal val="1"/>
            </c:dLbl>
            <c:dLbl>
              <c:idx val="2"/>
              <c:layout>
                <c:manualLayout>
                  <c:x val="3.0389151025227129E-2"/>
                  <c:y val="-3.3494129499543751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Прочие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1577.3</c:v>
                </c:pt>
                <c:pt idx="1">
                  <c:v>3126.4</c:v>
                </c:pt>
                <c:pt idx="2">
                  <c:v>139.4</c:v>
                </c:pt>
              </c:numCache>
            </c:numRef>
          </c:val>
        </c:ser>
        <c:shape val="cylinder"/>
        <c:axId val="77611776"/>
        <c:axId val="77613312"/>
        <c:axId val="0"/>
      </c:bar3DChart>
      <c:catAx>
        <c:axId val="77611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613312"/>
        <c:crosses val="autoZero"/>
        <c:auto val="1"/>
        <c:lblAlgn val="ctr"/>
        <c:lblOffset val="100"/>
      </c:catAx>
      <c:valAx>
        <c:axId val="77613312"/>
        <c:scaling>
          <c:orientation val="minMax"/>
        </c:scaling>
        <c:axPos val="l"/>
        <c:majorGridlines/>
        <c:numFmt formatCode="General" sourceLinked="1"/>
        <c:tickLblPos val="nextTo"/>
        <c:crossAx val="77611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1квартал 2018 года</c:v>
                </c:pt>
                <c:pt idx="1">
                  <c:v>1 квартал 2019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961</c:v>
                </c:pt>
                <c:pt idx="1">
                  <c:v>742.9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1квартал 2018 года</c:v>
                </c:pt>
                <c:pt idx="1">
                  <c:v>1 квартал 2019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758.5</c:v>
                </c:pt>
                <c:pt idx="1">
                  <c:v>636.4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2018 года</c:v>
                </c:pt>
                <c:pt idx="1">
                  <c:v>1 квартал 2019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723.8</c:v>
                </c:pt>
                <c:pt idx="1">
                  <c:v>1343.6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2018 года</c:v>
                </c:pt>
                <c:pt idx="1">
                  <c:v>1 квартал 2019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1388</c:v>
                </c:pt>
                <c:pt idx="1">
                  <c:v>1465.1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2018 года</c:v>
                </c:pt>
                <c:pt idx="1">
                  <c:v>1 квартал 2019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709.1</c:v>
                </c:pt>
                <c:pt idx="1">
                  <c:v>691.9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1квартал 2018 года</c:v>
                </c:pt>
                <c:pt idx="1">
                  <c:v>1 квартал 2019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8.4</c:v>
                </c:pt>
                <c:pt idx="1">
                  <c:v>2.4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1квартал 2018 года</c:v>
                </c:pt>
                <c:pt idx="1">
                  <c:v>1 квартал 2019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110.7</c:v>
                </c:pt>
                <c:pt idx="1">
                  <c:v>147.4</c:v>
                </c:pt>
              </c:numCache>
            </c:numRef>
          </c:val>
        </c:ser>
        <c:shape val="box"/>
        <c:axId val="97248768"/>
        <c:axId val="97250304"/>
        <c:axId val="0"/>
      </c:bar3DChart>
      <c:catAx>
        <c:axId val="97248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250304"/>
        <c:crosses val="autoZero"/>
        <c:auto val="1"/>
        <c:lblAlgn val="ctr"/>
        <c:lblOffset val="100"/>
      </c:catAx>
      <c:valAx>
        <c:axId val="97250304"/>
        <c:scaling>
          <c:orientation val="minMax"/>
        </c:scaling>
        <c:axPos val="l"/>
        <c:majorGridlines/>
        <c:numFmt formatCode="General" sourceLinked="1"/>
        <c:tickLblPos val="nextTo"/>
        <c:crossAx val="9724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116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29.04.2019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535833" cy="6239616"/>
          </a:xfrm>
        </p:spPr>
        <p:txBody>
          <a:bodyPr/>
          <a:lstStyle/>
          <a:p>
            <a:pPr defTabSz="912813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квартал 2019 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Утверждено Постановлением Администрации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Суксунского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муниципального района  от 19.04.2019 №164 «Об утверждении отчета за 1 квартал 2019 года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поселения»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470741"/>
              </p:ext>
            </p:extLst>
          </p:nvPr>
        </p:nvGraphicFramePr>
        <p:xfrm>
          <a:off x="214282" y="1500173"/>
          <a:ext cx="8643999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9606"/>
                <a:gridCol w="1967415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Утвержденные бюджетные назначения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Исполнено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квартал 2019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24,09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4,84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7,11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16,98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3,26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26,99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5,03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-0,19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2018-2019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785789"/>
          <a:ext cx="8606191" cy="5845797"/>
        </p:xfrm>
        <a:graphic>
          <a:graphicData uri="http://schemas.openxmlformats.org/drawingml/2006/table">
            <a:tbl>
              <a:tblPr/>
              <a:tblGrid>
                <a:gridCol w="4400322"/>
                <a:gridCol w="1098511"/>
                <a:gridCol w="1053895"/>
                <a:gridCol w="936104"/>
                <a:gridCol w="1117359"/>
              </a:tblGrid>
              <a:tr h="748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2019/2018,%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7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1577,3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+244,6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8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+173,6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--4,2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поступления от денежных взысканий (штрафов) и иных сумм в возмещение ущерба, зачисляемые в бюджеты сельских поселений</a:t>
                      </a:r>
                    </a:p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в собственности сельских поселений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оказания платных услуг (работ) получателями средств бюджетов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6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b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(муниципальным программам и </a:t>
            </a:r>
            <a:r>
              <a:rPr lang="ru-RU" sz="16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 на  2019 год, тыс.рублей</a:t>
            </a:r>
            <a:endParaRPr lang="ru-RU" sz="1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587A8-4A39-4557-A805-D9D6F210E0E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15685"/>
          <a:ext cx="8424936" cy="4288921"/>
        </p:xfrm>
        <a:graphic>
          <a:graphicData uri="http://schemas.openxmlformats.org/drawingml/2006/table">
            <a:tbl>
              <a:tblPr/>
              <a:tblGrid>
                <a:gridCol w="4320480"/>
                <a:gridCol w="1368152"/>
                <a:gridCol w="1080120"/>
                <a:gridCol w="1656184"/>
              </a:tblGrid>
              <a:tr h="971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Утвержденные бюджетные 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плановых назначений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3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всего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26999,40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5029,73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9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Непрограммные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мероприятия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5125,60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981,75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9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«Развитие сферы культуры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поедугинского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поселения"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7399,25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1465,15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2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Программа «Развитие транспортного комплекса, дорожного хозяйства и благоустройство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Поедугинского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сельского поселения»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9850,17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1934,55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9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Программа «Управление ресурсами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Поедугинского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сельского поселения"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751,18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2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Программа «Обеспечение безопасности населения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Поедугинского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 сельского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поселния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"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3873,20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648,28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01.04.2019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15261</TotalTime>
  <Words>392</Words>
  <Application>Microsoft Office PowerPoint</Application>
  <PresentationFormat>Экран (4:3)</PresentationFormat>
  <Paragraphs>138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Итоги  исполнения бюджета Поедугинского сельского поселения за I квартал 2019 года   Утверждено Постановлением Администрации Суксунского муниципального района  от 19.04.2019 №164 «Об утверждении отчета за 1 квартал 2019 года Поедугинского сельского поселения»  </vt:lpstr>
      <vt:lpstr>Основные параметры Бюджета Поедугинского сельского Поселения  млн. руб.</vt:lpstr>
      <vt:lpstr>Слайд 3</vt:lpstr>
      <vt:lpstr>Слайд 4</vt:lpstr>
      <vt:lpstr> Расходы бюджета Поедугинского сельского поселения по  (муниципальным программам и непрограммным направлениям деятельности) на  2019 год, тыс.рублей</vt:lpstr>
      <vt:lpstr>Сравнение структуры расходов бюджета поселения с аналогичным периодом прошлого года, тыс.руб.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1499</cp:revision>
  <dcterms:created xsi:type="dcterms:W3CDTF">2008-03-27T06:10:56Z</dcterms:created>
  <dcterms:modified xsi:type="dcterms:W3CDTF">2019-04-29T07:22:04Z</dcterms:modified>
</cp:coreProperties>
</file>