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3"/>
  </p:notesMasterIdLst>
  <p:sldIdLst>
    <p:sldId id="279" r:id="rId2"/>
    <p:sldId id="280" r:id="rId3"/>
    <p:sldId id="298" r:id="rId4"/>
    <p:sldId id="287" r:id="rId5"/>
    <p:sldId id="306" r:id="rId6"/>
    <p:sldId id="307" r:id="rId7"/>
    <p:sldId id="289" r:id="rId8"/>
    <p:sldId id="257" r:id="rId9"/>
    <p:sldId id="269" r:id="rId10"/>
    <p:sldId id="276" r:id="rId11"/>
    <p:sldId id="284" r:id="rId12"/>
    <p:sldId id="303" r:id="rId13"/>
    <p:sldId id="264" r:id="rId14"/>
    <p:sldId id="266" r:id="rId15"/>
    <p:sldId id="267" r:id="rId16"/>
    <p:sldId id="302" r:id="rId17"/>
    <p:sldId id="295" r:id="rId18"/>
    <p:sldId id="290" r:id="rId19"/>
    <p:sldId id="291" r:id="rId20"/>
    <p:sldId id="301" r:id="rId21"/>
    <p:sldId id="277" r:id="rId22"/>
    <p:sldId id="282" r:id="rId23"/>
    <p:sldId id="304" r:id="rId24"/>
    <p:sldId id="263" r:id="rId25"/>
    <p:sldId id="259" r:id="rId26"/>
    <p:sldId id="261" r:id="rId27"/>
    <p:sldId id="258" r:id="rId28"/>
    <p:sldId id="262" r:id="rId29"/>
    <p:sldId id="260" r:id="rId30"/>
    <p:sldId id="278" r:id="rId31"/>
    <p:sldId id="305" r:id="rId3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34587" autoAdjust="0"/>
    <p:restoredTop sz="94713" autoAdjust="0"/>
  </p:normalViewPr>
  <p:slideViewPr>
    <p:cSldViewPr>
      <p:cViewPr varScale="1">
        <p:scale>
          <a:sx n="106" d="100"/>
          <a:sy n="106" d="100"/>
        </p:scale>
        <p:origin x="-1680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50C6496-338E-4944-81D2-9553A66B6844}" type="datetimeFigureOut">
              <a:rPr lang="ru-RU" smtClean="0"/>
              <a:pPr/>
              <a:t>27.02.2024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A8CD44-6512-4D13-B593-3BE8B6104679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A8CD44-6512-4D13-B593-3BE8B6104679}" type="slidenum">
              <a:rPr lang="ru-RU" smtClean="0"/>
              <a:pPr/>
              <a:t>28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418596" y="434162"/>
            <a:ext cx="8306809" cy="3108960"/>
          </a:xfrm>
          <a:prstGeom prst="roundRect">
            <a:avLst>
              <a:gd name="adj" fmla="val 4578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722376" y="1820206"/>
            <a:ext cx="7772400" cy="1828800"/>
          </a:xfrm>
        </p:spPr>
        <p:txBody>
          <a:bodyPr lIns="45720" rIns="45720" bIns="45720"/>
          <a:lstStyle>
            <a:lvl1pPr algn="r">
              <a:defRPr sz="4500" b="1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0" name="Подзаголовок 19"/>
          <p:cNvSpPr>
            <a:spLocks noGrp="1"/>
          </p:cNvSpPr>
          <p:nvPr>
            <p:ph type="subTitle" idx="1"/>
          </p:nvPr>
        </p:nvSpPr>
        <p:spPr>
          <a:xfrm>
            <a:off x="722376" y="3685032"/>
            <a:ext cx="7772400" cy="914400"/>
          </a:xfrm>
        </p:spPr>
        <p:txBody>
          <a:bodyPr lIns="182880" tIns="0"/>
          <a:lstStyle>
            <a:lvl1pPr marL="36576" indent="0" algn="r">
              <a:spcBef>
                <a:spcPts val="0"/>
              </a:spcBef>
              <a:buNone/>
              <a:defRPr sz="2000">
                <a:solidFill>
                  <a:schemeClr val="bg2">
                    <a:shade val="2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3C694-3ADF-4D29-8B6C-9FA05442FD8D}" type="datetimeFigureOut">
              <a:rPr lang="ru-RU" smtClean="0"/>
              <a:pPr/>
              <a:t>27.02.2024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8201C-B185-49F2-9CDB-9E15EB755BD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02920" y="530352"/>
            <a:ext cx="8183880" cy="4187952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3C694-3ADF-4D29-8B6C-9FA05442FD8D}" type="datetimeFigureOut">
              <a:rPr lang="ru-RU" smtClean="0"/>
              <a:pPr/>
              <a:t>27.02.2024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8201C-B185-49F2-9CDB-9E15EB755BD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533404"/>
            <a:ext cx="1981200" cy="5257799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33400" y="533402"/>
            <a:ext cx="5943600" cy="5257801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3C694-3ADF-4D29-8B6C-9FA05442FD8D}" type="datetimeFigureOut">
              <a:rPr lang="ru-RU" smtClean="0"/>
              <a:pPr/>
              <a:t>27.02.2024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8201C-B185-49F2-9CDB-9E15EB755BD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418795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3C694-3ADF-4D29-8B6C-9FA05442FD8D}" type="datetimeFigureOut">
              <a:rPr lang="ru-RU" smtClean="0"/>
              <a:pPr/>
              <a:t>27.02.2024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8201C-B185-49F2-9CDB-9E15EB755BD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Скругленный прямоугольник 13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418596" y="434162"/>
            <a:ext cx="8306809" cy="4341329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8344" y="4928616"/>
            <a:ext cx="8183880" cy="676656"/>
          </a:xfrm>
        </p:spPr>
        <p:txBody>
          <a:bodyPr lIns="91440" bIns="0" anchor="b"/>
          <a:lstStyle>
            <a:lvl1pPr algn="l">
              <a:buNone/>
              <a:defRPr sz="3600" b="0" cap="none" baseline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68344" y="5624484"/>
            <a:ext cx="8183880" cy="420624"/>
          </a:xfrm>
        </p:spPr>
        <p:txBody>
          <a:bodyPr lIns="118872" tIns="0" anchor="t"/>
          <a:lstStyle>
            <a:lvl1pPr marL="0" marR="36576" indent="0" algn="l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1">
                    <a:shade val="50000"/>
                    <a:satMod val="110000"/>
                  </a:schemeClr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3C694-3ADF-4D29-8B6C-9FA05442FD8D}" type="datetimeFigureOut">
              <a:rPr lang="ru-RU" smtClean="0"/>
              <a:pPr/>
              <a:t>27.02.2024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8201C-B185-49F2-9CDB-9E15EB755BD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514352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755360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3C694-3ADF-4D29-8B6C-9FA05442FD8D}" type="datetimeFigureOut">
              <a:rPr lang="ru-RU" smtClean="0"/>
              <a:pPr/>
              <a:t>27.02.2024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8201C-B185-49F2-9CDB-9E15EB755BD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 anchor="b"/>
          <a:lstStyle>
            <a:lvl1pPr>
              <a:defRPr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7224" y="579438"/>
            <a:ext cx="3931920" cy="792162"/>
          </a:xfrm>
        </p:spPr>
        <p:txBody>
          <a:bodyPr lIns="146304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52169" y="579438"/>
            <a:ext cx="3931920" cy="792162"/>
          </a:xfrm>
        </p:spPr>
        <p:txBody>
          <a:bodyPr lIns="137160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607224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52169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3C694-3ADF-4D29-8B6C-9FA05442FD8D}" type="datetimeFigureOut">
              <a:rPr lang="ru-RU" smtClean="0"/>
              <a:pPr/>
              <a:t>27.02.2024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8201C-B185-49F2-9CDB-9E15EB755BD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3C694-3ADF-4D29-8B6C-9FA05442FD8D}" type="datetimeFigureOut">
              <a:rPr lang="ru-RU" smtClean="0"/>
              <a:pPr/>
              <a:t>27.02.2024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8201C-B185-49F2-9CDB-9E15EB755BD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3C694-3ADF-4D29-8B6C-9FA05442FD8D}" type="datetimeFigureOut">
              <a:rPr lang="ru-RU" smtClean="0"/>
              <a:pPr/>
              <a:t>27.02.2024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8201C-B185-49F2-9CDB-9E15EB755BD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38784" y="533400"/>
            <a:ext cx="2971800" cy="914400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538847" y="1447802"/>
            <a:ext cx="2971800" cy="4206112"/>
          </a:xfrm>
        </p:spPr>
        <p:txBody>
          <a:bodyPr lIns="91440"/>
          <a:lstStyle>
            <a:lvl1pPr marL="18288" marR="18288" indent="0"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tx1"/>
                </a:solidFill>
              </a:defRPr>
            </a:lvl2pPr>
            <a:lvl3pPr>
              <a:buNone/>
              <a:defRPr sz="1000">
                <a:solidFill>
                  <a:schemeClr val="tx1"/>
                </a:solidFill>
              </a:defRPr>
            </a:lvl3pPr>
            <a:lvl4pPr>
              <a:buNone/>
              <a:defRPr sz="900">
                <a:solidFill>
                  <a:schemeClr val="tx1"/>
                </a:solidFill>
              </a:defRPr>
            </a:lvl4pPr>
            <a:lvl5pPr>
              <a:buNone/>
              <a:defRPr sz="900">
                <a:solidFill>
                  <a:schemeClr val="tx1"/>
                </a:solidFill>
              </a:defRPr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761372" y="930144"/>
            <a:ext cx="4626159" cy="4724402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6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buNone/>
              <a:defRPr/>
            </a:lvl6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3C694-3ADF-4D29-8B6C-9FA05442FD8D}" type="datetimeFigureOut">
              <a:rPr lang="ru-RU" smtClean="0"/>
              <a:pPr/>
              <a:t>27.02.2024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8201C-B185-49F2-9CDB-9E15EB755BD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с одним скругленным углом 10"/>
          <p:cNvSpPr/>
          <p:nvPr/>
        </p:nvSpPr>
        <p:spPr>
          <a:xfrm>
            <a:off x="6400800" y="434162"/>
            <a:ext cx="2324605" cy="4343400"/>
          </a:xfrm>
          <a:prstGeom prst="round1Rect">
            <a:avLst>
              <a:gd name="adj" fmla="val 2748"/>
            </a:avLst>
          </a:prstGeom>
          <a:solidFill>
            <a:srgbClr val="1C1C1C"/>
          </a:soli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012056"/>
            <a:ext cx="8229600" cy="1051560"/>
          </a:xfrm>
        </p:spPr>
        <p:txBody>
          <a:bodyPr anchor="t"/>
          <a:lstStyle>
            <a:lvl1pPr algn="l">
              <a:buNone/>
              <a:defRPr sz="3600" b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grayWhite">
          <a:xfrm>
            <a:off x="6462712" y="533400"/>
            <a:ext cx="2240280" cy="4211480"/>
          </a:xfrm>
        </p:spPr>
        <p:txBody>
          <a:bodyPr lIns="91440"/>
          <a:lstStyle>
            <a:lvl1pPr marL="45720" indent="0" algn="l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>
                <a:solidFill>
                  <a:srgbClr val="FFFFFF"/>
                </a:solidFill>
              </a:defRPr>
            </a:lvl2pPr>
            <a:lvl3pPr>
              <a:defRPr sz="1000">
                <a:solidFill>
                  <a:srgbClr val="FFFFFF"/>
                </a:solidFill>
              </a:defRPr>
            </a:lvl3pPr>
            <a:lvl4pPr>
              <a:defRPr sz="900">
                <a:solidFill>
                  <a:srgbClr val="FFFFFF"/>
                </a:solidFill>
              </a:defRPr>
            </a:lvl4pPr>
            <a:lvl5pPr>
              <a:defRPr sz="900">
                <a:solidFill>
                  <a:srgbClr val="FFFFFF"/>
                </a:solidFill>
              </a:defRPr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3C694-3ADF-4D29-8B6C-9FA05442FD8D}" type="datetimeFigureOut">
              <a:rPr lang="ru-RU" smtClean="0"/>
              <a:pPr/>
              <a:t>27.02.2024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8201C-B185-49F2-9CDB-9E15EB755BD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21480" y="435768"/>
            <a:ext cx="5925312" cy="4343400"/>
          </a:xfrm>
          <a:prstGeom prst="snipRoundRect">
            <a:avLst>
              <a:gd name="adj1" fmla="val 1040"/>
              <a:gd name="adj2" fmla="val 0"/>
            </a:avLst>
          </a:prstGeom>
          <a:solidFill>
            <a:schemeClr val="bg2">
              <a:shade val="1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18596" y="434162"/>
            <a:ext cx="8306809" cy="5486400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502920" y="4985590"/>
            <a:ext cx="8183880" cy="105156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502920" y="530352"/>
            <a:ext cx="8183880" cy="4187952"/>
          </a:xfrm>
          <a:prstGeom prst="rect">
            <a:avLst/>
          </a:prstGeom>
        </p:spPr>
        <p:txBody>
          <a:bodyPr vert="horz" lIns="182880" tIns="91440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2"/>
          </p:nvPr>
        </p:nvSpPr>
        <p:spPr>
          <a:xfrm>
            <a:off x="3776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6933C694-3ADF-4D29-8B6C-9FA05442FD8D}" type="datetimeFigureOut">
              <a:rPr lang="ru-RU" smtClean="0"/>
              <a:pPr/>
              <a:t>27.02.2024</a:t>
            </a:fld>
            <a:endParaRPr lang="ru-RU"/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3"/>
          </p:nvPr>
        </p:nvSpPr>
        <p:spPr>
          <a:xfrm>
            <a:off x="6062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348328" y="61118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0C28201C-B185-49F2-9CDB-9E15EB755BD4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b="1" kern="1200">
          <a:solidFill>
            <a:schemeClr val="accent1">
              <a:tint val="88000"/>
              <a:satMod val="150000"/>
            </a:schemeClr>
          </a:solidFill>
          <a:effectLst>
            <a:outerShdw blurRad="53975" dist="22860" dir="5400000" algn="tl" rotWithShape="0">
              <a:srgbClr val="000000">
                <a:alpha val="5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65176" indent="-265176" algn="l" rtl="0" eaLnBrk="1" latinLnBrk="0" hangingPunct="1">
        <a:spcBef>
          <a:spcPts val="250"/>
        </a:spcBef>
        <a:buClr>
          <a:schemeClr val="accent1"/>
        </a:buClr>
        <a:buSzPct val="80000"/>
        <a:buFont typeface="Wingdings 2"/>
        <a:buChar char=""/>
        <a:defRPr kumimoji="0" sz="2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548640" indent="-201168" algn="l" rtl="0" eaLnBrk="1" latinLnBrk="0" hangingPunct="1">
        <a:spcBef>
          <a:spcPts val="250"/>
        </a:spcBef>
        <a:buClr>
          <a:schemeClr val="accent1"/>
        </a:buClr>
        <a:buSzPct val="100000"/>
        <a:buFont typeface="Verdana"/>
        <a:buChar char="◦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786384" indent="-182880" algn="l" rtl="0" eaLnBrk="1" latinLnBrk="0" hangingPunct="1">
        <a:spcBef>
          <a:spcPts val="250"/>
        </a:spcBef>
        <a:buClr>
          <a:schemeClr val="accent2">
            <a:tint val="85000"/>
            <a:satMod val="285000"/>
          </a:schemeClr>
        </a:buClr>
        <a:buSzPct val="100000"/>
        <a:buFont typeface="Wingdings 2"/>
        <a:buChar char="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024128" indent="-182880" algn="l" rtl="0" eaLnBrk="1" latinLnBrk="0" hangingPunct="1">
        <a:spcBef>
          <a:spcPts val="230"/>
        </a:spcBef>
        <a:buClr>
          <a:schemeClr val="accent2">
            <a:tint val="85000"/>
            <a:satMod val="285000"/>
          </a:schemeClr>
        </a:buClr>
        <a:buSzPct val="112000"/>
        <a:buFont typeface="Verdana"/>
        <a:buChar char="◦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7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00784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spcBef>
          <a:spcPts val="257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5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48840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hyperlink" Target="http://&#1101;&#1085;&#1094;&#1080;&#1082;&#1083;&#1086;&#1087;&#1077;&#1076;&#1080;&#1103;-&#1091;&#1088;&#1072;&#1083;&#1072;.&#1088;&#1092;/index.php/%D0%9D%D0%B8%D0%BA%D1%83%D0%BB%D0%B8%D0%BD_%D0%9F%D0%B5%D1%82%D1%80_%D0%90%D0%BD%D0%B4%D1%80%D0%B5%D0%B5%D0%B2%D0%B8%D1%87" TargetMode="External"/><Relationship Id="rId13" Type="http://schemas.openxmlformats.org/officeDocument/2006/relationships/hyperlink" Target="http://&#1101;&#1085;&#1094;&#1080;&#1082;&#1083;&#1086;&#1087;&#1077;&#1076;&#1080;&#1103;-&#1091;&#1088;&#1072;&#1083;&#1072;.&#1088;&#1092;/index.php/%D0%A1%D1%82%D0%B5%D0%BF%D0%B0%D0%BD%D0%BE%D0%B2_%D0%93%D0%B5%D0%BD%D0%BD%D0%B0%D0%B4%D0%B8%D0%B9_%D0%9B%D0%B5%D0%BE%D0%BD%D0%B8%D0%B4%D0%BE%D0%B2%D0%B8%D1%87" TargetMode="External"/><Relationship Id="rId3" Type="http://schemas.openxmlformats.org/officeDocument/2006/relationships/hyperlink" Target="http://&#1101;&#1085;&#1094;&#1080;&#1082;&#1083;&#1086;&#1087;&#1077;&#1076;&#1080;&#1103;-&#1091;&#1088;&#1072;&#1083;&#1072;.&#1088;&#1092;/index.php/%D0%9A%D0%B0%D0%BB%D0%B8%D0%BD%D0%B8%D0%BD_%D0%A1%D1%82%D0%B5%D0%BF%D0%B0%D0%BD_%D0%98%D0%B2%D0%B0%D0%BD%D0%BE%D0%B2%D0%B8%D1%87" TargetMode="External"/><Relationship Id="rId7" Type="http://schemas.openxmlformats.org/officeDocument/2006/relationships/hyperlink" Target="http://&#1101;&#1085;&#1094;&#1080;&#1082;&#1083;&#1086;&#1087;&#1077;&#1076;&#1080;&#1103;-&#1091;&#1088;&#1072;&#1083;&#1072;.&#1088;&#1092;/index.php/%D0%9C%D0%B5%D1%89%D0%B5%D1%80%D1%81%D0%BA%D0%B8%D1%85_%D0%9D%D0%B8%D0%BA%D0%BE%D0%BB%D0%B0%D0%B9_%D0%A4%D0%B5%D0%B4%D0%BE%D1%80%D0%BE%D0%B2%D0%B8%D1%87" TargetMode="External"/><Relationship Id="rId12" Type="http://schemas.openxmlformats.org/officeDocument/2006/relationships/hyperlink" Target="http://&#1101;&#1085;&#1094;&#1080;&#1082;&#1083;&#1086;&#1087;&#1077;&#1076;&#1080;&#1103;-&#1091;&#1088;&#1072;&#1083;&#1072;.&#1088;&#1092;/index.php/%D0%93%D0%BE%D1%80%D1%87%D0%B0%D0%BA%D0%BE%D0%B2_%D0%92%D0%B8%D0%BA%D1%82%D0%BE%D1%80_%D0%90%D1%84%D0%B0%D0%BD%D0%B0%D1%81%D1%8C%D0%B5%D0%B2%D0%B8%D1%87" TargetMode="External"/><Relationship Id="rId17" Type="http://schemas.openxmlformats.org/officeDocument/2006/relationships/hyperlink" Target="http://&#1101;&#1085;&#1094;&#1080;&#1082;&#1083;&#1086;&#1087;&#1077;&#1076;&#1080;&#1103;-&#1091;&#1088;&#1072;&#1083;&#1072;.&#1088;&#1092;/index.php/%D0%A9%D0%B5%D0%BB%D0%BA%D0%BE%D0%BD%D0%BE%D0%B3%D0%BE%D0%B2_%D0%93%D1%80%D0%B8%D0%B3%D0%BE%D1%80%D0%B8%D0%B9_%D0%95%D1%84%D0%B8%D0%BC%D0%BE%D0%B2%D0%B8%D1%87" TargetMode="External"/><Relationship Id="rId2" Type="http://schemas.openxmlformats.org/officeDocument/2006/relationships/hyperlink" Target="http://&#1101;&#1085;&#1094;&#1080;&#1082;&#1083;&#1086;&#1087;&#1077;&#1076;&#1080;&#1103;-&#1091;&#1088;&#1072;&#1083;&#1072;.&#1088;&#1092;/index.php/%D0%9C%D0%B5%D0%B4%D0%B2%D0%B5%D0%B4%D0%B5%D0%B2_%D0%98%D0%B2%D0%B0%D0%BD_%D0%9F%D0%B5%D1%82%D1%80%D0%BE%D0%B2%D0%B8%D1%87" TargetMode="External"/><Relationship Id="rId16" Type="http://schemas.openxmlformats.org/officeDocument/2006/relationships/hyperlink" Target="http://&#1101;&#1085;&#1094;&#1080;&#1082;&#1083;&#1086;&#1087;&#1077;&#1076;&#1080;&#1103;-&#1091;&#1088;&#1072;&#1083;&#1072;.&#1088;&#1092;/index.php/%D0%9E%D0%BB%D0%B8%D0%BD_%D0%93%D0%B5%D0%BD%D0%BD%D0%B0%D0%B4%D0%B8%D0%B9_%D0%90%D1%84%D0%B0%D0%BD%D0%B0%D1%81%D1%8C%D0%B5%D0%B2%D0%B8%D1%87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&#1101;&#1085;&#1094;&#1080;&#1082;&#1083;&#1086;&#1087;&#1077;&#1076;&#1080;&#1103;-&#1091;&#1088;&#1072;&#1083;&#1072;.&#1088;&#1092;/index.php/%D0%9F%D0%B0%D0%BD%D0%B0%D1%87%D0%B5%D0%B2_%D0%9D%D0%B8%D0%BA%D0%BE%D0%BB%D0%B0%D0%B9_%D0%9F%D0%B0%D0%B2%D0%BB%D0%BE%D0%B2%D0%B8%D1%87" TargetMode="External"/><Relationship Id="rId11" Type="http://schemas.openxmlformats.org/officeDocument/2006/relationships/hyperlink" Target="http://&#1101;&#1085;&#1094;&#1080;&#1082;&#1083;&#1086;&#1087;&#1077;&#1076;&#1080;&#1103;-&#1091;&#1088;&#1072;&#1083;&#1072;.&#1088;&#1092;/index.php/%D0%9E%D1%81%D0%BE%D0%BB%D0%B8%D1%85%D0%B8%D0%BD_%D0%98%D0%B2%D0%B0%D0%BD_%D0%9F%D0%B0%D0%B2%D0%BB%D0%BE%D0%B2%D0%B8%D1%87" TargetMode="External"/><Relationship Id="rId5" Type="http://schemas.openxmlformats.org/officeDocument/2006/relationships/hyperlink" Target="http://&#1101;&#1085;&#1094;&#1080;&#1082;&#1083;&#1086;&#1087;&#1077;&#1076;&#1080;&#1103;-&#1091;&#1088;&#1072;&#1083;&#1072;.&#1088;&#1092;/index.php/%D0%A2%D0%B5%D1%80%D0%B5%D0%BD%D1%82%D1%8C%D0%B5%D0%B2_%D0%9D%D0%B8%D0%BA%D0%BE%D0%BB%D0%B0%D0%B9_%D0%9F%D0%B5%D1%82%D1%80%D0%BE%D0%B2%D0%B8%D1%87" TargetMode="External"/><Relationship Id="rId15" Type="http://schemas.openxmlformats.org/officeDocument/2006/relationships/hyperlink" Target="http://&#1101;&#1085;&#1094;&#1080;&#1082;&#1083;&#1086;&#1087;&#1077;&#1076;&#1080;&#1103;-&#1091;&#1088;&#1072;&#1083;&#1072;.&#1088;&#1092;/index.php/%D0%A8%D0%B5%D1%80%D1%81%D1%82%D0%BE%D0%B1%D0%B8%D1%82%D0%BE%D0%B2_%D0%94%D0%BC%D0%B8%D1%82%D1%80%D0%B8%D0%B9_%D0%98%D0%B2%D0%B0%D0%BD%D0%BE%D0%B2%D0%B8%D1%87" TargetMode="External"/><Relationship Id="rId10" Type="http://schemas.openxmlformats.org/officeDocument/2006/relationships/hyperlink" Target="http://&#1101;&#1085;&#1094;&#1080;&#1082;&#1083;&#1086;&#1087;&#1077;&#1076;&#1080;&#1103;-&#1091;&#1088;&#1072;&#1083;&#1072;.&#1088;&#1092;/index.php/%D0%A1%D0%BE%D1%81%D1%83%D0%BD%D0%BE%D0%B2_%D0%A1%D0%B5%D1%80%D0%B3%D0%B5%D0%B9_%D0%A4%D0%B5%D0%B4%D0%BE%D1%80%D0%BE%D0%B2%D0%B8%D1%87" TargetMode="External"/><Relationship Id="rId4" Type="http://schemas.openxmlformats.org/officeDocument/2006/relationships/hyperlink" Target="http://&#1101;&#1085;&#1094;&#1080;&#1082;&#1083;&#1086;&#1087;&#1077;&#1076;&#1080;&#1103;-&#1091;&#1088;&#1072;&#1083;&#1072;.&#1088;&#1092;/index.php/%D0%9A%D0%BB%D0%B5%D0%BF%D0%B0%D0%BB%D0%BE%D0%B2_%D0%98%D0%B2%D0%B0%D0%BD_%D0%9F%D0%B5%D1%82%D1%80%D0%BE%D0%B2%D0%B8%D1%87" TargetMode="External"/><Relationship Id="rId9" Type="http://schemas.openxmlformats.org/officeDocument/2006/relationships/hyperlink" Target="http://&#1101;&#1085;&#1094;&#1080;&#1082;&#1083;&#1086;&#1087;&#1077;&#1076;&#1080;&#1103;-&#1091;&#1088;&#1072;&#1083;&#1072;.&#1088;&#1092;/index.php/%D0%9A%D0%B8%D1%80%D1%8C%D1%8F%D0%BD%D0%BE%D0%B2_%D0%95%D0%B2%D1%81%D1%82%D0%B8%D0%B3%D0%BD%D0%B5%D0%B9_%D0%A2%D0%B8%D0%BC%D0%BE%D1%84%D0%B5%D0%B5%D0%B2%D0%B8%D1%87" TargetMode="External"/><Relationship Id="rId14" Type="http://schemas.openxmlformats.org/officeDocument/2006/relationships/hyperlink" Target="http://&#1101;&#1085;&#1094;&#1080;&#1082;&#1083;&#1086;&#1087;&#1077;&#1076;&#1080;&#1103;-&#1091;&#1088;&#1072;&#1083;&#1072;.&#1088;&#1092;/index.php/%D0%96%D0%B4%D0%B0%D0%BD%D0%BE%D0%B2_%D0%92%D0%B0%D1%81%D0%B8%D0%BB%D0%B8%D0%B9_%D0%9C%D0%B8%D1%85%D0%B0%D0%B9%D0%BB%D0%BE%D0%B2%D0%B8%D1%87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://kungur.bezformata.com/word/uralekoso/5419858/" TargetMode="Externa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hyperlink" Target="https://encyclopaedia.bid/%D0%B2%D0%B8%D0%BA%D0%B8%D0%BF%D0%B5%D0%B4%D0%B8%D1%8F/%D0%93%D0%BB%D0%B0%D0%B2%D0%B0_%D0%B0%D0%B4%D0%BC%D0%B8%D0%BD%D0%B8%D1%81%D1%82%D1%80%D0%B0%D1%86%D0%B8%D0%B8" TargetMode="Externa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hyperlink" Target="http://&#1101;&#1085;&#1094;&#1080;&#1082;&#1083;&#1086;&#1087;&#1077;&#1076;&#1080;&#1103;-&#1091;&#1088;&#1072;&#1083;&#1072;.&#1088;&#1092;/index.php?title=%D0%A2%D1%80%D0%B5%D1%82%D1%8C%D1%8F%D0%BA%D0%BE%D0%B2_%D0%9F%D0%B0%D0%B2%D0%B5%D0%BB_%D0%93%D1%80%D0%B8%D0%B3%D0%BE%D1%80%D1%8C%D0%B5%D0%B2%D0%B8%D1%87&amp;action=edit&amp;redlink=1" TargetMode="External"/><Relationship Id="rId3" Type="http://schemas.openxmlformats.org/officeDocument/2006/relationships/hyperlink" Target="http://&#1101;&#1085;&#1094;&#1080;&#1082;&#1083;&#1086;&#1087;&#1077;&#1076;&#1080;&#1103;-&#1091;&#1088;&#1072;&#1083;&#1072;.&#1088;&#1092;/index.php?title=%D0%9E%D0%BB%D0%B8%D0%BD_%D0%93%D0%B5%D0%BD%D0%BD%D0%B0%D0%B4%D0%B8%D0%B9_%D0%90%D1%84%D0%BE%D0%BD%D0%B0%D1%81%D1%8C%D0%B5%D0%B2%D0%B8%D1%87&amp;action=edit&amp;redlink=1" TargetMode="External"/><Relationship Id="rId7" Type="http://schemas.openxmlformats.org/officeDocument/2006/relationships/hyperlink" Target="http://&#1101;&#1085;&#1094;&#1080;&#1082;&#1083;&#1086;&#1087;&#1077;&#1076;&#1080;&#1103;-&#1091;&#1088;&#1072;&#1083;&#1072;.&#1088;&#1092;/index.php?title=%D0%A2%D1%80%D0%BE%D1%84%D0%B8%D0%BC%D0%BE%D0%B2%D0%B0_%D0%98%D1%80%D0%B8%D0%BD%D0%B0_%D0%90%D0%BB%D0%B5%D0%BA%D1%81%D0%B0%D0%BD%D0%B4%D1%80%D0%BE%D0%B2%D0%BD%D0%B0&amp;action=edit&amp;redlink=1" TargetMode="External"/><Relationship Id="rId2" Type="http://schemas.openxmlformats.org/officeDocument/2006/relationships/hyperlink" Target="http://&#1101;&#1085;&#1094;&#1080;&#1082;&#1083;&#1086;&#1087;&#1077;&#1076;&#1080;&#1103;-&#1091;&#1088;&#1072;&#1083;&#1072;.&#1088;&#1092;/index.php/%D0%A9%D0%B5%D0%BB%D0%BA%D0%BE%D0%BD%D0%BE%D0%B3%D0%BE%D0%B2_%D0%93%D1%80%D0%B8%D0%B3%D0%BE%D1%80%D0%B8%D0%B9_%D0%95%D1%84%D0%B8%D0%BC%D0%BE%D0%B2%D0%B8%D1%87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&#1101;&#1085;&#1094;&#1080;&#1082;&#1083;&#1086;&#1087;&#1077;&#1076;&#1080;&#1103;-&#1091;&#1088;&#1072;&#1083;&#1072;.&#1088;&#1092;/index.php?title=%D0%9F%D1%83%D1%87%D0%BA%D0%B8%D0%BD_%D0%98%D0%B3%D0%BE%D1%80%D1%8C_%D0%90%D0%BB%D0%B5%D0%BA%D1%81%D0%B0%D0%BD%D0%B4%D1%80%D0%BE%D0%B2%D0%B8%D1%87&amp;action=edit&amp;redlink=1" TargetMode="External"/><Relationship Id="rId5" Type="http://schemas.openxmlformats.org/officeDocument/2006/relationships/hyperlink" Target="http://&#1101;&#1085;&#1094;&#1080;&#1082;&#1083;&#1086;&#1087;&#1077;&#1076;&#1080;&#1103;-&#1091;&#1088;&#1072;&#1083;&#1072;.&#1088;&#1092;/index.php?title=%D0%9E%D1%81%D0%BE%D0%BA%D0%B8%D0%BD_%D0%90%D0%BB%D0%B5%D0%BA%D1%81%D0%B0%D0%BD%D0%B4%D1%80_%D0%92%D1%8F%D1%87%D0%B5%D1%81%D0%BB%D0%B0%D0%B2%D0%BE%D0%B2%D0%B8%D1%87&amp;action=edit&amp;redlink=1" TargetMode="External"/><Relationship Id="rId4" Type="http://schemas.openxmlformats.org/officeDocument/2006/relationships/hyperlink" Target="http://&#1101;&#1085;&#1094;&#1080;&#1082;&#1083;&#1086;&#1087;&#1077;&#1076;&#1080;&#1103;-&#1091;&#1088;&#1072;&#1083;&#1072;.&#1088;&#1092;/index.php?title=%D0%92%D1%88%D0%B8%D0%B2%D0%BA%D0%BE%D0%B2_%D0%9B%D0%B5%D0%BE%D0%BD%D0%B8%D0%B4_%D0%90%D0%BD%D0%B4%D1%80%D0%B5%D0%B5%D0%B2%D0%B8%D1%87&amp;action=edit&amp;redlink=1" TargetMode="Externa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suksun.ru/programmy_i_projekty/regionalnyje_projekty/" TargetMode="External"/><Relationship Id="rId2" Type="http://schemas.openxmlformats.org/officeDocument/2006/relationships/hyperlink" Target="https://suksun.ru/programmy_i_projekty/nacionalnyje_projekty/" TargetMode="Externa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7.jpeg"/><Relationship Id="rId5" Type="http://schemas.openxmlformats.org/officeDocument/2006/relationships/hyperlink" Target="https://suksun.ru/upload/versions/26011/109300/Programma_Kompleksnoje_razvitije.docm" TargetMode="External"/><Relationship Id="rId4" Type="http://schemas.openxmlformats.org/officeDocument/2006/relationships/hyperlink" Target="https://suksun.ru/programmy_i_projekty/rajonnyje_dolgosrochnyje_celevyje_programmy/" TargetMode="Externa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57224" y="714356"/>
            <a:ext cx="7772400" cy="1828800"/>
          </a:xfrm>
        </p:spPr>
        <p:txBody>
          <a:bodyPr/>
          <a:lstStyle/>
          <a:p>
            <a:pPr algn="ctr"/>
            <a:r>
              <a:rPr lang="ru-RU" dirty="0" err="1" smtClean="0"/>
              <a:t>Суксунскому</a:t>
            </a:r>
            <a:r>
              <a:rPr lang="ru-RU" dirty="0" smtClean="0"/>
              <a:t> району – 100 лет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22376" y="3685032"/>
            <a:ext cx="7772400" cy="2387174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Рисунок 3" descr="https://avatars.mds.yandex.net/i?id=2d6ef8305713b2a9e96327c65e77b7d6042c9e74-10353822-images-thumbs&amp;n=13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71604" y="3714751"/>
            <a:ext cx="5929354" cy="22860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755576" y="692695"/>
            <a:ext cx="7815812" cy="57554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Председатели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Суксунского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райисполкома  1924-1992 гг.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600" dirty="0">
                <a:latin typeface="Arial" pitchFamily="34" charset="0"/>
                <a:ea typeface="Times New Roman" pitchFamily="18" charset="0"/>
                <a:cs typeface="Arial" pitchFamily="34" charset="0"/>
              </a:rPr>
              <a:t>Территория входила в состав </a:t>
            </a:r>
            <a:r>
              <a:rPr lang="ru-RU" sz="1600" dirty="0" err="1">
                <a:latin typeface="Arial" pitchFamily="34" charset="0"/>
                <a:ea typeface="Times New Roman" pitchFamily="18" charset="0"/>
                <a:cs typeface="Arial" pitchFamily="34" charset="0"/>
              </a:rPr>
              <a:t>Кишертского</a:t>
            </a:r>
            <a:r>
              <a:rPr lang="ru-RU" sz="1600" dirty="0">
                <a:latin typeface="Arial" pitchFamily="34" charset="0"/>
                <a:ea typeface="Times New Roman" pitchFamily="18" charset="0"/>
                <a:cs typeface="Arial" pitchFamily="34" charset="0"/>
              </a:rPr>
              <a:t> и </a:t>
            </a:r>
            <a:r>
              <a:rPr lang="ru-RU" sz="1600" dirty="0" err="1">
                <a:latin typeface="Arial" pitchFamily="34" charset="0"/>
                <a:ea typeface="Times New Roman" pitchFamily="18" charset="0"/>
                <a:cs typeface="Arial" pitchFamily="34" charset="0"/>
              </a:rPr>
              <a:t>Красноуфимского</a:t>
            </a:r>
            <a:r>
              <a:rPr lang="ru-RU" sz="1600" dirty="0">
                <a:latin typeface="Arial" pitchFamily="34" charset="0"/>
                <a:ea typeface="Times New Roman" pitchFamily="18" charset="0"/>
                <a:cs typeface="Arial" pitchFamily="34" charset="0"/>
              </a:rPr>
              <a:t> районов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600" dirty="0">
                <a:latin typeface="Arial" pitchFamily="34" charset="0"/>
                <a:ea typeface="Times New Roman" pitchFamily="18" charset="0"/>
                <a:cs typeface="Arial" pitchFamily="34" charset="0"/>
              </a:rPr>
              <a:t> (1932 </a:t>
            </a:r>
            <a:r>
              <a:rPr lang="ru-RU" sz="16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- январь </a:t>
            </a:r>
            <a:r>
              <a:rPr lang="ru-RU" sz="1600" dirty="0">
                <a:latin typeface="Arial" pitchFamily="34" charset="0"/>
                <a:ea typeface="Times New Roman" pitchFamily="18" charset="0"/>
                <a:cs typeface="Arial" pitchFamily="34" charset="0"/>
              </a:rPr>
              <a:t>1935</a:t>
            </a:r>
            <a:r>
              <a:rPr lang="ru-RU" sz="16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);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6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Территория </a:t>
            </a:r>
            <a:r>
              <a:rPr lang="ru-RU" sz="1600" dirty="0">
                <a:latin typeface="Arial" pitchFamily="34" charset="0"/>
                <a:ea typeface="Times New Roman" pitchFamily="18" charset="0"/>
                <a:cs typeface="Arial" pitchFamily="34" charset="0"/>
              </a:rPr>
              <a:t>входила в состав Кунгурского района (февраль 1963 - март 1964) 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  <a:hlinkClick r:id="rId2" tooltip="Медведев Иван Петрович"/>
              </a:rPr>
              <a:t>Медведев Иван Петрович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(январь 1924 — октябрь 1924) 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  <a:hlinkClick r:id="rId3" tooltip="Калинин Степан Иванович"/>
              </a:rPr>
              <a:t>Калинин Степан Иванович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(ноябрь 1924 — март 1928) 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  <a:hlinkClick r:id="rId4" tooltip="Клепалов Иван Петрович"/>
              </a:rPr>
              <a:t>Клепалов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  <a:hlinkClick r:id="rId4" tooltip="Клепалов Иван Петрович"/>
              </a:rPr>
              <a:t> Иван Петрович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(март 1928 — август 1928) 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  <a:hlinkClick r:id="rId5" tooltip="Терентьев Николай Петрович"/>
              </a:rPr>
              <a:t>Терентьев Николай Петрович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(август 1928 — февраль 1929) 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  <a:hlinkClick r:id="rId6" tooltip="Паначев Николай Павлович"/>
              </a:rPr>
              <a:t>Паначев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  <a:hlinkClick r:id="rId6" tooltip="Паначев Николай Павлович"/>
              </a:rPr>
              <a:t> Николай Павлович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(февраль 1929 — январь 1932) 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  <a:hlinkClick r:id="rId6" tooltip="Паначев Николай Павлович"/>
              </a:rPr>
              <a:t>Паначев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  <a:hlinkClick r:id="rId6" tooltip="Паначев Николай Павлович"/>
              </a:rPr>
              <a:t> Николай Павлович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(февраль 1935 — февраль 1938) 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  <a:hlinkClick r:id="rId7" tooltip="Мещерских Николай Федорович"/>
              </a:rPr>
              <a:t>Мещерских Николай Федорович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(февраль 1938 — январь 1939) 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  <a:hlinkClick r:id="rId8" tooltip="Никулин Петр Андреевич"/>
              </a:rPr>
              <a:t>Никулин Петр Андреевич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(январь 1939 — октябрь 1942) 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 Мартынюк Федор Никифорович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  <a:hlinkClick r:id="rId9" tooltip="Кирьянов Евстигней Тимофеевич"/>
              </a:rPr>
              <a:t>Кирьянов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  <a:hlinkClick r:id="rId9" tooltip="Кирьянов Евстигней Тимофеевич"/>
              </a:rPr>
              <a:t>Евстигней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  <a:hlinkClick r:id="rId9" tooltip="Кирьянов Евстигней Тимофеевич"/>
              </a:rPr>
              <a:t> Тимофеевич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(ноябрь 1943 — август 1944) 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  <a:hlinkClick r:id="rId10" tooltip="Сосунов Сергей Федорович"/>
              </a:rPr>
              <a:t>Сосунов Сергей Федорович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(сентябрь 1944 — февраль 1948) 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  <a:hlinkClick r:id="rId11" tooltip="Осолихин Иван Павлович"/>
              </a:rPr>
              <a:t>Осолихин Иван Павлович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(март 1948 — декабрь 1954) 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  <a:hlinkClick r:id="rId12" tooltip="Горчаков Виктор Афанасьевич"/>
              </a:rPr>
              <a:t>Горчаков Виктор Афанасьевич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(декабрь 1954 — декабрь 1962) 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  <a:hlinkClick r:id="rId13" tooltip="Степанов Геннадий Леонидович"/>
              </a:rPr>
              <a:t>Степанов Геннадий Леонидович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(март 1964 — февраль 1967) 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  <a:hlinkClick r:id="rId14" tooltip="Жданов Василий Михайлович"/>
              </a:rPr>
              <a:t>Жданов Василий Михайлович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(февраль 1967 — май 1977) 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  <a:hlinkClick r:id="rId15" tooltip="Шерстобитов Дмитрий Иванович"/>
              </a:rPr>
              <a:t>Шерстобитов Дмитрий Иванович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(май 1977 — июнь 1985) 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  <a:hlinkClick r:id="rId16" tooltip="Олин Геннадий Афанасьевич"/>
              </a:rPr>
              <a:t>Олин Геннадий Афанасьевич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(сентябрь 1985 — апрель 1988) 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  <a:hlinkClick r:id="rId17" tooltip="Щелконогов Григорий Ефимович"/>
              </a:rPr>
              <a:t>Щелконогов Григорий Ефимович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(июнь 1988 — январь 1992)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s://sun9-19.userapi.com/impg/0Gt86A1mgoAh6k-o6uPScegU2mvliak2czU6rA/0WPJsjQVxYQ.jpg?size=1046x578&amp;quality=95&amp;sign=387329cfc756354b311d2e3f006438e8&amp;type=album"/>
          <p:cNvPicPr/>
          <p:nvPr/>
        </p:nvPicPr>
        <p:blipFill>
          <a:blip r:embed="rId2" cstate="print"/>
          <a:srcRect t="43478"/>
          <a:stretch>
            <a:fillRect/>
          </a:stretch>
        </p:blipFill>
        <p:spPr bwMode="auto">
          <a:xfrm>
            <a:off x="1619672" y="548680"/>
            <a:ext cx="5940425" cy="185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 descr="https://sun9-20.userapi.com/impg/fldPT7BufBVDN3JiKQAM_8bB50RmybL5f8BCxg/BHj9GnOVW8o.jpg?size=1080x1293&amp;quality=95&amp;sign=3044c12e0ad1ba0370df84b4f0e2ea4b&amp;type=album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10" y="2786058"/>
            <a:ext cx="3000396" cy="3214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https://sun9-80.userapi.com/impg/ItULJKYMMR7Kgrb-JByrjKMNXol3Az1OreGzjA/hfU5-BgzN3U.jpg?size=640x433&amp;quality=95&amp;sign=525000a06f4d15b599486cef7c2d2e38&amp;type=album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36936" y="2406055"/>
            <a:ext cx="3181746" cy="2152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https://sun9-9.userapi.com/impg/A6uSh9cWEZKLnnSg9PsUvb96g6oxw5x0S2ysMw/JuIhXF8M4Ys.jpg?size=604x420&amp;quality=95&amp;sign=171110d414c54ff32452339756fcb76a&amp;type=album"/>
          <p:cNvPicPr/>
          <p:nvPr/>
        </p:nvPicPr>
        <p:blipFill>
          <a:blip r:embed="rId5" cstate="print"/>
          <a:srcRect t="20139"/>
          <a:stretch>
            <a:fillRect/>
          </a:stretch>
        </p:blipFill>
        <p:spPr bwMode="auto">
          <a:xfrm>
            <a:off x="4071934" y="4071942"/>
            <a:ext cx="3943350" cy="219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5157192"/>
            <a:ext cx="8183880" cy="576064"/>
          </a:xfrm>
        </p:spPr>
        <p:txBody>
          <a:bodyPr>
            <a:normAutofit/>
          </a:bodyPr>
          <a:lstStyle/>
          <a:p>
            <a:pPr algn="ctr"/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Сотрудники  </a:t>
            </a:r>
            <a:r>
              <a:rPr lang="ru-RU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Суксунского</a:t>
            </a: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райисполкма</a:t>
            </a: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1938 год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Содержимое 3"/>
          <p:cNvPicPr>
            <a:picLocks noGrp="1"/>
          </p:cNvPicPr>
          <p:nvPr>
            <p:ph idx="1"/>
          </p:nvPr>
        </p:nvPicPr>
        <p:blipFill>
          <a:blip r:embed="rId2" cstate="print"/>
          <a:srcRect l="9139" r="6837" b="58854"/>
          <a:stretch>
            <a:fillRect/>
          </a:stretch>
        </p:blipFill>
        <p:spPr bwMode="auto">
          <a:xfrm>
            <a:off x="1486618" y="764704"/>
            <a:ext cx="6216484" cy="418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7048561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extBox 32"/>
          <p:cNvSpPr txBox="1"/>
          <p:nvPr/>
        </p:nvSpPr>
        <p:spPr>
          <a:xfrm>
            <a:off x="3779912" y="980728"/>
            <a:ext cx="4656980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Степанов Геннадий Леонидович </a:t>
            </a:r>
          </a:p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(1924-1994)</a:t>
            </a:r>
          </a:p>
          <a:p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 марта 1964 года по февраль 1967 год- председатель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Суксунского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райисполкома</a:t>
            </a:r>
          </a:p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Под его непосредственным руководством началось строительство водопровода в п. Суксун. Заметные успехи в те годы были достигнуты и работниками сельского хозяйства. Район выходил победителем во всероссийском и областном социалистическом соревновании.</a:t>
            </a:r>
          </a:p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Награжден орденом трудового Красного Знамени, «Знак Почета», медалью «Партизану отечественной войны» и другие награды. </a:t>
            </a:r>
          </a:p>
          <a:p>
            <a:endParaRPr lang="ru-RU" dirty="0"/>
          </a:p>
        </p:txBody>
      </p:sp>
      <p:pic>
        <p:nvPicPr>
          <p:cNvPr id="4" name="Рисунок 3"/>
          <p:cNvPicPr/>
          <p:nvPr/>
        </p:nvPicPr>
        <p:blipFill>
          <a:blip r:embed="rId2" cstate="print"/>
          <a:srcRect t="14525" r="68459" b="25138"/>
          <a:stretch>
            <a:fillRect/>
          </a:stretch>
        </p:blipFill>
        <p:spPr bwMode="auto">
          <a:xfrm>
            <a:off x="1142976" y="2071678"/>
            <a:ext cx="1876425" cy="257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4143372" y="-185741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3500430" y="714356"/>
            <a:ext cx="4929222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Жданов Василий Михайлович (1917-1994)</a:t>
            </a:r>
          </a:p>
          <a:p>
            <a:pPr algn="just"/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 марта 1967 года по май 1977 год – председатель исполнительного комитета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Суксунского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районного Совета депутатов трудящихся.</a:t>
            </a:r>
          </a:p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Много сил и энергии уделял развитию социально-культурной сферы района, общественной работе. На территории района 10 колхозов, 2 совхоза, обрабатывается 66,7 тыс.га пашни.</a:t>
            </a:r>
          </a:p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Награжден орденами «Великой Отечественной войны», «Красной звезды», «Знак Почета», Трудового Красного знамени и многими медалями.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266" name="Picture 2" descr="ÐÐ´Ð°Ð½Ð¾Ð² ÐÐ°ÑÐ¸Ð»Ð¸Ð¹ ÐÐ¸ÑÐ°Ð¹Ð»Ð¾Ð²Ð¸Ñ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786" y="1710660"/>
            <a:ext cx="2714644" cy="3240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71934" y="642918"/>
            <a:ext cx="4471990" cy="5214974"/>
          </a:xfrm>
        </p:spPr>
        <p:txBody>
          <a:bodyPr>
            <a:noAutofit/>
          </a:bodyPr>
          <a:lstStyle/>
          <a:p>
            <a:pPr algn="just"/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Шерстобитов Дмитрий Иванович</a:t>
            </a:r>
            <a:br>
              <a:rPr lang="ru-RU" sz="1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(1944-1994)</a:t>
            </a:r>
            <a:r>
              <a:rPr lang="ru-R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 мая 1977 года по июнь 1985 год – председатель исполнительного комитета </a:t>
            </a:r>
            <a:r>
              <a:rPr lang="ru-RU" sz="1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Суксунского</a:t>
            </a:r>
            <a:r>
              <a:rPr lang="ru-R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районного Совета народных депутатов. </a:t>
            </a:r>
            <a:br>
              <a:rPr lang="ru-R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За период его деятельности  в районе начиналась работа по газификации, строительство благоустроенного жилья, создание материально-технической базы для строительства дорог в асфальтном исполнении. Увеличилось строительство объектов соцкультбыта. Жилые дома д. </a:t>
            </a:r>
            <a:r>
              <a:rPr lang="ru-RU" sz="1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Киселево</a:t>
            </a:r>
            <a:r>
              <a:rPr lang="ru-R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 с. </a:t>
            </a:r>
            <a:r>
              <a:rPr lang="ru-RU" sz="1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Сабарка</a:t>
            </a:r>
            <a:r>
              <a:rPr lang="ru-R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реконструкция курорта «Ключи»  и др.</a:t>
            </a:r>
            <a:br>
              <a:rPr lang="ru-R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За добросовестный труд награжден орденом «Знак Почета», медалью «За доблестный труд. В ознаменование 100—</a:t>
            </a:r>
            <a:r>
              <a:rPr lang="ru-RU" sz="1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летия</a:t>
            </a:r>
            <a:r>
              <a:rPr lang="ru-R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со дня рождения В.И.Ленина»</a:t>
            </a:r>
            <a:endParaRPr lang="ru-RU" sz="1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3556" name="Picture 4" descr="Ð¨ÐµÑÑÑÐ¾Ð±Ð¸ÑÐ¾Ð² ÐÐ¼Ð¸ÑÑÐ¸Ð¹ ÐÐ²Ð°Ð½Ð¾Ð²Ð¸Ñ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1052736"/>
            <a:ext cx="3168000" cy="387203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427984" y="764704"/>
            <a:ext cx="4082663" cy="4889210"/>
          </a:xfrm>
        </p:spPr>
        <p:txBody>
          <a:bodyPr>
            <a:normAutofit/>
          </a:bodyPr>
          <a:lstStyle/>
          <a:p>
            <a:pPr algn="ctr"/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Олин Геннадий Афанасьевич</a:t>
            </a:r>
            <a:br>
              <a:rPr lang="ru-RU" sz="1800" dirty="0">
                <a:latin typeface="Times New Roman" pitchFamily="18" charset="0"/>
                <a:cs typeface="Times New Roman" pitchFamily="18" charset="0"/>
              </a:rPr>
            </a:b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(1946-2011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algn="just"/>
            <a:r>
              <a:rPr lang="ru-RU" sz="18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dirty="0">
                <a:latin typeface="Times New Roman" pitchFamily="18" charset="0"/>
                <a:cs typeface="Times New Roman" pitchFamily="18" charset="0"/>
              </a:rPr>
            </a:b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1985-1988 гг.  - председатель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Суксунского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райисполкома; </a:t>
            </a:r>
            <a:br>
              <a:rPr lang="ru-RU" sz="1800" dirty="0">
                <a:latin typeface="Times New Roman" pitchFamily="18" charset="0"/>
                <a:cs typeface="Times New Roman" pitchFamily="18" charset="0"/>
              </a:rPr>
            </a:b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1996-2000 гг. – глава администрации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Суксунского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района.</a:t>
            </a:r>
            <a:br>
              <a:rPr lang="ru-RU" sz="1800" dirty="0">
                <a:latin typeface="Times New Roman" pitchFamily="18" charset="0"/>
                <a:cs typeface="Times New Roman" pitchFamily="18" charset="0"/>
              </a:rPr>
            </a:b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За 1997-1999 гг. введено в эксплуатацию 58 объектов в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том числе 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45 жилых домов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, ФАП 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с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. Брехово, гараж 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ОВД, цех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Молзавода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, асфальтируются дороги, проложено 20,6 км. газопровода Суксун-Ключи.</a:t>
            </a:r>
            <a:br>
              <a:rPr lang="ru-RU" sz="1800" dirty="0">
                <a:latin typeface="Times New Roman" pitchFamily="18" charset="0"/>
                <a:cs typeface="Times New Roman" pitchFamily="18" charset="0"/>
              </a:rPr>
            </a:b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Неоднократно был избран депутатом областного и районного Совета народных депутатов.</a:t>
            </a:r>
            <a:endParaRPr lang="ru-RU" sz="1800" dirty="0"/>
          </a:p>
        </p:txBody>
      </p:sp>
      <p:pic>
        <p:nvPicPr>
          <p:cNvPr id="5" name="Объект 4"/>
          <p:cNvPicPr>
            <a:picLocks noGrp="1"/>
          </p:cNvPicPr>
          <p:nvPr>
            <p:ph sz="half" idx="1"/>
          </p:nvPr>
        </p:nvPicPr>
        <p:blipFill>
          <a:blip r:embed="rId2" cstate="print"/>
          <a:srcRect l="30365" r="30126" b="58486"/>
          <a:stretch>
            <a:fillRect/>
          </a:stretch>
        </p:blipFill>
        <p:spPr bwMode="auto">
          <a:xfrm>
            <a:off x="827584" y="990600"/>
            <a:ext cx="3096344" cy="423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0230402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80297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Здание по ул.К-Маркса, где размещался </a:t>
            </a:r>
            <a:r>
              <a:rPr lang="ru-RU" sz="1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Суксунский</a:t>
            </a:r>
            <a:r>
              <a:rPr lang="ru-R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райисполком</a:t>
            </a:r>
            <a:br>
              <a:rPr lang="ru-R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до 1976 года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dirty="0" smtClean="0">
                <a:latin typeface="Times New Roman" pitchFamily="18" charset="0"/>
                <a:cs typeface="Times New Roman" pitchFamily="18" charset="0"/>
              </a:rPr>
            </a:b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04436" y="530225"/>
            <a:ext cx="5581165" cy="418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Здание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Суксунской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районной больницы (Ф. 125. Оп. 1. Д. 389)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Парад техники в Суксуне 1977 год</a:t>
            </a:r>
          </a:p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(Ф. 125. Оп. 1. Д.д. 174, 175)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Содержимое 6"/>
          <p:cNvPicPr>
            <a:picLocks noGrp="1"/>
          </p:cNvPicPr>
          <p:nvPr>
            <p:ph sz="quarter" idx="2"/>
          </p:nvPr>
        </p:nvPicPr>
        <p:blipFill>
          <a:blip r:embed="rId2" cstate="print"/>
          <a:srcRect l="14912" t="5329" r="18065" b="64399"/>
          <a:stretch>
            <a:fillRect/>
          </a:stretch>
        </p:blipFill>
        <p:spPr bwMode="auto">
          <a:xfrm>
            <a:off x="608013" y="1936220"/>
            <a:ext cx="3930650" cy="25124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Содержимое 7"/>
          <p:cNvPicPr>
            <a:picLocks noGrp="1"/>
          </p:cNvPicPr>
          <p:nvPr>
            <p:ph sz="quarter" idx="4"/>
          </p:nvPr>
        </p:nvPicPr>
        <p:blipFill>
          <a:blip r:embed="rId3" cstate="print"/>
          <a:srcRect l="11224" r="15981" b="49887"/>
          <a:stretch>
            <a:fillRect/>
          </a:stretch>
        </p:blipFill>
        <p:spPr bwMode="auto">
          <a:xfrm>
            <a:off x="4827513" y="1447800"/>
            <a:ext cx="3581549" cy="3489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/>
          </a:bodyPr>
          <a:lstStyle/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Здание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Суксунского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гастронома 1967 год</a:t>
            </a:r>
          </a:p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(Ф. 125. Оп. 1. Д. 227)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Новое здание столовой 1968 год</a:t>
            </a:r>
          </a:p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(Ф. 125. Оп. 1. Д. 224)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Содержимое 6"/>
          <p:cNvPicPr>
            <a:picLocks noGrp="1"/>
          </p:cNvPicPr>
          <p:nvPr>
            <p:ph sz="quarter" idx="2"/>
          </p:nvPr>
        </p:nvPicPr>
        <p:blipFill>
          <a:blip r:embed="rId2" cstate="print"/>
          <a:srcRect l="7376" t="5669" r="11170" b="55782"/>
          <a:stretch>
            <a:fillRect/>
          </a:stretch>
        </p:blipFill>
        <p:spPr bwMode="auto">
          <a:xfrm>
            <a:off x="608013" y="1876157"/>
            <a:ext cx="3678235" cy="26326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Содержимое 7"/>
          <p:cNvPicPr>
            <a:picLocks noGrp="1"/>
          </p:cNvPicPr>
          <p:nvPr>
            <p:ph sz="quarter" idx="4"/>
          </p:nvPr>
        </p:nvPicPr>
        <p:blipFill>
          <a:blip r:embed="rId3" cstate="print"/>
          <a:srcRect l="4810" t="2948" r="13736" b="58730"/>
          <a:stretch>
            <a:fillRect/>
          </a:stretch>
        </p:blipFill>
        <p:spPr bwMode="auto">
          <a:xfrm>
            <a:off x="4929189" y="1883908"/>
            <a:ext cx="3654423" cy="26171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14348" y="571480"/>
            <a:ext cx="7929618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49263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 двадцатые годы прошлого века, в нашей стране шел поиск нового административного устройства нового государства. Тогда в Советском Союзе отказались от деления страны на губернии, в 1923 году была образована Уральская область в составе 15 округов, в число которых входил тогда огромный по размерам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Кунгурский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округ. Но уже в конце года на 1-ом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Кунгурском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Окружном съезде Советов впервые был рассмотрен вопрос о районировании округа, который состоялся в Кунгуре 19-20 ноября 1923 года. В резолюции съезда по докладу о районировании, в частности, говорилось: «…Приветствовать реформу районирования как давно назревшую и своевременную меру, приближающую советский аппарат к населению, упрощающую его, что должно привести к изживанию бюрократизма и сокращению, ведущую к его удешевлению». В инструкциях «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  <a:hlinkClick r:id="rId2" tooltip="Уралэкосо"/>
              </a:rPr>
              <a:t>Уралэкосо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» говорилось, что «…в районе должно быть не менее 30.000 населения; расстояние районного центра до отдельного сельсовета не должно превышать 30 верст, чтобы крестьянин мог в день устроить свои дела в районе и вернуться домой; границы волостей ломать нельзя…». Следуя этим рекомендациям, делегаты съезда предложили разделить округ на тринадцать районов. </a:t>
            </a: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lvl="0" indent="449263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27 февраля 1924 года Уральский облисполком утвердил образование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Суксунского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района в составе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Кунгурского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округа, центр завод Суксун с этого момента район стал существовать как самостоятельная административно-территориальная единица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Кунгурского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округа. Эта дата  является официальным днем рождения района.</a:t>
            </a: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lvl="0" indent="449263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За 100-летний период жизнедеятельности района происходили следующие изменения в территориальном делении:</a:t>
            </a: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lvl="0" indent="449263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 постановлению ВЦИК от 1 января 1932 года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Суксунский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район вошел в состав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Кишертского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и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Красноуфимского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районов. В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Красноуфимский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район вошли 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Агафонковский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Балашевский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Сыринский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Тисовской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сельсоветы. Постановление ВЦИК от 25 января 1935 года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Суксунский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район был образован вновь. </a:t>
            </a: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lvl="0" indent="449263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 1950-х годах часть территории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Суксунского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района принадлежала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Ординскому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району, в марте 1960 года населенные пункты Южный,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Ковалево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Механята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Ординского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района переданы в подчинение </a:t>
            </a:r>
            <a:r>
              <a:rPr lang="ru-RU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Моргуновского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сельсовета.</a:t>
            </a: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749776"/>
          </a:xfrm>
        </p:spPr>
        <p:txBody>
          <a:bodyPr>
            <a:normAutofit/>
          </a:bodyPr>
          <a:lstStyle/>
          <a:p>
            <a:pPr algn="ctr"/>
            <a:r>
              <a:rPr lang="ru-RU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Первый заводской пятиэтажный дом, 1987 год</a:t>
            </a:r>
            <a:br>
              <a:rPr lang="ru-RU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(Ф. 125. Оп. </a:t>
            </a: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u-RU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Д. 43)</a:t>
            </a:r>
            <a:endParaRPr lang="ru-RU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/>
          </p:cNvPicPr>
          <p:nvPr>
            <p:ph idx="1"/>
          </p:nvPr>
        </p:nvPicPr>
        <p:blipFill>
          <a:blip r:embed="rId2" cstate="print"/>
          <a:srcRect l="7215" t="9184" r="7318" b="51247"/>
          <a:stretch>
            <a:fillRect/>
          </a:stretch>
        </p:blipFill>
        <p:spPr bwMode="auto">
          <a:xfrm>
            <a:off x="1389357" y="530225"/>
            <a:ext cx="6411324" cy="418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00289342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115616" y="1052736"/>
            <a:ext cx="7286676" cy="43242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sz="2500" dirty="0" smtClean="0">
                <a:latin typeface="Times New Roman" pitchFamily="18" charset="0"/>
                <a:cs typeface="Times New Roman" pitchFamily="18" charset="0"/>
              </a:rPr>
              <a:t>На </a:t>
            </a:r>
            <a:r>
              <a:rPr lang="ru-RU" sz="2500" dirty="0" smtClean="0">
                <a:latin typeface="Times New Roman" pitchFamily="18" charset="0"/>
                <a:cs typeface="Times New Roman" pitchFamily="18" charset="0"/>
              </a:rPr>
              <a:t>смену председателям исполкомов пришли </a:t>
            </a:r>
            <a:r>
              <a:rPr lang="ru-RU" sz="2500" b="1" dirty="0" smtClean="0">
                <a:latin typeface="Times New Roman" pitchFamily="18" charset="0"/>
                <a:cs typeface="Times New Roman" pitchFamily="18" charset="0"/>
                <a:hlinkClick r:id="rId2" tooltip="Глава администрации"/>
              </a:rPr>
              <a:t>главы </a:t>
            </a:r>
            <a:r>
              <a:rPr lang="ru-RU" sz="2500" b="1" dirty="0" smtClean="0">
                <a:latin typeface="Times New Roman" pitchFamily="18" charset="0"/>
                <a:cs typeface="Times New Roman" pitchFamily="18" charset="0"/>
                <a:hlinkClick r:id="rId2" tooltip="Глава администрации"/>
              </a:rPr>
              <a:t>администраций</a:t>
            </a:r>
            <a:endParaRPr lang="ru-RU" sz="25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r>
              <a:rPr lang="ru-RU" sz="2500" dirty="0" smtClean="0">
                <a:latin typeface="Times New Roman" pitchFamily="18" charset="0"/>
                <a:cs typeface="Times New Roman" pitchFamily="18" charset="0"/>
              </a:rPr>
              <a:t>	С января 1992 года – глава администрации </a:t>
            </a:r>
            <a:r>
              <a:rPr lang="ru-RU" sz="2500" dirty="0" err="1" smtClean="0">
                <a:latin typeface="Times New Roman" pitchFamily="18" charset="0"/>
                <a:cs typeface="Times New Roman" pitchFamily="18" charset="0"/>
              </a:rPr>
              <a:t>Суксунского</a:t>
            </a:r>
            <a:r>
              <a:rPr lang="ru-RU" sz="2500" dirty="0" smtClean="0">
                <a:latin typeface="Times New Roman" pitchFamily="18" charset="0"/>
                <a:cs typeface="Times New Roman" pitchFamily="18" charset="0"/>
              </a:rPr>
              <a:t> района;</a:t>
            </a:r>
          </a:p>
          <a:p>
            <a:pPr algn="just">
              <a:buNone/>
            </a:pPr>
            <a:r>
              <a:rPr lang="ru-RU" sz="2500" dirty="0" smtClean="0">
                <a:latin typeface="Times New Roman" pitchFamily="18" charset="0"/>
                <a:cs typeface="Times New Roman" pitchFamily="18" charset="0"/>
              </a:rPr>
              <a:t>	С декабря 1996 года – должность главы стала выборная;</a:t>
            </a:r>
          </a:p>
          <a:p>
            <a:pPr algn="just">
              <a:buNone/>
            </a:pPr>
            <a:r>
              <a:rPr lang="ru-RU" sz="2500" dirty="0" smtClean="0">
                <a:latin typeface="Times New Roman" pitchFamily="18" charset="0"/>
                <a:cs typeface="Times New Roman" pitchFamily="18" charset="0"/>
              </a:rPr>
              <a:t>	С 1 января 2006 года – муниципальное образование «</a:t>
            </a:r>
            <a:r>
              <a:rPr lang="ru-RU" sz="2500" dirty="0" err="1" smtClean="0">
                <a:latin typeface="Times New Roman" pitchFamily="18" charset="0"/>
                <a:cs typeface="Times New Roman" pitchFamily="18" charset="0"/>
              </a:rPr>
              <a:t>Суксунский</a:t>
            </a:r>
            <a:r>
              <a:rPr lang="ru-RU" sz="2500" dirty="0" smtClean="0">
                <a:latin typeface="Times New Roman" pitchFamily="18" charset="0"/>
                <a:cs typeface="Times New Roman" pitchFamily="18" charset="0"/>
              </a:rPr>
              <a:t> район» наделено статусом муниципального района; </a:t>
            </a:r>
          </a:p>
          <a:p>
            <a:pPr algn="just">
              <a:buNone/>
            </a:pPr>
            <a:r>
              <a:rPr lang="ru-RU" sz="2500" dirty="0" smtClean="0">
                <a:latin typeface="Times New Roman" pitchFamily="18" charset="0"/>
                <a:cs typeface="Times New Roman" pitchFamily="18" charset="0"/>
              </a:rPr>
              <a:t>	23 февраля 2019 года – муниципальное образование </a:t>
            </a:r>
            <a:r>
              <a:rPr lang="ru-RU" sz="2500" dirty="0" err="1" smtClean="0">
                <a:latin typeface="Times New Roman" pitchFamily="18" charset="0"/>
                <a:cs typeface="Times New Roman" pitchFamily="18" charset="0"/>
              </a:rPr>
              <a:t>Суксунский</a:t>
            </a:r>
            <a:r>
              <a:rPr lang="ru-RU" sz="2500" dirty="0" smtClean="0">
                <a:latin typeface="Times New Roman" pitchFamily="18" charset="0"/>
                <a:cs typeface="Times New Roman" pitchFamily="18" charset="0"/>
              </a:rPr>
              <a:t> городской округ.</a:t>
            </a:r>
            <a:endParaRPr lang="ru-RU" sz="25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85786" y="857232"/>
            <a:ext cx="7643866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tabLst>
                <a:tab pos="5540375" algn="l"/>
              </a:tabLst>
            </a:pPr>
            <a:r>
              <a:rPr lang="ru-RU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Главы местного самоуправления           1992-2019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5540375" algn="l"/>
              </a:tabLst>
            </a:pPr>
            <a:r>
              <a:rPr lang="ru-RU" dirty="0" smtClean="0">
                <a:solidFill>
                  <a:srgbClr val="0B008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  <a:hlinkClick r:id="rId2" tooltip="Щелконогов Григорий Ефимович"/>
              </a:rPr>
              <a:t>Щелконогов Григорий Ефимович</a:t>
            </a:r>
            <a:r>
              <a:rPr lang="ru-RU" dirty="0" smtClean="0">
                <a:solidFill>
                  <a:srgbClr val="22222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 (17 января 1992 – 28 января 1997) - </a:t>
            </a:r>
            <a:r>
              <a:rPr lang="ru-RU" dirty="0" smtClean="0">
                <a:solidFill>
                  <a:srgbClr val="22222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глава </a:t>
            </a:r>
            <a:r>
              <a:rPr lang="ru-RU" dirty="0" smtClean="0">
                <a:solidFill>
                  <a:srgbClr val="22222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администрации района;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5540375" algn="l"/>
              </a:tabLst>
            </a:pPr>
            <a:r>
              <a:rPr lang="ru-RU" dirty="0" smtClean="0">
                <a:solidFill>
                  <a:srgbClr val="A55858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  <a:hlinkClick r:id="rId3" tooltip="Олин Геннадий Афонасьевич (страница не существует)"/>
              </a:rPr>
              <a:t>Олин Геннадий Афанасьевич</a:t>
            </a:r>
            <a:r>
              <a:rPr lang="ru-RU" dirty="0" smtClean="0">
                <a:solidFill>
                  <a:srgbClr val="22222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 (декабрь 1996 – 18 декабря 2000) - </a:t>
            </a:r>
            <a:r>
              <a:rPr lang="ru-RU" dirty="0" smtClean="0">
                <a:solidFill>
                  <a:srgbClr val="22222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глава </a:t>
            </a:r>
            <a:r>
              <a:rPr lang="ru-RU" dirty="0" smtClean="0">
                <a:solidFill>
                  <a:srgbClr val="22222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администрации района;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5540375" algn="l"/>
              </a:tabLst>
            </a:pPr>
            <a:r>
              <a:rPr lang="ru-RU" dirty="0" smtClean="0">
                <a:solidFill>
                  <a:srgbClr val="A55858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  <a:hlinkClick r:id="rId4" tooltip="Вшивков Леонид Андреевич (страница не существует)"/>
              </a:rPr>
              <a:t>Вшивков Леонид Андреевич</a:t>
            </a:r>
            <a:r>
              <a:rPr lang="ru-RU" dirty="0" smtClean="0">
                <a:solidFill>
                  <a:srgbClr val="22222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 (19 декабря 2000 – декабрь 2003) - </a:t>
            </a:r>
            <a:r>
              <a:rPr lang="ru-RU" dirty="0" smtClean="0">
                <a:solidFill>
                  <a:srgbClr val="22222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глава </a:t>
            </a:r>
            <a:r>
              <a:rPr lang="ru-RU" dirty="0" smtClean="0">
                <a:solidFill>
                  <a:srgbClr val="22222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администрации района;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5540375" algn="l"/>
              </a:tabLst>
            </a:pPr>
            <a:r>
              <a:rPr lang="ru-RU" dirty="0" smtClean="0">
                <a:solidFill>
                  <a:srgbClr val="A55858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  <a:hlinkClick r:id="rId5" tooltip="Осокин Александр Вячеславович (страница не существует)"/>
              </a:rPr>
              <a:t>Осокин Александр Вячеславович</a:t>
            </a:r>
            <a:r>
              <a:rPr lang="ru-RU" dirty="0" smtClean="0">
                <a:solidFill>
                  <a:srgbClr val="22222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 (21 декабря 2003 – сентябрь 2014) - </a:t>
            </a:r>
            <a:r>
              <a:rPr lang="ru-RU" dirty="0" smtClean="0">
                <a:solidFill>
                  <a:srgbClr val="22222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глава </a:t>
            </a:r>
            <a:r>
              <a:rPr lang="ru-RU" dirty="0" smtClean="0">
                <a:solidFill>
                  <a:srgbClr val="22222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муниципального образования;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5540375" algn="l"/>
              </a:tabLst>
            </a:pPr>
            <a:r>
              <a:rPr lang="ru-RU" dirty="0" err="1" smtClean="0">
                <a:solidFill>
                  <a:srgbClr val="A55858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  <a:hlinkClick r:id="rId6" tooltip="Пучкин Игорь Александрович (страница не существует)"/>
              </a:rPr>
              <a:t>Пучкин</a:t>
            </a:r>
            <a:r>
              <a:rPr lang="ru-RU" dirty="0" smtClean="0">
                <a:solidFill>
                  <a:srgbClr val="A55858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  <a:hlinkClick r:id="rId6" tooltip="Пучкин Игорь Александрович (страница не существует)"/>
              </a:rPr>
              <a:t> Игорь Александрович</a:t>
            </a:r>
            <a:r>
              <a:rPr lang="ru-RU" dirty="0" smtClean="0">
                <a:solidFill>
                  <a:srgbClr val="22222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 (25 сентября 2014 – 21 апреля 2017) - </a:t>
            </a:r>
            <a:r>
              <a:rPr lang="ru-RU" dirty="0" smtClean="0">
                <a:solidFill>
                  <a:srgbClr val="22222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глава </a:t>
            </a:r>
            <a:r>
              <a:rPr lang="ru-RU" dirty="0" smtClean="0">
                <a:solidFill>
                  <a:srgbClr val="22222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муниципального района - председатель ЗС;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5540375" algn="l"/>
              </a:tabLst>
            </a:pPr>
            <a:r>
              <a:rPr lang="ru-RU" dirty="0" smtClean="0">
                <a:solidFill>
                  <a:srgbClr val="A55858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  <a:hlinkClick r:id="rId7" tooltip="Трофимова Ирина Александровна (страница не существует)"/>
              </a:rPr>
              <a:t>Трофимова Ирина Александровна</a:t>
            </a:r>
            <a:r>
              <a:rPr lang="ru-RU" dirty="0" smtClean="0">
                <a:solidFill>
                  <a:srgbClr val="22222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 (4 декабря 2014 – 12 июля 2017) - </a:t>
            </a:r>
            <a:r>
              <a:rPr lang="ru-RU" dirty="0" smtClean="0">
                <a:solidFill>
                  <a:srgbClr val="22222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глава </a:t>
            </a:r>
            <a:r>
              <a:rPr lang="ru-RU" dirty="0" smtClean="0">
                <a:solidFill>
                  <a:srgbClr val="22222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администрации района;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5540375" algn="l"/>
              </a:tabLst>
            </a:pPr>
            <a:r>
              <a:rPr lang="ru-RU" dirty="0" smtClean="0">
                <a:solidFill>
                  <a:srgbClr val="A55858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  <a:hlinkClick r:id="rId8" tooltip="Третьяков Павел Григорьевич (страница не существует)"/>
              </a:rPr>
              <a:t>Третьяков Павел Григорьевич</a:t>
            </a:r>
            <a:r>
              <a:rPr lang="ru-RU" dirty="0" smtClean="0">
                <a:solidFill>
                  <a:srgbClr val="22222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 (21 апреля 2017 – 11 июля 2017) - </a:t>
            </a:r>
            <a:r>
              <a:rPr lang="ru-RU" dirty="0" err="1" smtClean="0">
                <a:solidFill>
                  <a:srgbClr val="22222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и.о</a:t>
            </a:r>
            <a:r>
              <a:rPr lang="ru-RU" dirty="0" smtClean="0">
                <a:solidFill>
                  <a:srgbClr val="22222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главы муниципального района - председателя ЗС;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5540375" algn="l"/>
              </a:tabLst>
            </a:pPr>
            <a:r>
              <a:rPr lang="ru-RU" dirty="0" smtClean="0">
                <a:solidFill>
                  <a:srgbClr val="A55858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  <a:hlinkClick r:id="rId8" tooltip="Третьяков Павел Григорьевич (страница не существует)"/>
              </a:rPr>
              <a:t>Третьяков Павел Григорьевич</a:t>
            </a:r>
            <a:r>
              <a:rPr lang="ru-RU" dirty="0" smtClean="0">
                <a:solidFill>
                  <a:srgbClr val="22222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 (с 12 июля 2017) - Глава муниципального района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5540375" algn="l"/>
              </a:tabLst>
            </a:pPr>
            <a:r>
              <a:rPr lang="ru-RU" dirty="0" err="1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Бунакова</a:t>
            </a:r>
            <a:r>
              <a:rPr lang="ru-RU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Вера Павловна</a:t>
            </a:r>
            <a:r>
              <a:rPr lang="ru-RU" dirty="0" smtClean="0">
                <a:solidFill>
                  <a:srgbClr val="22222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 (с </a:t>
            </a:r>
            <a:r>
              <a:rPr lang="ru-RU" dirty="0" smtClean="0">
                <a:solidFill>
                  <a:srgbClr val="22222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9 июня 2023) – глава городского округа – глава Администрации </a:t>
            </a:r>
            <a:r>
              <a:rPr lang="ru-RU" dirty="0" err="1" smtClean="0">
                <a:solidFill>
                  <a:srgbClr val="22222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Суксунского</a:t>
            </a:r>
            <a:r>
              <a:rPr lang="ru-RU" dirty="0" smtClean="0">
                <a:solidFill>
                  <a:srgbClr val="22222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городского округа</a:t>
            </a:r>
            <a:endParaRPr lang="ru-RU" dirty="0" smtClean="0">
              <a:solidFill>
                <a:srgbClr val="222222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821784"/>
          </a:xfrm>
        </p:spPr>
        <p:txBody>
          <a:bodyPr>
            <a:normAutofit/>
          </a:bodyPr>
          <a:lstStyle/>
          <a:p>
            <a:pPr algn="ctr"/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Здание по </a:t>
            </a:r>
            <a:r>
              <a:rPr lang="ru-RU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ул.К</a:t>
            </a: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-Маркса, 4, где размещается Администрации </a:t>
            </a:r>
            <a:b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Суксунского</a:t>
            </a: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городского  округа с 1976 года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03136" y="530225"/>
            <a:ext cx="5583766" cy="418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394015231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Текст 8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8" name="Содержимое 7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/>
          </a:bodyPr>
          <a:lstStyle/>
          <a:p>
            <a:pPr algn="ctr">
              <a:buNone/>
            </a:pP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Щелконогов Григорий Ефимович, </a:t>
            </a:r>
          </a:p>
          <a:p>
            <a:pPr algn="ctr">
              <a:buNone/>
            </a:pP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родился  06.02.1953 года</a:t>
            </a:r>
          </a:p>
          <a:p>
            <a:pPr algn="just">
              <a:buNone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С августа 1988 года по январь 1992 года</a:t>
            </a:r>
          </a:p>
          <a:p>
            <a:pPr algn="just">
              <a:buNone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председатель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Суксунского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райисполкома.</a:t>
            </a:r>
          </a:p>
          <a:p>
            <a:pPr algn="just">
              <a:buNone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С 17 января 1992 года по 28 января 1997 год глава администрации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Суксунского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района.</a:t>
            </a:r>
          </a:p>
          <a:p>
            <a:pPr algn="just">
              <a:buNone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За период его работы было начато строительство газопровода на Суксун, создан театр «Ступени», музей, детская школа искусств,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гортоп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. Решена</a:t>
            </a:r>
          </a:p>
          <a:p>
            <a:pPr algn="just">
              <a:buNone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проблема с водой в п.Суксун, на селе строятся</a:t>
            </a:r>
          </a:p>
          <a:p>
            <a:pPr algn="just">
              <a:buNone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водопроводы, асфальтируются улицы поселка. </a:t>
            </a:r>
          </a:p>
          <a:p>
            <a:pPr algn="just">
              <a:buNone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Строятся жилые дома в п. Суксун и на селе.</a:t>
            </a:r>
          </a:p>
          <a:p>
            <a:pPr algn="just">
              <a:buNone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«Почетный гражданин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Суксунского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района».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Рисунок 9" descr="http://suksun.ru/upload/versions/26011/109172/shelkonogov_ne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94925" y="1700808"/>
            <a:ext cx="2815722" cy="33701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Текст 16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10" name="Содержимое 9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algn="just">
              <a:buNone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19 декабря 2000 года по декабрь 2003 года – глава администрации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Суксунского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района.</a:t>
            </a:r>
          </a:p>
          <a:p>
            <a:pPr algn="just">
              <a:buNone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В период  руководства Леонида Андреевича  в районе было построено 43 жилых дома, столовая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Сыринской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школы, газовая котельная, газ поступил в дома д.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Киселево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, с. Ключи.</a:t>
            </a:r>
          </a:p>
          <a:p>
            <a:pPr algn="just">
              <a:buNone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Почетный гражданин «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Суксунского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района».</a:t>
            </a:r>
          </a:p>
          <a:p>
            <a:pPr algn="just">
              <a:buNone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	Имеет Почетное Звание «Заслуженный врач  Российской Федерации», Почетный знак Академии естественных наук «За заслуги развития науки и экономики», восемь правительственных наград и др.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https://sun9-79.userapi.com/impg/5dmlTHN5Yud-gC4KvjZBe9PFn-xmqg26DDi-wQ/w0oGg7yAUeM.jpg?size=220x281&amp;quality=96&amp;sign=2ead64351ef1bec5ce00c6623dc76048&amp;type=album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57884" y="2071678"/>
            <a:ext cx="2095500" cy="267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Текст 8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8" name="Содержимое 7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pPr algn="just"/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Осокин Александр Вячеславович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– </a:t>
            </a:r>
          </a:p>
          <a:p>
            <a:pPr algn="just"/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В декабре 2003 года избран главой МО «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Суксунский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район», с 1 марта 2009 года вновь избран главой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Суксунского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муниципального района, трудился на этом посту по сентябрь 2014 года.</a:t>
            </a:r>
          </a:p>
          <a:p>
            <a:pPr algn="just"/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Под его руководством построен межшкольный стадион в п. Суксун, газопровод Ключи-Тис, с отводами Брехово,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Торговище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, новый ФОК,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ФАПы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д.Бырма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Поедугах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Шахарово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, врачебная амбулатория в с. Тис, детский сад «Колосок», средняя школа в с. Тис. Реконструкция кинотеатра «Заря», ремонт детских садов, школ, тротуаров, дорог  и др.</a:t>
            </a:r>
          </a:p>
          <a:p>
            <a:pPr algn="just"/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Район не раз занимал призовые места в краевом конкурсе муниципалитетов.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435" name="Picture 3" descr="C:\Users\Надежда\Desktop\62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29256" y="1285860"/>
            <a:ext cx="2959168" cy="407699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algn="just">
              <a:buNone/>
            </a:pP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1800" b="1" dirty="0" err="1" smtClean="0">
                <a:latin typeface="Times New Roman" pitchFamily="18" charset="0"/>
                <a:cs typeface="Times New Roman" pitchFamily="18" charset="0"/>
              </a:rPr>
              <a:t>Пучкин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Игорь Александрови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ч - глава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Суксунского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муниципального района с 25 сентября 2014 года - 21 апреля 2017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года. 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П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од 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его руководством построен детский сад с. Брехово, филиал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С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уксунского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детского сада «Малышок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» в д.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Киселево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, ясельные группы от детсада « Березка», открыта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Васькинская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школа - детсад, памятный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символ-поклонный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камень всем труженикам ковавшим победу в тылу. В Ключах введена в эксплуатацию сеть уличного газопровода, строительство физкультурно-оздоровительного комплекса в п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. Суксун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ru-RU" dirty="0"/>
          </a:p>
        </p:txBody>
      </p:sp>
      <p:pic>
        <p:nvPicPr>
          <p:cNvPr id="5" name="Рисунок 4" descr="C:\Users\Надежда\Desktop\эд фото\627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5545668" y="1344130"/>
            <a:ext cx="2714644" cy="3896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12" name="Текст 11"/>
          <p:cNvSpPr>
            <a:spLocks noGrp="1"/>
          </p:cNvSpPr>
          <p:nvPr>
            <p:ph type="body" idx="2"/>
          </p:nvPr>
        </p:nvSpPr>
        <p:spPr>
          <a:xfrm>
            <a:off x="611560" y="692696"/>
            <a:ext cx="3927950" cy="4691063"/>
          </a:xfrm>
        </p:spPr>
        <p:txBody>
          <a:bodyPr>
            <a:normAutofit fontScale="92500" lnSpcReduction="20000"/>
          </a:bodyPr>
          <a:lstStyle/>
          <a:p>
            <a:r>
              <a:rPr lang="ru-RU" sz="2300" b="1" dirty="0" smtClean="0">
                <a:latin typeface="Times New Roman" pitchFamily="18" charset="0"/>
                <a:cs typeface="Times New Roman" pitchFamily="18" charset="0"/>
              </a:rPr>
              <a:t>Трофимова Ирина Александровна </a:t>
            </a:r>
            <a:r>
              <a:rPr lang="ru-RU" sz="2100" dirty="0" smtClean="0">
                <a:latin typeface="Times New Roman" pitchFamily="18" charset="0"/>
                <a:cs typeface="Times New Roman" pitchFamily="18" charset="0"/>
              </a:rPr>
              <a:t>– глава Администрации </a:t>
            </a:r>
            <a:r>
              <a:rPr lang="ru-RU" sz="2100" dirty="0" err="1" smtClean="0">
                <a:latin typeface="Times New Roman" pitchFamily="18" charset="0"/>
                <a:cs typeface="Times New Roman" pitchFamily="18" charset="0"/>
              </a:rPr>
              <a:t>Суксунского</a:t>
            </a:r>
            <a:r>
              <a:rPr lang="ru-RU" sz="2100" dirty="0" smtClean="0">
                <a:latin typeface="Times New Roman" pitchFamily="18" charset="0"/>
                <a:cs typeface="Times New Roman" pitchFamily="18" charset="0"/>
              </a:rPr>
              <a:t> муниципального района с 4 декабря 2014 года – 12 июля 2017 </a:t>
            </a:r>
            <a:r>
              <a:rPr lang="ru-RU" sz="2100" dirty="0" smtClean="0">
                <a:latin typeface="Times New Roman" pitchFamily="18" charset="0"/>
                <a:cs typeface="Times New Roman" pitchFamily="18" charset="0"/>
              </a:rPr>
              <a:t>года.</a:t>
            </a:r>
            <a:endParaRPr lang="ru-RU" sz="21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100" dirty="0" smtClean="0">
                <a:latin typeface="Times New Roman" pitchFamily="18" charset="0"/>
                <a:cs typeface="Times New Roman" pitchFamily="18" charset="0"/>
              </a:rPr>
              <a:t>В период ее деятельности в районе была построена школа в д. Васькино, строительство газопровода в с. Ключи, работала программа «Жилье для молодых семей», строительство межшкольного стадиона и физкультурно-оздоровительного комплекса в п. Суксун, введен в эксплуатацию детский сад на 90 мест в с. Брехово. Реализован проект «Создание музейно-выставочного марийского центра» в д. </a:t>
            </a:r>
            <a:r>
              <a:rPr lang="ru-RU" sz="2100" dirty="0" err="1" smtClean="0">
                <a:latin typeface="Times New Roman" pitchFamily="18" charset="0"/>
                <a:cs typeface="Times New Roman" pitchFamily="18" charset="0"/>
              </a:rPr>
              <a:t>Сызганка</a:t>
            </a:r>
            <a:endParaRPr lang="ru-RU" sz="21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pic>
        <p:nvPicPr>
          <p:cNvPr id="10" name="Содержимое 9" descr="C:\Users\Надежда\Desktop\Пришли все. Проголосовали единогласно - Поиск - Статьи - Инфо-портал НЖ. Люди_События_Время_Суксунский район_files\9bdd800144a114f3844fb8ac520e1ea4.jpg"/>
          <p:cNvPicPr>
            <a:picLocks noGrp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4788024" y="1857364"/>
            <a:ext cx="3838447" cy="2786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Содержимое 8"/>
          <p:cNvSpPr>
            <a:spLocks noGrp="1"/>
          </p:cNvSpPr>
          <p:nvPr>
            <p:ph sz="quarter" idx="4294967295"/>
          </p:nvPr>
        </p:nvSpPr>
        <p:spPr>
          <a:xfrm>
            <a:off x="5102225" y="2174875"/>
            <a:ext cx="4041775" cy="3951288"/>
          </a:xfrm>
        </p:spPr>
        <p:txBody>
          <a:bodyPr>
            <a:normAutofit/>
          </a:bodyPr>
          <a:lstStyle/>
          <a:p>
            <a:pPr lvl="1"/>
            <a:r>
              <a:rPr lang="ru-RU" dirty="0" smtClean="0"/>
              <a:t> 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Текст 7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Содержимое 6"/>
          <p:cNvSpPr>
            <a:spLocks noGrp="1"/>
          </p:cNvSpPr>
          <p:nvPr>
            <p:ph sz="half" idx="1"/>
          </p:nvPr>
        </p:nvSpPr>
        <p:spPr>
          <a:xfrm>
            <a:off x="761373" y="930144"/>
            <a:ext cx="4310693" cy="4724402"/>
          </a:xfrm>
        </p:spPr>
        <p:txBody>
          <a:bodyPr>
            <a:normAutofit fontScale="92500" lnSpcReduction="10000"/>
          </a:bodyPr>
          <a:lstStyle/>
          <a:p>
            <a:pPr algn="just">
              <a:buNone/>
            </a:pP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Третьяков Павел Григорьевич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–</a:t>
            </a:r>
          </a:p>
          <a:p>
            <a:pPr algn="just">
              <a:buNone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с 12 июля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2017 года 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глава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Суксунского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муниципального района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– глава Администрации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Суксунского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муниципального района.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>
              <a:buNone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Впервые 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избирается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по новым 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правилам: через конкурс и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утверждение Земским 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собранием. </a:t>
            </a:r>
          </a:p>
          <a:p>
            <a:pPr algn="just">
              <a:buNone/>
            </a:pP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За период деятельности Павла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Григорьевича в сквере 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«Боевое братство» обустроена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детская площадка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отрыт клуб в с.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Брехово, отремонтированный 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по проекту «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Культура Малой родины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», аптечный пункт в с.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Ключи.</a:t>
            </a:r>
          </a:p>
          <a:p>
            <a:pPr algn="just">
              <a:buNone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Продолжается  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ремонт плотины в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Тису,</a:t>
            </a:r>
          </a:p>
          <a:p>
            <a:pPr algn="just">
              <a:buNone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выделены средства 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для строительства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детского сада 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в с.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Тис  на 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50 мест.</a:t>
            </a:r>
          </a:p>
          <a:p>
            <a:endParaRPr lang="ru-RU" dirty="0"/>
          </a:p>
        </p:txBody>
      </p:sp>
      <p:pic>
        <p:nvPicPr>
          <p:cNvPr id="9" name="Рисунок 8" descr="Ð¢ÑÐµÑÑÑÐºÐ¾Ð² ÐÐ°Ð²ÐµÐ» ÐÑÐ¸Ð³Ð¾ÑÑÐµÐ²Ð¸Ñ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38847" y="1492145"/>
            <a:ext cx="2971800" cy="36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827584" y="776318"/>
            <a:ext cx="7572396" cy="4801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49263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 10 января 2006 года в Пермском крае реализуется реформа местного самоуправления в соответствии с федеральным Законом 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«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Об общих принципах организации местного самоуправления в Российской Федерации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»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от 06.10.003 № 131-ФЗ. В нашем районе реформа реализуется в 4-х сельских поселениях (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Поедугинское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Киселевское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Ключевское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Тисовское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) и в одном городском (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Суксунское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). (ликвидируются территориальные администрации на сновании Распоряжения главы муниципального образования 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«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Суксунский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район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»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Пермской области от 26.10.2005 № 346.</a:t>
            </a:r>
          </a:p>
          <a:p>
            <a:pPr indent="449263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Закон Пермского края от 23 февраля 2019 г. № 358-ПК «Об образовании нового муниципального образования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Суксунский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городской округ». Муниципальные образования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Суксунского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городского поселения Пермского края преобразованы в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Суксунский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городской округ.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Суксунское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городское поселение,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Ключевское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сельское поселение, Киселевское сельское поселение,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Поедугинское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сельское поселение и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Суксунский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муниципальный район утрачивают статус муниципальных образований. Границы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Суксунского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городского округа соответствуют границам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Суксунского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муниципального района согласно картографическому описанию. В состав территории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Суксунского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городского округа входят населенные пункты, входившие в состав территорий поселений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Суксунского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муниципального района.</a:t>
            </a:r>
          </a:p>
          <a:p>
            <a:pPr marL="0" marR="0" lvl="0" indent="449263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715008" y="1071546"/>
            <a:ext cx="2971800" cy="4206112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/>
          </a:bodyPr>
          <a:lstStyle/>
          <a:p>
            <a:pPr algn="ctr"/>
            <a:r>
              <a:rPr lang="ru-RU" sz="19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Бунакова</a:t>
            </a:r>
            <a:r>
              <a:rPr lang="ru-RU" sz="19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Вера Павловна</a:t>
            </a:r>
          </a:p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 июня 2019 года - начальник Финансового управления Администрации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Суксунского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муниципального района;</a:t>
            </a:r>
          </a:p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 июля 2022 года - первый заместитель главы Администрации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Суксунского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городского округа, начальник Финансового управления Администрации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Суксунского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городского округа;</a:t>
            </a:r>
          </a:p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Избрана на должность главы городского округа - главы Администрации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Суксунского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городского округа Решением Думы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Суксунского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городского округа № 325 от 08.06.2023 года.</a:t>
            </a:r>
          </a:p>
          <a:p>
            <a:r>
              <a:rPr lang="ru-RU" sz="1900" u="sng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Национальные </a:t>
            </a:r>
            <a:r>
              <a:rPr lang="ru-RU" sz="1900" u="sng" dirty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проекты</a:t>
            </a:r>
            <a:endParaRPr lang="ru-RU" sz="1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900" u="sng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Региональные проекты</a:t>
            </a:r>
            <a:endParaRPr lang="ru-RU" sz="1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900" u="sng" dirty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Муниципальные программы</a:t>
            </a:r>
            <a:endParaRPr lang="ru-RU" sz="1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900" u="sng" dirty="0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Проект программы Комплексное развитие социальной инфраструктуры</a:t>
            </a:r>
            <a:endParaRPr lang="ru-RU" sz="1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 descr="Бунакова Вера Павловна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857884" y="1071546"/>
            <a:ext cx="2800350" cy="38934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195736" y="764704"/>
            <a:ext cx="4572000" cy="15188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Поздравляем с юбилеем</a:t>
            </a:r>
          </a:p>
          <a:p>
            <a:pPr algn="ctr"/>
            <a:r>
              <a:rPr lang="ru-RU" dirty="0" smtClean="0"/>
              <a:t>Мы сегодня наш район!</a:t>
            </a:r>
          </a:p>
          <a:p>
            <a:pPr algn="ctr"/>
            <a:r>
              <a:rPr lang="ru-RU" dirty="0" smtClean="0"/>
              <a:t>Нет светлее и роднее,</a:t>
            </a:r>
          </a:p>
          <a:p>
            <a:pPr algn="ctr"/>
            <a:r>
              <a:rPr lang="ru-RU" dirty="0" smtClean="0"/>
              <a:t>Чем район, где мы живем! </a:t>
            </a:r>
          </a:p>
          <a:p>
            <a:pPr indent="449580" algn="just">
              <a:lnSpc>
                <a:spcPct val="115000"/>
              </a:lnSpc>
              <a:spcAft>
                <a:spcPts val="1000"/>
              </a:spcAft>
            </a:pPr>
            <a:endParaRPr lang="ru-RU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 descr="https://sun9-74.userapi.com/impg/gHUfETUw6xXD__STV7VzTEW0wdplKpiD2oKZDA/M_3iPSAyEwg.jpg?size=807x556&amp;quality=96&amp;sign=44d74cac838487c14ff8dc3523bf7834&amp;c_uniq_tag=LZ75eanLNAbf0CQMmbVFjMUmfIBxDcpq4O_ZmO6kg7U&amp;type=album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14546" y="2143116"/>
            <a:ext cx="5000660" cy="34461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7839641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928662" y="714356"/>
            <a:ext cx="7429552" cy="52937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49263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3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Создание района положительно сказалось на экономическом и культурном развитии. </a:t>
            </a:r>
            <a:r>
              <a:rPr kumimoji="0" lang="ru-RU" sz="13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В 1925 году в </a:t>
            </a:r>
            <a:r>
              <a:rPr kumimoji="0" lang="ru-RU" sz="13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Суксунском</a:t>
            </a:r>
            <a:r>
              <a:rPr kumimoji="0" lang="ru-RU" sz="13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районе имелось 19 сельских Советов, 104 населенных пункта. Росло </a:t>
            </a:r>
            <a:r>
              <a:rPr kumimoji="0" lang="ru-RU" sz="13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партийное влияние на крестьянство сел и деревень, рабочих и кустарей Суксуна. Так на 1 апреля 1929 года по социальному составу районная партийная организация выглядела следующим образом: рабочих- 14,75%, крестьян </a:t>
            </a:r>
            <a:r>
              <a:rPr kumimoji="0" lang="ru-RU" sz="13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–</a:t>
            </a:r>
            <a:r>
              <a:rPr kumimoji="0" lang="ru-RU" sz="13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72,1%, служащих </a:t>
            </a:r>
            <a:r>
              <a:rPr kumimoji="0" lang="ru-RU" sz="13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–</a:t>
            </a:r>
            <a:r>
              <a:rPr kumimoji="0" lang="ru-RU" sz="13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11,58%.</a:t>
            </a:r>
            <a:endParaRPr kumimoji="0" lang="ru-RU" sz="13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449263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3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 годы </a:t>
            </a:r>
            <a:r>
              <a:rPr kumimoji="0" lang="ru-RU" sz="13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НЭПа</a:t>
            </a:r>
            <a:r>
              <a:rPr kumimoji="0" lang="ru-RU" sz="13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в Суксуне существовавшее кооперативное общество изготовляло самовары и посуду. В 1924 году была создана промыслово-кооперативная артель </a:t>
            </a:r>
            <a:r>
              <a:rPr kumimoji="0" lang="ru-RU" sz="13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«</a:t>
            </a:r>
            <a:r>
              <a:rPr kumimoji="0" lang="ru-RU" sz="13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Медник</a:t>
            </a:r>
            <a:r>
              <a:rPr kumimoji="0" lang="ru-RU" sz="13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»</a:t>
            </a:r>
            <a:r>
              <a:rPr kumimoji="0" lang="ru-RU" sz="13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Затем артель была реорганизована в завод металлоизделий, а после стала 3-им цехом </a:t>
            </a:r>
            <a:r>
              <a:rPr kumimoji="0" lang="ru-RU" sz="13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Суксунского</a:t>
            </a:r>
            <a:r>
              <a:rPr kumimoji="0" lang="ru-RU" sz="13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оптико-механического завода (сейчас ОАО СОМЗ). Одно из крупнейших предприятий нашего района, оно богато своей историей, темпами своего развития. </a:t>
            </a:r>
            <a:endParaRPr kumimoji="0" lang="ru-RU" sz="13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300" dirty="0" smtClean="0">
                <a:latin typeface="Times New Roman" pitchFamily="18" charset="0"/>
                <a:cs typeface="Times New Roman" pitchFamily="18" charset="0"/>
              </a:rPr>
              <a:t>Образованные промыслово-кооперативные артели развивали начатое ранее производство самоваров, гончарной </a:t>
            </a:r>
            <a:r>
              <a:rPr lang="ru-RU" sz="1300" dirty="0" err="1" smtClean="0">
                <a:latin typeface="Times New Roman" pitchFamily="18" charset="0"/>
                <a:cs typeface="Times New Roman" pitchFamily="18" charset="0"/>
              </a:rPr>
              <a:t>посудв</a:t>
            </a:r>
            <a:r>
              <a:rPr lang="ru-RU" sz="1300" dirty="0" smtClean="0">
                <a:latin typeface="Times New Roman" pitchFamily="18" charset="0"/>
                <a:cs typeface="Times New Roman" pitchFamily="18" charset="0"/>
              </a:rPr>
              <a:t>, кирпича, пуговиц, гребенок, гнали смолу, деготь, пихтовое масло, совершенствовали швейное, красильное, веревочное производство. Старый демидовский завод перешел на изготовление медицинских приборов и аппаратов, которые представляют государственное значение для здравоохранения страны.</a:t>
            </a:r>
            <a:endParaRPr kumimoji="0" lang="ru-RU" sz="13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449263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3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 1928 году в Суксуне создается колхоз (коммуна) первым председателем которой был т. Ситников, но эта коммуна просуществовала недолго. Государство направляет на помощь коммун, а потом и в колхозы современную по тем временам технику. Так первый трактор </a:t>
            </a:r>
            <a:r>
              <a:rPr kumimoji="0" lang="ru-RU" sz="13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«</a:t>
            </a:r>
            <a:r>
              <a:rPr kumimoji="0" lang="ru-RU" sz="13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Фордзон</a:t>
            </a:r>
            <a:r>
              <a:rPr kumimoji="0" lang="ru-RU" sz="13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»</a:t>
            </a:r>
            <a:r>
              <a:rPr kumimoji="0" lang="ru-RU" sz="13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прибыл в Куликовскую коммуну и первым трактористом на нем был Андрей Кузьмич </a:t>
            </a:r>
            <a:r>
              <a:rPr kumimoji="0" lang="ru-RU" sz="13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Турышев</a:t>
            </a:r>
            <a:r>
              <a:rPr kumimoji="0" lang="ru-RU" sz="13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В 1930- годы начинается коллективизация, создаются колхозы. Массовая коллективизация потребовала создания МТС и тогда создается первая в районе </a:t>
            </a:r>
            <a:r>
              <a:rPr kumimoji="0" lang="ru-RU" sz="13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Суксунская</a:t>
            </a:r>
            <a:r>
              <a:rPr kumimoji="0" lang="ru-RU" sz="13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МТС. В 1935 году в </a:t>
            </a:r>
            <a:r>
              <a:rPr kumimoji="0" lang="ru-RU" sz="13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Суксунской</a:t>
            </a:r>
            <a:r>
              <a:rPr kumimoji="0" lang="ru-RU" sz="13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МТС было более 30 тракторов отечественного производства.</a:t>
            </a:r>
            <a:endParaRPr kumimoji="0" lang="ru-RU" sz="13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449263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3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Начало подготовке сельскохозяйственных кадров для района положила профессионально-техническая школа организованная в 1932 году, а в </a:t>
            </a:r>
            <a:r>
              <a:rPr kumimoji="0" lang="ru-RU" sz="13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1933 году была открыта первая в области школа по подготовке сельских механизаторов.</a:t>
            </a:r>
            <a:endParaRPr kumimoji="0" lang="ru-RU" sz="13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449263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3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 1938 году создано педагогическое училище</a:t>
            </a:r>
            <a:r>
              <a:rPr kumimoji="0" lang="ru-RU" sz="13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</a:t>
            </a:r>
            <a:endParaRPr kumimoji="0" lang="ru-RU" sz="13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928662" y="1309017"/>
            <a:ext cx="7358114" cy="40010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49263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lvl="0" indent="449263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6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Район успешно набирал темпы экономического и культурного развития, но мирный труд был нарушен начавшейся Великой Отечественной войной</a:t>
            </a:r>
            <a:r>
              <a:rPr lang="ru-RU" sz="16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</a:t>
            </a:r>
          </a:p>
          <a:p>
            <a:pPr lvl="0" indent="449263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В боевых действиях на фронтах из нашего района участвовало 5967 человек, в том числе 64 женщины, из них 3808 человек не вернулись с фронта.</a:t>
            </a:r>
          </a:p>
          <a:p>
            <a:pPr lvl="0" indent="449263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Патриотизм людей, их любовь к Родине с огромной силой отразились в движении за оказание помощи фронту, которое с первых дней войны приобрело массовый характер. Сотни женщин сели за тракторы, встали у станков, заменив ушедших на фронт мужей, братьев, сыновей.</a:t>
            </a:r>
            <a:endParaRPr lang="ru-RU" sz="1600" dirty="0" smtClean="0">
              <a:latin typeface="Arial" pitchFamily="34" charset="0"/>
              <a:cs typeface="Arial" pitchFamily="34" charset="0"/>
            </a:endParaRPr>
          </a:p>
          <a:p>
            <a:pPr lvl="0" indent="449263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6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Не ослабили колхозы темпы и в годы Великой Отечественной войны. Патриотизм тружеников района в трудные для Родины годы был исключительно велик. Ковали победу в тылу и на фронте</a:t>
            </a:r>
            <a:r>
              <a:rPr lang="ru-RU" sz="16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</a:t>
            </a:r>
          </a:p>
          <a:p>
            <a:pPr lvl="0" indent="449263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В 1941 году в район поступили первые эвакуированные. Из Витебска на наш завод прибыла оптическая фабрика с большим коллективом рабочих, сотни эвакуированных размещены в сельских территориях. В с. Ключи был развернут госпиталь № 3144, в здании дома Каменского госпиталь № 4880.</a:t>
            </a:r>
            <a:endParaRPr lang="ru-RU" sz="1600" dirty="0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85786" y="751344"/>
            <a:ext cx="7715304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263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Закончилась Великая Отечественная война. Снова главным вопросом встал вопрос о борьбе за хлеб. Большой сдвиг  в сельском хозяйстве произошел когда мелкие колхозы стали объединятся. Количество колхозов уменьшилось, но дела пошли лучше, прибавилось техники. Коллектив завода выполняет годовые задания раньше срока, рапортует о сверхплановых поставках.</a:t>
            </a:r>
            <a:endParaRPr lang="ru-RU" dirty="0" smtClean="0">
              <a:latin typeface="Arial" pitchFamily="34" charset="0"/>
              <a:cs typeface="Arial" pitchFamily="34" charset="0"/>
            </a:endParaRPr>
          </a:p>
          <a:p>
            <a:pPr lvl="0" indent="449263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Коренным </a:t>
            </a:r>
            <a:r>
              <a:rPr lang="ru-RU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образом изменился облик сел и деревень. Район переживает свое третье рождение (27 февраля 1924 г.; 1 марта 1935 г.; 3 марта 1964 г.).</a:t>
            </a:r>
            <a:endParaRPr lang="ru-RU" dirty="0" smtClean="0">
              <a:latin typeface="Arial" pitchFamily="34" charset="0"/>
              <a:cs typeface="Arial" pitchFamily="34" charset="0"/>
            </a:endParaRPr>
          </a:p>
          <a:p>
            <a:pPr lvl="0" indent="449263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За всеми трудовыми делами и скупыми цифровыми данными виден труд десятков тысяч людей района. </a:t>
            </a:r>
            <a:endParaRPr lang="ru-RU" dirty="0" smtClean="0">
              <a:latin typeface="Arial" pitchFamily="34" charset="0"/>
              <a:cs typeface="Arial" pitchFamily="34" charset="0"/>
            </a:endParaRPr>
          </a:p>
          <a:p>
            <a:pPr lvl="0" indent="449263" algn="just" fontAlgn="base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 конца 1960-х до середины 1980-х в развитии района наблюдается качественно новый этап, реализуется государственная программа преобразования Нечерноземной зоны России, куда входила и Пермская область.</a:t>
            </a:r>
            <a:endParaRPr lang="ru-RU" sz="800" dirty="0" smtClean="0">
              <a:latin typeface="Arial" pitchFamily="34" charset="0"/>
              <a:cs typeface="Arial" pitchFamily="34" charset="0"/>
            </a:endParaRPr>
          </a:p>
          <a:p>
            <a:pPr lvl="0" indent="449263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 1980 году на территории района находится 10 колхозов, три совхоза 11 сельсоветов, 1 поссовет, 69 населенных пунктов, основные направления развития района сельскохозяйственное, </a:t>
            </a:r>
            <a:r>
              <a:rPr lang="ru-RU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мясо-молочное</a:t>
            </a:r>
            <a:r>
              <a:rPr lang="ru-RU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</a:t>
            </a:r>
            <a:endParaRPr lang="ru-RU" sz="2400" dirty="0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Старинное здание курорта «Ключи» </a:t>
            </a:r>
          </a:p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(Ф. 125. Оп. 1. Д. 224)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Здание педагогического училища </a:t>
            </a:r>
          </a:p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(ф. 125. Оп. 1. Д. 410)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Содержимое 4"/>
          <p:cNvPicPr>
            <a:picLocks noGrp="1"/>
          </p:cNvPicPr>
          <p:nvPr>
            <p:ph sz="quarter" idx="2"/>
          </p:nvPr>
        </p:nvPicPr>
        <p:blipFill>
          <a:blip r:embed="rId2" cstate="print"/>
          <a:srcRect l="23570" t="9751" r="29449" b="64059"/>
          <a:stretch>
            <a:fillRect/>
          </a:stretch>
        </p:blipFill>
        <p:spPr bwMode="auto">
          <a:xfrm>
            <a:off x="608013" y="1641970"/>
            <a:ext cx="3930650" cy="32872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Содержимое 5"/>
          <p:cNvPicPr>
            <a:picLocks noGrp="1"/>
          </p:cNvPicPr>
          <p:nvPr>
            <p:ph sz="quarter" idx="4"/>
          </p:nvPr>
        </p:nvPicPr>
        <p:blipFill>
          <a:blip r:embed="rId3" cstate="print"/>
          <a:srcRect l="13789" t="5782" r="21914" b="60317"/>
          <a:stretch>
            <a:fillRect/>
          </a:stretch>
        </p:blipFill>
        <p:spPr bwMode="auto">
          <a:xfrm>
            <a:off x="4652963" y="1725976"/>
            <a:ext cx="3930650" cy="3203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4294967295"/>
          </p:nvPr>
        </p:nvSpPr>
        <p:spPr>
          <a:xfrm>
            <a:off x="857224" y="1785926"/>
            <a:ext cx="7586663" cy="4197361"/>
          </a:xfrm>
        </p:spPr>
        <p:txBody>
          <a:bodyPr>
            <a:normAutofit fontScale="25000" lnSpcReduction="20000"/>
          </a:bodyPr>
          <a:lstStyle/>
          <a:p>
            <a:pPr algn="just">
              <a:lnSpc>
                <a:spcPct val="170000"/>
              </a:lnSpc>
              <a:buNone/>
            </a:pPr>
            <a:r>
              <a:rPr lang="ru-RU" sz="5600" b="1" dirty="0"/>
              <a:t>	 </a:t>
            </a:r>
            <a:r>
              <a:rPr lang="ru-RU" sz="5600" b="1" dirty="0" smtClean="0"/>
              <a:t>      </a:t>
            </a:r>
            <a:r>
              <a:rPr lang="ru-RU" sz="5600" dirty="0" smtClean="0">
                <a:latin typeface="Times New Roman" pitchFamily="18" charset="0"/>
                <a:cs typeface="Times New Roman" pitchFamily="18" charset="0"/>
              </a:rPr>
              <a:t>Люди, стоящие у власти – это образованные руководители, умеющие грамотно решать поставленные перед районом задачи, прекрасные ораторы, обладающие высокой эрудицией и знаниями, умением доводить до населения важные текущие и перспективные задачи о развитии района заинтересованные в успешном его развитии во всех сферах деятельности.  Умеют сконцентрировать внимание на важнейших вопросах, не чураясь вопросов житейского характера. При их непосредственном участии вводились в эксплуатацию объекты инфраструктуры, строилось жилье, улучшалось социально-бытовое обслуживание людей, </a:t>
            </a:r>
          </a:p>
          <a:p>
            <a:pPr algn="just">
              <a:lnSpc>
                <a:spcPct val="170000"/>
              </a:lnSpc>
              <a:buNone/>
            </a:pPr>
            <a:r>
              <a:rPr lang="ru-RU" sz="5600" dirty="0" smtClean="0">
                <a:latin typeface="Times New Roman" pitchFamily="18" charset="0"/>
                <a:cs typeface="Times New Roman" pitchFamily="18" charset="0"/>
              </a:rPr>
              <a:t>        В </a:t>
            </a:r>
            <a:r>
              <a:rPr lang="ru-RU" sz="5600" dirty="0" err="1" smtClean="0">
                <a:latin typeface="Times New Roman" pitchFamily="18" charset="0"/>
                <a:cs typeface="Times New Roman" pitchFamily="18" charset="0"/>
              </a:rPr>
              <a:t>доперестроечный</a:t>
            </a:r>
            <a:r>
              <a:rPr lang="ru-RU" sz="5600" dirty="0" smtClean="0">
                <a:latin typeface="Times New Roman" pitchFamily="18" charset="0"/>
                <a:cs typeface="Times New Roman" pitchFamily="18" charset="0"/>
              </a:rPr>
              <a:t> период по воле партии шел жесткий отбор руководящих кадров, не каждый был способен вынести бремя ответственности. Возможно, в советские времена работать председателем исполкома было проще, так как была выстроена четко отлаженная система правления, контроля, отчетности перед коммунистической партией.</a:t>
            </a:r>
          </a:p>
          <a:p>
            <a:pPr algn="just">
              <a:buNone/>
            </a:pPr>
            <a:r>
              <a:rPr lang="ru-RU" sz="5600" b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914400" y="571480"/>
            <a:ext cx="7586690" cy="135732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700" b="1" dirty="0" smtClean="0"/>
              <a:t/>
            </a:r>
            <a:br>
              <a:rPr lang="ru-RU" sz="2700" b="1" dirty="0" smtClean="0"/>
            </a:br>
            <a:r>
              <a:rPr lang="ru-RU" sz="2700" dirty="0" smtClean="0"/>
              <a:t/>
            </a:r>
            <a:br>
              <a:rPr lang="ru-RU" sz="2700" dirty="0" smtClean="0"/>
            </a:br>
            <a:r>
              <a:rPr lang="ru-RU" sz="2700" b="1" dirty="0" smtClean="0"/>
              <a:t>О ПЕРВЫХ ЛИЦАХ-РУКОВОДИТЕЛЯХ       СУКСУНСКОГО РАЙОНА ЗА 1964-2019 гг.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00034" y="642917"/>
            <a:ext cx="792961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           </a:t>
            </a:r>
          </a:p>
          <a:p>
            <a:pPr algn="just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 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827584" y="1184808"/>
            <a:ext cx="7786742" cy="42011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None/>
            </a:pPr>
            <a:r>
              <a:rPr lang="ru-RU" sz="1500" dirty="0" smtClean="0"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 1964-1977 гг.  районом руководили председатели исполнительного комитета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Суксунского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районного Совета депутатов трудящихся;</a:t>
            </a:r>
          </a:p>
          <a:p>
            <a:pPr algn="just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  С 1977-1991 гг. - председатели  исполнительного комитета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Суксунского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районного Совета народных депутатов.</a:t>
            </a:r>
          </a:p>
          <a:p>
            <a:pPr algn="just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  Председатель возглавлял исполком, издавал в пределах своей компетенции распоряжения, руководил исполкомом.</a:t>
            </a:r>
          </a:p>
          <a:p>
            <a:pPr algn="just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  Все вопросы, не входящие в компетенцию председателя исполкома, решал Совет народных депутатов на сессиях.</a:t>
            </a:r>
          </a:p>
          <a:p>
            <a:pPr algn="just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  Номинально высшим должностным лицом области, города, района считался председатель исполнительного комитета соответствующего Совета народных депутатов, однако фактически более важное положение в управлении занимал первый секретарь местного комитета КПСС. </a:t>
            </a:r>
          </a:p>
          <a:p>
            <a:pPr algn="just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  После августа 1991 года во всех регионах, городах и районах исполкомы Советов были упразднены, вместо них создавались администрации.</a:t>
            </a:r>
          </a:p>
          <a:p>
            <a:pPr algn="just">
              <a:buNone/>
            </a:pPr>
            <a:r>
              <a:rPr lang="ru-RU" sz="1500" dirty="0" smtClean="0">
                <a:latin typeface="Times New Roman" pitchFamily="18" charset="0"/>
                <a:cs typeface="Times New Roman" pitchFamily="18" charset="0"/>
              </a:rPr>
              <a:t>        </a:t>
            </a:r>
            <a:endParaRPr lang="ru-RU" sz="15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Аспект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35000"/>
                <a:satMod val="150000"/>
              </a:schemeClr>
            </a:gs>
            <a:gs pos="45000">
              <a:schemeClr val="phClr">
                <a:shade val="68000"/>
                <a:satMod val="15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0"/>
        </a:gradFill>
        <a:blipFill>
          <a:blip xmlns:r="http://schemas.openxmlformats.org/officeDocument/2006/relationships" r:embed="rId1">
            <a:duotone>
              <a:schemeClr val="phClr">
                <a:shade val="800"/>
                <a:satMod val="150000"/>
              </a:schemeClr>
              <a:schemeClr val="phClr">
                <a:tint val="80000"/>
                <a:satMod val="150000"/>
              </a:schemeClr>
            </a:duotone>
          </a:blip>
          <a:tile tx="0" ty="0" sx="75000" sy="7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Aspect</Template>
  <TotalTime>1375</TotalTime>
  <Words>2111</Words>
  <Application>Microsoft Office PowerPoint</Application>
  <PresentationFormat>Экран (4:3)</PresentationFormat>
  <Paragraphs>146</Paragraphs>
  <Slides>31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32" baseType="lpstr">
      <vt:lpstr>Аспект</vt:lpstr>
      <vt:lpstr>Суксунскому району – 100 лет</vt:lpstr>
      <vt:lpstr>Слайд 2</vt:lpstr>
      <vt:lpstr>Слайд 3</vt:lpstr>
      <vt:lpstr>Слайд 4</vt:lpstr>
      <vt:lpstr>Слайд 5</vt:lpstr>
      <vt:lpstr>Слайд 6</vt:lpstr>
      <vt:lpstr>Слайд 7</vt:lpstr>
      <vt:lpstr>  О ПЕРВЫХ ЛИЦАХ-РУКОВОДИТЕЛЯХ       СУКСУНСКОГО РАЙОНА ЗА 1964-2019 гг. </vt:lpstr>
      <vt:lpstr>Слайд 9</vt:lpstr>
      <vt:lpstr>Слайд 10</vt:lpstr>
      <vt:lpstr>Слайд 11</vt:lpstr>
      <vt:lpstr>Сотрудники  Суксунского  райисполкма, 1938 год</vt:lpstr>
      <vt:lpstr>Слайд 13</vt:lpstr>
      <vt:lpstr>Слайд 14</vt:lpstr>
      <vt:lpstr>     Шерстобитов Дмитрий Иванович  (1944-1994) С мая 1977 года по июнь 1985 год – председатель исполнительного комитета Суксунского районного Совета народных депутатов.  За период его деятельности  в районе начиналась работа по газификации, строительство благоустроенного жилья, создание материально-технической базы для строительства дорог в асфальтном исполнении. Увеличилось строительство объектов соцкультбыта. Жилые дома д. Киселево,  с. Сабарка, реконструкция курорта «Ключи»  и др. За добросовестный труд награжден орденом «Знак Почета», медалью «За доблестный труд. В ознаменование 100—летия со дня рождения В.И.Ленина»</vt:lpstr>
      <vt:lpstr>Слайд 16</vt:lpstr>
      <vt:lpstr>Здание по ул.К-Маркса, где размещался Суксунский райисполком  до 1976 года  </vt:lpstr>
      <vt:lpstr>Слайд 18</vt:lpstr>
      <vt:lpstr>Слайд 19</vt:lpstr>
      <vt:lpstr>Первый заводской пятиэтажный дом, 1987 год (Ф. 125. Оп. 3. Д. 43)</vt:lpstr>
      <vt:lpstr>Слайд 21</vt:lpstr>
      <vt:lpstr>Слайд 22</vt:lpstr>
      <vt:lpstr>Здание по ул.К-Маркса, 4, где размещается Администрации  Суксунского городского  округа с 1976 года</vt:lpstr>
      <vt:lpstr>Слайд 24</vt:lpstr>
      <vt:lpstr>Слайд 25</vt:lpstr>
      <vt:lpstr>Слайд 26</vt:lpstr>
      <vt:lpstr>Слайд 27</vt:lpstr>
      <vt:lpstr> </vt:lpstr>
      <vt:lpstr>Слайд 29</vt:lpstr>
      <vt:lpstr>Слайд 30</vt:lpstr>
      <vt:lpstr>Слайд 31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Надежда</dc:creator>
  <cp:lastModifiedBy>Надежда</cp:lastModifiedBy>
  <cp:revision>154</cp:revision>
  <cp:lastPrinted>2024-02-26T14:24:08Z</cp:lastPrinted>
  <dcterms:created xsi:type="dcterms:W3CDTF">2019-05-22T08:06:23Z</dcterms:created>
  <dcterms:modified xsi:type="dcterms:W3CDTF">2024-02-27T07:19:03Z</dcterms:modified>
</cp:coreProperties>
</file>