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9378E-3940-49E8-A8AB-9D0AE9536E0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93317CF-59E3-49D2-B41C-EAE309E5D185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Профильные лагеря в каникулы –436 чел., </a:t>
          </a:r>
          <a:r>
            <a:rPr lang="ru-RU" sz="2400" b="1" dirty="0" smtClean="0">
              <a:solidFill>
                <a:srgbClr val="002060"/>
              </a:solidFill>
            </a:rPr>
            <a:t>2019 – 433 чел. </a:t>
          </a:r>
          <a:endParaRPr lang="ru-RU" sz="2400" b="1" dirty="0">
            <a:solidFill>
              <a:srgbClr val="002060"/>
            </a:solidFill>
          </a:endParaRPr>
        </a:p>
      </dgm:t>
    </dgm:pt>
    <dgm:pt modelId="{FB8A648C-54E8-4531-95CA-0C95642FD2B0}" type="parTrans" cxnId="{EF71E765-D0B5-4590-AEB4-3F63951A429F}">
      <dgm:prSet/>
      <dgm:spPr/>
      <dgm:t>
        <a:bodyPr/>
        <a:lstStyle/>
        <a:p>
          <a:endParaRPr lang="ru-RU"/>
        </a:p>
      </dgm:t>
    </dgm:pt>
    <dgm:pt modelId="{3EFBDCD2-5094-46E9-B5D6-37FC5E9BAD4F}" type="sibTrans" cxnId="{EF71E765-D0B5-4590-AEB4-3F63951A429F}">
      <dgm:prSet/>
      <dgm:spPr/>
      <dgm:t>
        <a:bodyPr/>
        <a:lstStyle/>
        <a:p>
          <a:endParaRPr lang="ru-RU"/>
        </a:p>
      </dgm:t>
    </dgm:pt>
    <dgm:pt modelId="{8AFC1392-0A16-4A49-9F76-5478B3A1DDDB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Лагеря досуга и отдыха -  983 чел., </a:t>
          </a:r>
          <a:r>
            <a:rPr lang="ru-RU" sz="2400" b="1" dirty="0" smtClean="0">
              <a:solidFill>
                <a:srgbClr val="002060"/>
              </a:solidFill>
            </a:rPr>
            <a:t>2019-1012 чел.</a:t>
          </a:r>
          <a:endParaRPr lang="ru-RU" sz="2400" b="1" dirty="0">
            <a:solidFill>
              <a:srgbClr val="002060"/>
            </a:solidFill>
          </a:endParaRPr>
        </a:p>
      </dgm:t>
    </dgm:pt>
    <dgm:pt modelId="{13C3738F-06D3-4069-AC7D-D1A4AD927CF5}" type="parTrans" cxnId="{BE9D4C4A-B05C-41AC-971E-33EA0924A1B3}">
      <dgm:prSet/>
      <dgm:spPr/>
      <dgm:t>
        <a:bodyPr/>
        <a:lstStyle/>
        <a:p>
          <a:endParaRPr lang="ru-RU"/>
        </a:p>
      </dgm:t>
    </dgm:pt>
    <dgm:pt modelId="{EE70BDFF-B24F-4652-AA06-8AC210600FAD}" type="sibTrans" cxnId="{BE9D4C4A-B05C-41AC-971E-33EA0924A1B3}">
      <dgm:prSet/>
      <dgm:spPr/>
      <dgm:t>
        <a:bodyPr/>
        <a:lstStyle/>
        <a:p>
          <a:endParaRPr lang="ru-RU"/>
        </a:p>
      </dgm:t>
    </dgm:pt>
    <dgm:pt modelId="{CECB54E1-5B59-4CBA-B77B-710B5661D795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Сплавы – 75 детей (5 сплавов), </a:t>
          </a:r>
          <a:r>
            <a:rPr lang="ru-RU" sz="2400" b="1" dirty="0" smtClean="0">
              <a:solidFill>
                <a:srgbClr val="002060"/>
              </a:solidFill>
            </a:rPr>
            <a:t>2019 - 1 сплав – 15 чел.</a:t>
          </a:r>
          <a:endParaRPr lang="ru-RU" sz="2400" b="1" dirty="0">
            <a:solidFill>
              <a:srgbClr val="002060"/>
            </a:solidFill>
          </a:endParaRPr>
        </a:p>
      </dgm:t>
    </dgm:pt>
    <dgm:pt modelId="{F84377FD-66AE-45A0-A26F-D22CEA07820D}" type="parTrans" cxnId="{C7576394-2EE4-4630-A5C9-828998B0D3ED}">
      <dgm:prSet/>
      <dgm:spPr/>
      <dgm:t>
        <a:bodyPr/>
        <a:lstStyle/>
        <a:p>
          <a:endParaRPr lang="ru-RU"/>
        </a:p>
      </dgm:t>
    </dgm:pt>
    <dgm:pt modelId="{132AB7E5-40F8-498C-B61B-7820318884AC}" type="sibTrans" cxnId="{C7576394-2EE4-4630-A5C9-828998B0D3ED}">
      <dgm:prSet/>
      <dgm:spPr/>
      <dgm:t>
        <a:bodyPr/>
        <a:lstStyle/>
        <a:p>
          <a:endParaRPr lang="ru-RU"/>
        </a:p>
      </dgm:t>
    </dgm:pt>
    <dgm:pt modelId="{7EB4F6DB-0A34-4B5E-8679-CDA6036485E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Отряды по месту жительства – 397 чел., </a:t>
          </a:r>
          <a:r>
            <a:rPr lang="ru-RU" sz="2400" b="1" dirty="0" smtClean="0">
              <a:solidFill>
                <a:srgbClr val="002060"/>
              </a:solidFill>
            </a:rPr>
            <a:t>2019-188 чел.</a:t>
          </a:r>
          <a:endParaRPr lang="ru-RU" sz="2400" b="1" dirty="0">
            <a:solidFill>
              <a:srgbClr val="002060"/>
            </a:solidFill>
          </a:endParaRPr>
        </a:p>
      </dgm:t>
    </dgm:pt>
    <dgm:pt modelId="{F76315B2-7357-47B8-9606-87DB8205CA45}" type="parTrans" cxnId="{A4AE8751-94C9-4C7A-96A5-BF776486E0AA}">
      <dgm:prSet/>
      <dgm:spPr/>
      <dgm:t>
        <a:bodyPr/>
        <a:lstStyle/>
        <a:p>
          <a:endParaRPr lang="ru-RU"/>
        </a:p>
      </dgm:t>
    </dgm:pt>
    <dgm:pt modelId="{A892DF0A-AE1E-4E0C-B311-EAE888411079}" type="sibTrans" cxnId="{A4AE8751-94C9-4C7A-96A5-BF776486E0AA}">
      <dgm:prSet/>
      <dgm:spPr/>
      <dgm:t>
        <a:bodyPr/>
        <a:lstStyle/>
        <a:p>
          <a:endParaRPr lang="ru-RU"/>
        </a:p>
      </dgm:t>
    </dgm:pt>
    <dgm:pt modelId="{003F10E1-B3F8-4485-9D15-72794CC7552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Загородные и оздоровительные лагеря -217 чел, </a:t>
          </a:r>
          <a:r>
            <a:rPr lang="ru-RU" sz="2000" b="1" dirty="0" smtClean="0">
              <a:solidFill>
                <a:srgbClr val="002060"/>
              </a:solidFill>
            </a:rPr>
            <a:t>2019-215 чел</a:t>
          </a:r>
          <a:r>
            <a:rPr lang="ru-RU" sz="2000" dirty="0" smtClean="0">
              <a:solidFill>
                <a:srgbClr val="002060"/>
              </a:solidFill>
            </a:rPr>
            <a:t>. </a:t>
          </a:r>
          <a:endParaRPr lang="ru-RU" sz="2000" dirty="0">
            <a:solidFill>
              <a:srgbClr val="002060"/>
            </a:solidFill>
          </a:endParaRPr>
        </a:p>
      </dgm:t>
    </dgm:pt>
    <dgm:pt modelId="{8C2839B4-038E-4863-8F0E-B5C33BA67CF6}" type="parTrans" cxnId="{48BA2FD4-01FF-4F36-81CE-591090AA2C68}">
      <dgm:prSet/>
      <dgm:spPr/>
      <dgm:t>
        <a:bodyPr/>
        <a:lstStyle/>
        <a:p>
          <a:endParaRPr lang="ru-RU"/>
        </a:p>
      </dgm:t>
    </dgm:pt>
    <dgm:pt modelId="{E6288D41-897B-46C8-A1C4-444BAE9D5504}" type="sibTrans" cxnId="{48BA2FD4-01FF-4F36-81CE-591090AA2C68}">
      <dgm:prSet/>
      <dgm:spPr/>
      <dgm:t>
        <a:bodyPr/>
        <a:lstStyle/>
        <a:p>
          <a:endParaRPr lang="ru-RU"/>
        </a:p>
      </dgm:t>
    </dgm:pt>
    <dgm:pt modelId="{CDEEB371-6C95-4428-A018-FE733F0FD430}">
      <dgm:prSet phldrT="[Текст]"/>
      <dgm:spPr/>
      <dgm:t>
        <a:bodyPr/>
        <a:lstStyle/>
        <a:p>
          <a:endParaRPr lang="ru-RU" dirty="0">
            <a:solidFill>
              <a:srgbClr val="002060"/>
            </a:solidFill>
          </a:endParaRPr>
        </a:p>
      </dgm:t>
    </dgm:pt>
    <dgm:pt modelId="{8512620B-6543-4660-A874-C28D2899B097}" type="parTrans" cxnId="{EE309F7F-0906-46B3-A3F3-11E63ECA7DB2}">
      <dgm:prSet/>
      <dgm:spPr/>
      <dgm:t>
        <a:bodyPr/>
        <a:lstStyle/>
        <a:p>
          <a:endParaRPr lang="ru-RU"/>
        </a:p>
      </dgm:t>
    </dgm:pt>
    <dgm:pt modelId="{4E79DE45-F0D2-4235-B076-01C1AFB86B5C}" type="sibTrans" cxnId="{EE309F7F-0906-46B3-A3F3-11E63ECA7DB2}">
      <dgm:prSet/>
      <dgm:spPr/>
      <dgm:t>
        <a:bodyPr/>
        <a:lstStyle/>
        <a:p>
          <a:endParaRPr lang="ru-RU"/>
        </a:p>
      </dgm:t>
    </dgm:pt>
    <dgm:pt modelId="{EAF28F06-C210-4EB0-8F34-9AB8E43E1FD6}">
      <dgm:prSet phldrT="[Текст]"/>
      <dgm:spPr/>
      <dgm:t>
        <a:bodyPr/>
        <a:lstStyle/>
        <a:p>
          <a:endParaRPr lang="ru-RU" dirty="0"/>
        </a:p>
      </dgm:t>
    </dgm:pt>
    <dgm:pt modelId="{3CA23EBD-7869-4F80-9FDC-CBF88DFD84FD}" type="parTrans" cxnId="{D11164FA-60D3-48CE-8F40-EB6DAE59F3A2}">
      <dgm:prSet/>
      <dgm:spPr/>
      <dgm:t>
        <a:bodyPr/>
        <a:lstStyle/>
        <a:p>
          <a:endParaRPr lang="ru-RU"/>
        </a:p>
      </dgm:t>
    </dgm:pt>
    <dgm:pt modelId="{4A1A2336-762D-42FA-8CFD-44DBE3B71B87}" type="sibTrans" cxnId="{D11164FA-60D3-48CE-8F40-EB6DAE59F3A2}">
      <dgm:prSet/>
      <dgm:spPr/>
      <dgm:t>
        <a:bodyPr/>
        <a:lstStyle/>
        <a:p>
          <a:endParaRPr lang="ru-RU"/>
        </a:p>
      </dgm:t>
    </dgm:pt>
    <dgm:pt modelId="{2430668C-C03E-4178-A9BC-E0F36E211E25}">
      <dgm:prSet phldrT="[Текст]"/>
      <dgm:spPr/>
      <dgm:t>
        <a:bodyPr/>
        <a:lstStyle/>
        <a:p>
          <a:endParaRPr lang="ru-RU" dirty="0">
            <a:solidFill>
              <a:srgbClr val="002060"/>
            </a:solidFill>
          </a:endParaRPr>
        </a:p>
      </dgm:t>
    </dgm:pt>
    <dgm:pt modelId="{C7323B0C-5423-4078-BD38-947BA1FE60BA}" type="parTrans" cxnId="{5A17D22E-0A9E-498F-BDF2-8BAFA002511A}">
      <dgm:prSet/>
      <dgm:spPr/>
      <dgm:t>
        <a:bodyPr/>
        <a:lstStyle/>
        <a:p>
          <a:endParaRPr lang="ru-RU"/>
        </a:p>
      </dgm:t>
    </dgm:pt>
    <dgm:pt modelId="{F9CD6773-404B-4AC1-ADAE-8C69AE0938E3}" type="sibTrans" cxnId="{5A17D22E-0A9E-498F-BDF2-8BAFA002511A}">
      <dgm:prSet/>
      <dgm:spPr/>
      <dgm:t>
        <a:bodyPr/>
        <a:lstStyle/>
        <a:p>
          <a:endParaRPr lang="ru-RU"/>
        </a:p>
      </dgm:t>
    </dgm:pt>
    <dgm:pt modelId="{8AB84986-C081-48DE-A649-72BF1E35F938}">
      <dgm:prSet/>
      <dgm:spPr/>
      <dgm:t>
        <a:bodyPr/>
        <a:lstStyle/>
        <a:p>
          <a:endParaRPr lang="ru-RU" dirty="0"/>
        </a:p>
      </dgm:t>
    </dgm:pt>
    <dgm:pt modelId="{DC99D808-B109-40A1-B528-9194125C5368}" type="parTrans" cxnId="{8B0D1D72-1DB8-45C2-B74F-3BA70155C1AB}">
      <dgm:prSet/>
      <dgm:spPr/>
      <dgm:t>
        <a:bodyPr/>
        <a:lstStyle/>
        <a:p>
          <a:endParaRPr lang="ru-RU"/>
        </a:p>
      </dgm:t>
    </dgm:pt>
    <dgm:pt modelId="{E20EE2F2-D37B-469B-9EBB-0FDEC12E4C82}" type="sibTrans" cxnId="{8B0D1D72-1DB8-45C2-B74F-3BA70155C1AB}">
      <dgm:prSet/>
      <dgm:spPr/>
      <dgm:t>
        <a:bodyPr/>
        <a:lstStyle/>
        <a:p>
          <a:endParaRPr lang="ru-RU"/>
        </a:p>
      </dgm:t>
    </dgm:pt>
    <dgm:pt modelId="{628960E5-C74D-4BA6-9E10-69616A8DB7DF}">
      <dgm:prSet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Всего охвачено оздоровлением  - 1968 чел., </a:t>
          </a:r>
        </a:p>
        <a:p>
          <a:r>
            <a:rPr lang="ru-RU" sz="2800" b="1" dirty="0" smtClean="0">
              <a:solidFill>
                <a:srgbClr val="002060"/>
              </a:solidFill>
            </a:rPr>
            <a:t>2019 – 2206 чел. – 98,7% от 2235чел.</a:t>
          </a:r>
          <a:endParaRPr lang="ru-RU" sz="2800" b="1" dirty="0">
            <a:solidFill>
              <a:srgbClr val="002060"/>
            </a:solidFill>
          </a:endParaRPr>
        </a:p>
      </dgm:t>
    </dgm:pt>
    <dgm:pt modelId="{655629D0-6D12-4B10-8CD3-49A67B20E92F}" type="parTrans" cxnId="{AC6DEC4A-3648-4C1C-8FC4-BE632DFE775B}">
      <dgm:prSet/>
      <dgm:spPr/>
      <dgm:t>
        <a:bodyPr/>
        <a:lstStyle/>
        <a:p>
          <a:endParaRPr lang="ru-RU"/>
        </a:p>
      </dgm:t>
    </dgm:pt>
    <dgm:pt modelId="{930EB0FD-1425-4C2F-9813-ED976BB83BB1}" type="sibTrans" cxnId="{AC6DEC4A-3648-4C1C-8FC4-BE632DFE775B}">
      <dgm:prSet/>
      <dgm:spPr/>
      <dgm:t>
        <a:bodyPr/>
        <a:lstStyle/>
        <a:p>
          <a:endParaRPr lang="ru-RU"/>
        </a:p>
      </dgm:t>
    </dgm:pt>
    <dgm:pt modelId="{74DBA93B-851B-4AB0-BEB6-7A251D77ADFB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Трудоустройство детей и подростков -    77 чел, </a:t>
          </a:r>
          <a:r>
            <a:rPr lang="ru-RU" sz="2000" b="1" dirty="0" smtClean="0">
              <a:solidFill>
                <a:srgbClr val="002060"/>
              </a:solidFill>
            </a:rPr>
            <a:t>2019 -74 чел.</a:t>
          </a:r>
          <a:endParaRPr lang="ru-RU" sz="2000" b="1" dirty="0">
            <a:solidFill>
              <a:srgbClr val="002060"/>
            </a:solidFill>
          </a:endParaRPr>
        </a:p>
      </dgm:t>
    </dgm:pt>
    <dgm:pt modelId="{70B382A7-4B1D-4B79-B752-EBB5837C36B8}" type="parTrans" cxnId="{B13B76BE-4A59-4B3C-890F-24ADB3D6CFBC}">
      <dgm:prSet/>
      <dgm:spPr/>
      <dgm:t>
        <a:bodyPr/>
        <a:lstStyle/>
        <a:p>
          <a:endParaRPr lang="ru-RU"/>
        </a:p>
      </dgm:t>
    </dgm:pt>
    <dgm:pt modelId="{E2A69846-03F6-43A3-A27A-E4667F8F9714}" type="sibTrans" cxnId="{B13B76BE-4A59-4B3C-890F-24ADB3D6CFBC}">
      <dgm:prSet/>
      <dgm:spPr/>
      <dgm:t>
        <a:bodyPr/>
        <a:lstStyle/>
        <a:p>
          <a:endParaRPr lang="ru-RU"/>
        </a:p>
      </dgm:t>
    </dgm:pt>
    <dgm:pt modelId="{64985ADC-CF2E-411E-899F-FBDB944AEF00}" type="pres">
      <dgm:prSet presAssocID="{BB29378E-3940-49E8-A8AB-9D0AE9536E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C2F2499-2D16-4B07-9CCA-63F7EFD4BE1F}" type="pres">
      <dgm:prSet presAssocID="{BB29378E-3940-49E8-A8AB-9D0AE9536E0E}" presName="Name1" presStyleCnt="0"/>
      <dgm:spPr/>
    </dgm:pt>
    <dgm:pt modelId="{2A8BEC63-9CAB-46C6-B43E-3476065211B6}" type="pres">
      <dgm:prSet presAssocID="{BB29378E-3940-49E8-A8AB-9D0AE9536E0E}" presName="cycle" presStyleCnt="0"/>
      <dgm:spPr/>
    </dgm:pt>
    <dgm:pt modelId="{71E3557C-4723-472C-9606-2D2598887070}" type="pres">
      <dgm:prSet presAssocID="{BB29378E-3940-49E8-A8AB-9D0AE9536E0E}" presName="srcNode" presStyleLbl="node1" presStyleIdx="0" presStyleCnt="7"/>
      <dgm:spPr/>
    </dgm:pt>
    <dgm:pt modelId="{49015B98-DC7C-4162-B475-B95E65D3473A}" type="pres">
      <dgm:prSet presAssocID="{BB29378E-3940-49E8-A8AB-9D0AE9536E0E}" presName="conn" presStyleLbl="parChTrans1D2" presStyleIdx="0" presStyleCnt="1"/>
      <dgm:spPr/>
      <dgm:t>
        <a:bodyPr/>
        <a:lstStyle/>
        <a:p>
          <a:endParaRPr lang="ru-RU"/>
        </a:p>
      </dgm:t>
    </dgm:pt>
    <dgm:pt modelId="{A2AEFEA3-3C96-4BB1-A29A-99A01F1A24D8}" type="pres">
      <dgm:prSet presAssocID="{BB29378E-3940-49E8-A8AB-9D0AE9536E0E}" presName="extraNode" presStyleLbl="node1" presStyleIdx="0" presStyleCnt="7"/>
      <dgm:spPr/>
    </dgm:pt>
    <dgm:pt modelId="{CCD45232-F408-450D-8F1F-BF637C351794}" type="pres">
      <dgm:prSet presAssocID="{BB29378E-3940-49E8-A8AB-9D0AE9536E0E}" presName="dstNode" presStyleLbl="node1" presStyleIdx="0" presStyleCnt="7"/>
      <dgm:spPr/>
    </dgm:pt>
    <dgm:pt modelId="{9355077D-6C9F-477A-9E05-BCEB4EADB895}" type="pres">
      <dgm:prSet presAssocID="{293317CF-59E3-49D2-B41C-EAE309E5D18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0CFE3-AFC9-46C2-89AB-9BAAC9340DB0}" type="pres">
      <dgm:prSet presAssocID="{293317CF-59E3-49D2-B41C-EAE309E5D185}" presName="accent_1" presStyleCnt="0"/>
      <dgm:spPr/>
    </dgm:pt>
    <dgm:pt modelId="{52E6D63E-D87D-411D-8212-BBEB9A487261}" type="pres">
      <dgm:prSet presAssocID="{293317CF-59E3-49D2-B41C-EAE309E5D185}" presName="accentRepeatNode" presStyleLbl="solidFgAcc1" presStyleIdx="0" presStyleCnt="7"/>
      <dgm:spPr/>
    </dgm:pt>
    <dgm:pt modelId="{08F30046-3694-4C4C-8FE0-6B084096FF2D}" type="pres">
      <dgm:prSet presAssocID="{8AFC1392-0A16-4A49-9F76-5478B3A1DDDB}" presName="text_2" presStyleLbl="node1" presStyleIdx="1" presStyleCnt="7" custLinFactNeighborX="1013" custLinFactNeighborY="2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EC20A-BDCC-4D83-A89D-2BDCC3D76E03}" type="pres">
      <dgm:prSet presAssocID="{8AFC1392-0A16-4A49-9F76-5478B3A1DDDB}" presName="accent_2" presStyleCnt="0"/>
      <dgm:spPr/>
    </dgm:pt>
    <dgm:pt modelId="{3CC71DEE-7DAC-4BAD-BC65-858629F3D61A}" type="pres">
      <dgm:prSet presAssocID="{8AFC1392-0A16-4A49-9F76-5478B3A1DDDB}" presName="accentRepeatNode" presStyleLbl="solidFgAcc1" presStyleIdx="1" presStyleCnt="7"/>
      <dgm:spPr/>
    </dgm:pt>
    <dgm:pt modelId="{D36E9C2B-50BE-4C0B-89E1-B513298FAC8E}" type="pres">
      <dgm:prSet presAssocID="{CECB54E1-5B59-4CBA-B77B-710B5661D79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4A2D9-EFC2-4970-90B9-31C408939810}" type="pres">
      <dgm:prSet presAssocID="{CECB54E1-5B59-4CBA-B77B-710B5661D795}" presName="accent_3" presStyleCnt="0"/>
      <dgm:spPr/>
    </dgm:pt>
    <dgm:pt modelId="{A0464E04-50CA-4F94-9599-97FF59188DB6}" type="pres">
      <dgm:prSet presAssocID="{CECB54E1-5B59-4CBA-B77B-710B5661D795}" presName="accentRepeatNode" presStyleLbl="solidFgAcc1" presStyleIdx="2" presStyleCnt="7"/>
      <dgm:spPr/>
    </dgm:pt>
    <dgm:pt modelId="{0458341A-9321-441B-AD96-8B82FD146982}" type="pres">
      <dgm:prSet presAssocID="{7EB4F6DB-0A34-4B5E-8679-CDA6036485E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4AA0F-81A5-4651-89BF-05862D2E844B}" type="pres">
      <dgm:prSet presAssocID="{7EB4F6DB-0A34-4B5E-8679-CDA6036485EF}" presName="accent_4" presStyleCnt="0"/>
      <dgm:spPr/>
    </dgm:pt>
    <dgm:pt modelId="{09B4D824-5F96-4EAD-BDE6-3E0886CE6838}" type="pres">
      <dgm:prSet presAssocID="{7EB4F6DB-0A34-4B5E-8679-CDA6036485EF}" presName="accentRepeatNode" presStyleLbl="solidFgAcc1" presStyleIdx="3" presStyleCnt="7"/>
      <dgm:spPr/>
    </dgm:pt>
    <dgm:pt modelId="{48699A28-9B70-4CDD-8E19-66A81E31C486}" type="pres">
      <dgm:prSet presAssocID="{003F10E1-B3F8-4485-9D15-72794CC7552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AA3F7-F47C-4840-9A88-ABA2627194EA}" type="pres">
      <dgm:prSet presAssocID="{003F10E1-B3F8-4485-9D15-72794CC75520}" presName="accent_5" presStyleCnt="0"/>
      <dgm:spPr/>
    </dgm:pt>
    <dgm:pt modelId="{8C9A567F-7A19-4875-AF56-F942D936F333}" type="pres">
      <dgm:prSet presAssocID="{003F10E1-B3F8-4485-9D15-72794CC75520}" presName="accentRepeatNode" presStyleLbl="solidFgAcc1" presStyleIdx="4" presStyleCnt="7"/>
      <dgm:spPr/>
    </dgm:pt>
    <dgm:pt modelId="{023214DF-4E9B-4C4B-BCB1-486B14F3E2F2}" type="pres">
      <dgm:prSet presAssocID="{74DBA93B-851B-4AB0-BEB6-7A251D77ADF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656B1-97B3-48F2-9DEA-692FC57E7B42}" type="pres">
      <dgm:prSet presAssocID="{74DBA93B-851B-4AB0-BEB6-7A251D77ADFB}" presName="accent_6" presStyleCnt="0"/>
      <dgm:spPr/>
    </dgm:pt>
    <dgm:pt modelId="{9F7C8BA6-9DB8-4328-AA62-21A0019F23AA}" type="pres">
      <dgm:prSet presAssocID="{74DBA93B-851B-4AB0-BEB6-7A251D77ADFB}" presName="accentRepeatNode" presStyleLbl="solidFgAcc1" presStyleIdx="5" presStyleCnt="7"/>
      <dgm:spPr/>
    </dgm:pt>
    <dgm:pt modelId="{86DFAAF2-9E3C-4A3D-ACD9-4472F8FFE778}" type="pres">
      <dgm:prSet presAssocID="{628960E5-C74D-4BA6-9E10-69616A8DB7DF}" presName="text_7" presStyleLbl="node1" presStyleIdx="6" presStyleCnt="7" custScaleY="190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F39F8-CC12-4B9E-910A-83E9AF50039B}" type="pres">
      <dgm:prSet presAssocID="{628960E5-C74D-4BA6-9E10-69616A8DB7DF}" presName="accent_7" presStyleCnt="0"/>
      <dgm:spPr/>
    </dgm:pt>
    <dgm:pt modelId="{EFA60B7B-86C9-49F9-905D-72E352B5E82A}" type="pres">
      <dgm:prSet presAssocID="{628960E5-C74D-4BA6-9E10-69616A8DB7DF}" presName="accentRepeatNode" presStyleLbl="solidFgAcc1" presStyleIdx="6" presStyleCnt="7"/>
      <dgm:spPr/>
    </dgm:pt>
  </dgm:ptLst>
  <dgm:cxnLst>
    <dgm:cxn modelId="{FBFF9EE7-5FB5-4F0A-BE06-9F0053617560}" type="presOf" srcId="{3EFBDCD2-5094-46E9-B5D6-37FC5E9BAD4F}" destId="{49015B98-DC7C-4162-B475-B95E65D3473A}" srcOrd="0" destOrd="0" presId="urn:microsoft.com/office/officeart/2008/layout/VerticalCurvedList"/>
    <dgm:cxn modelId="{A4AE8751-94C9-4C7A-96A5-BF776486E0AA}" srcId="{BB29378E-3940-49E8-A8AB-9D0AE9536E0E}" destId="{7EB4F6DB-0A34-4B5E-8679-CDA6036485EF}" srcOrd="3" destOrd="0" parTransId="{F76315B2-7357-47B8-9606-87DB8205CA45}" sibTransId="{A892DF0A-AE1E-4E0C-B311-EAE888411079}"/>
    <dgm:cxn modelId="{6D69990E-2FD0-4E14-80F9-44F4563122ED}" type="presOf" srcId="{BB29378E-3940-49E8-A8AB-9D0AE9536E0E}" destId="{64985ADC-CF2E-411E-899F-FBDB944AEF00}" srcOrd="0" destOrd="0" presId="urn:microsoft.com/office/officeart/2008/layout/VerticalCurvedList"/>
    <dgm:cxn modelId="{A17975F0-C9D2-41DE-B253-E705EF797691}" type="presOf" srcId="{628960E5-C74D-4BA6-9E10-69616A8DB7DF}" destId="{86DFAAF2-9E3C-4A3D-ACD9-4472F8FFE778}" srcOrd="0" destOrd="0" presId="urn:microsoft.com/office/officeart/2008/layout/VerticalCurvedList"/>
    <dgm:cxn modelId="{AC6DEC4A-3648-4C1C-8FC4-BE632DFE775B}" srcId="{BB29378E-3940-49E8-A8AB-9D0AE9536E0E}" destId="{628960E5-C74D-4BA6-9E10-69616A8DB7DF}" srcOrd="6" destOrd="0" parTransId="{655629D0-6D12-4B10-8CD3-49A67B20E92F}" sibTransId="{930EB0FD-1425-4C2F-9813-ED976BB83BB1}"/>
    <dgm:cxn modelId="{B13B76BE-4A59-4B3C-890F-24ADB3D6CFBC}" srcId="{BB29378E-3940-49E8-A8AB-9D0AE9536E0E}" destId="{74DBA93B-851B-4AB0-BEB6-7A251D77ADFB}" srcOrd="5" destOrd="0" parTransId="{70B382A7-4B1D-4B79-B752-EBB5837C36B8}" sibTransId="{E2A69846-03F6-43A3-A27A-E4667F8F9714}"/>
    <dgm:cxn modelId="{48BA2FD4-01FF-4F36-81CE-591090AA2C68}" srcId="{BB29378E-3940-49E8-A8AB-9D0AE9536E0E}" destId="{003F10E1-B3F8-4485-9D15-72794CC75520}" srcOrd="4" destOrd="0" parTransId="{8C2839B4-038E-4863-8F0E-B5C33BA67CF6}" sibTransId="{E6288D41-897B-46C8-A1C4-444BAE9D5504}"/>
    <dgm:cxn modelId="{BE9D4C4A-B05C-41AC-971E-33EA0924A1B3}" srcId="{BB29378E-3940-49E8-A8AB-9D0AE9536E0E}" destId="{8AFC1392-0A16-4A49-9F76-5478B3A1DDDB}" srcOrd="1" destOrd="0" parTransId="{13C3738F-06D3-4069-AC7D-D1A4AD927CF5}" sibTransId="{EE70BDFF-B24F-4652-AA06-8AC210600FAD}"/>
    <dgm:cxn modelId="{28C1D5FE-4B78-4D72-AD05-066B86BC38DD}" type="presOf" srcId="{CECB54E1-5B59-4CBA-B77B-710B5661D795}" destId="{D36E9C2B-50BE-4C0B-89E1-B513298FAC8E}" srcOrd="0" destOrd="0" presId="urn:microsoft.com/office/officeart/2008/layout/VerticalCurvedList"/>
    <dgm:cxn modelId="{D11164FA-60D3-48CE-8F40-EB6DAE59F3A2}" srcId="{BB29378E-3940-49E8-A8AB-9D0AE9536E0E}" destId="{EAF28F06-C210-4EB0-8F34-9AB8E43E1FD6}" srcOrd="9" destOrd="0" parTransId="{3CA23EBD-7869-4F80-9FDC-CBF88DFD84FD}" sibTransId="{4A1A2336-762D-42FA-8CFD-44DBE3B71B87}"/>
    <dgm:cxn modelId="{5A17D22E-0A9E-498F-BDF2-8BAFA002511A}" srcId="{BB29378E-3940-49E8-A8AB-9D0AE9536E0E}" destId="{2430668C-C03E-4178-A9BC-E0F36E211E25}" srcOrd="10" destOrd="0" parTransId="{C7323B0C-5423-4078-BD38-947BA1FE60BA}" sibTransId="{F9CD6773-404B-4AC1-ADAE-8C69AE0938E3}"/>
    <dgm:cxn modelId="{C7576394-2EE4-4630-A5C9-828998B0D3ED}" srcId="{BB29378E-3940-49E8-A8AB-9D0AE9536E0E}" destId="{CECB54E1-5B59-4CBA-B77B-710B5661D795}" srcOrd="2" destOrd="0" parTransId="{F84377FD-66AE-45A0-A26F-D22CEA07820D}" sibTransId="{132AB7E5-40F8-498C-B61B-7820318884AC}"/>
    <dgm:cxn modelId="{94835119-F262-40E6-BAA2-D4ED0E4D4DC9}" type="presOf" srcId="{293317CF-59E3-49D2-B41C-EAE309E5D185}" destId="{9355077D-6C9F-477A-9E05-BCEB4EADB895}" srcOrd="0" destOrd="0" presId="urn:microsoft.com/office/officeart/2008/layout/VerticalCurvedList"/>
    <dgm:cxn modelId="{61265D3B-97A7-4749-85BE-CBA8E0AE9811}" type="presOf" srcId="{74DBA93B-851B-4AB0-BEB6-7A251D77ADFB}" destId="{023214DF-4E9B-4C4B-BCB1-486B14F3E2F2}" srcOrd="0" destOrd="0" presId="urn:microsoft.com/office/officeart/2008/layout/VerticalCurvedList"/>
    <dgm:cxn modelId="{EF71E765-D0B5-4590-AEB4-3F63951A429F}" srcId="{BB29378E-3940-49E8-A8AB-9D0AE9536E0E}" destId="{293317CF-59E3-49D2-B41C-EAE309E5D185}" srcOrd="0" destOrd="0" parTransId="{FB8A648C-54E8-4531-95CA-0C95642FD2B0}" sibTransId="{3EFBDCD2-5094-46E9-B5D6-37FC5E9BAD4F}"/>
    <dgm:cxn modelId="{F041800C-820C-47D9-89AF-22E86576DEF9}" type="presOf" srcId="{7EB4F6DB-0A34-4B5E-8679-CDA6036485EF}" destId="{0458341A-9321-441B-AD96-8B82FD146982}" srcOrd="0" destOrd="0" presId="urn:microsoft.com/office/officeart/2008/layout/VerticalCurvedList"/>
    <dgm:cxn modelId="{8B0D1D72-1DB8-45C2-B74F-3BA70155C1AB}" srcId="{BB29378E-3940-49E8-A8AB-9D0AE9536E0E}" destId="{8AB84986-C081-48DE-A649-72BF1E35F938}" srcOrd="7" destOrd="0" parTransId="{DC99D808-B109-40A1-B528-9194125C5368}" sibTransId="{E20EE2F2-D37B-469B-9EBB-0FDEC12E4C82}"/>
    <dgm:cxn modelId="{EE309F7F-0906-46B3-A3F3-11E63ECA7DB2}" srcId="{BB29378E-3940-49E8-A8AB-9D0AE9536E0E}" destId="{CDEEB371-6C95-4428-A018-FE733F0FD430}" srcOrd="8" destOrd="0" parTransId="{8512620B-6543-4660-A874-C28D2899B097}" sibTransId="{4E79DE45-F0D2-4235-B076-01C1AFB86B5C}"/>
    <dgm:cxn modelId="{4DAD2389-C7FC-4C48-BDA7-6DD5C34A8785}" type="presOf" srcId="{003F10E1-B3F8-4485-9D15-72794CC75520}" destId="{48699A28-9B70-4CDD-8E19-66A81E31C486}" srcOrd="0" destOrd="0" presId="urn:microsoft.com/office/officeart/2008/layout/VerticalCurvedList"/>
    <dgm:cxn modelId="{66EE1DBC-6EB0-4472-86CE-21120784FB08}" type="presOf" srcId="{8AFC1392-0A16-4A49-9F76-5478B3A1DDDB}" destId="{08F30046-3694-4C4C-8FE0-6B084096FF2D}" srcOrd="0" destOrd="0" presId="urn:microsoft.com/office/officeart/2008/layout/VerticalCurvedList"/>
    <dgm:cxn modelId="{8060F4E6-D90B-4E35-B356-EBB42BC8C91E}" type="presParOf" srcId="{64985ADC-CF2E-411E-899F-FBDB944AEF00}" destId="{FC2F2499-2D16-4B07-9CCA-63F7EFD4BE1F}" srcOrd="0" destOrd="0" presId="urn:microsoft.com/office/officeart/2008/layout/VerticalCurvedList"/>
    <dgm:cxn modelId="{3AC1F2A0-2A55-4671-8694-6D4EFBCA189B}" type="presParOf" srcId="{FC2F2499-2D16-4B07-9CCA-63F7EFD4BE1F}" destId="{2A8BEC63-9CAB-46C6-B43E-3476065211B6}" srcOrd="0" destOrd="0" presId="urn:microsoft.com/office/officeart/2008/layout/VerticalCurvedList"/>
    <dgm:cxn modelId="{6E29B97E-6774-41FB-809C-AB225C428EB8}" type="presParOf" srcId="{2A8BEC63-9CAB-46C6-B43E-3476065211B6}" destId="{71E3557C-4723-472C-9606-2D2598887070}" srcOrd="0" destOrd="0" presId="urn:microsoft.com/office/officeart/2008/layout/VerticalCurvedList"/>
    <dgm:cxn modelId="{12CF62D1-C5EE-4A4C-AD51-58D75412F200}" type="presParOf" srcId="{2A8BEC63-9CAB-46C6-B43E-3476065211B6}" destId="{49015B98-DC7C-4162-B475-B95E65D3473A}" srcOrd="1" destOrd="0" presId="urn:microsoft.com/office/officeart/2008/layout/VerticalCurvedList"/>
    <dgm:cxn modelId="{702A8DBF-AEB1-4CAA-AD17-FF092339A05D}" type="presParOf" srcId="{2A8BEC63-9CAB-46C6-B43E-3476065211B6}" destId="{A2AEFEA3-3C96-4BB1-A29A-99A01F1A24D8}" srcOrd="2" destOrd="0" presId="urn:microsoft.com/office/officeart/2008/layout/VerticalCurvedList"/>
    <dgm:cxn modelId="{897C0063-01B7-463D-8230-5E36FCBD3515}" type="presParOf" srcId="{2A8BEC63-9CAB-46C6-B43E-3476065211B6}" destId="{CCD45232-F408-450D-8F1F-BF637C351794}" srcOrd="3" destOrd="0" presId="urn:microsoft.com/office/officeart/2008/layout/VerticalCurvedList"/>
    <dgm:cxn modelId="{DC8F0BB9-8992-41B9-9998-0FD0773B5187}" type="presParOf" srcId="{FC2F2499-2D16-4B07-9CCA-63F7EFD4BE1F}" destId="{9355077D-6C9F-477A-9E05-BCEB4EADB895}" srcOrd="1" destOrd="0" presId="urn:microsoft.com/office/officeart/2008/layout/VerticalCurvedList"/>
    <dgm:cxn modelId="{3D777338-DAE7-46A6-AAF5-1A560FEAF062}" type="presParOf" srcId="{FC2F2499-2D16-4B07-9CCA-63F7EFD4BE1F}" destId="{4E30CFE3-AFC9-46C2-89AB-9BAAC9340DB0}" srcOrd="2" destOrd="0" presId="urn:microsoft.com/office/officeart/2008/layout/VerticalCurvedList"/>
    <dgm:cxn modelId="{1D08D7AB-1AEF-4053-BC06-C49BEA3D3D0C}" type="presParOf" srcId="{4E30CFE3-AFC9-46C2-89AB-9BAAC9340DB0}" destId="{52E6D63E-D87D-411D-8212-BBEB9A487261}" srcOrd="0" destOrd="0" presId="urn:microsoft.com/office/officeart/2008/layout/VerticalCurvedList"/>
    <dgm:cxn modelId="{58CF356A-D712-421A-A4B7-45ED211F0238}" type="presParOf" srcId="{FC2F2499-2D16-4B07-9CCA-63F7EFD4BE1F}" destId="{08F30046-3694-4C4C-8FE0-6B084096FF2D}" srcOrd="3" destOrd="0" presId="urn:microsoft.com/office/officeart/2008/layout/VerticalCurvedList"/>
    <dgm:cxn modelId="{2A51F361-2586-4924-8281-882CB1754337}" type="presParOf" srcId="{FC2F2499-2D16-4B07-9CCA-63F7EFD4BE1F}" destId="{910EC20A-BDCC-4D83-A89D-2BDCC3D76E03}" srcOrd="4" destOrd="0" presId="urn:microsoft.com/office/officeart/2008/layout/VerticalCurvedList"/>
    <dgm:cxn modelId="{C51713F6-4566-4A7D-A209-C4C8EA291E48}" type="presParOf" srcId="{910EC20A-BDCC-4D83-A89D-2BDCC3D76E03}" destId="{3CC71DEE-7DAC-4BAD-BC65-858629F3D61A}" srcOrd="0" destOrd="0" presId="urn:microsoft.com/office/officeart/2008/layout/VerticalCurvedList"/>
    <dgm:cxn modelId="{963D974A-37D0-437D-8522-083E41D3A1B0}" type="presParOf" srcId="{FC2F2499-2D16-4B07-9CCA-63F7EFD4BE1F}" destId="{D36E9C2B-50BE-4C0B-89E1-B513298FAC8E}" srcOrd="5" destOrd="0" presId="urn:microsoft.com/office/officeart/2008/layout/VerticalCurvedList"/>
    <dgm:cxn modelId="{A740438E-9C39-4461-8EF1-892F7370A1C8}" type="presParOf" srcId="{FC2F2499-2D16-4B07-9CCA-63F7EFD4BE1F}" destId="{BED4A2D9-EFC2-4970-90B9-31C408939810}" srcOrd="6" destOrd="0" presId="urn:microsoft.com/office/officeart/2008/layout/VerticalCurvedList"/>
    <dgm:cxn modelId="{A5F8692D-78DA-4324-B434-4AABD9709632}" type="presParOf" srcId="{BED4A2D9-EFC2-4970-90B9-31C408939810}" destId="{A0464E04-50CA-4F94-9599-97FF59188DB6}" srcOrd="0" destOrd="0" presId="urn:microsoft.com/office/officeart/2008/layout/VerticalCurvedList"/>
    <dgm:cxn modelId="{A46C6104-D76F-4412-A4AA-E17AC1BD71EA}" type="presParOf" srcId="{FC2F2499-2D16-4B07-9CCA-63F7EFD4BE1F}" destId="{0458341A-9321-441B-AD96-8B82FD146982}" srcOrd="7" destOrd="0" presId="urn:microsoft.com/office/officeart/2008/layout/VerticalCurvedList"/>
    <dgm:cxn modelId="{CABEED37-4DE8-467B-A533-9D95051F8FFB}" type="presParOf" srcId="{FC2F2499-2D16-4B07-9CCA-63F7EFD4BE1F}" destId="{46E4AA0F-81A5-4651-89BF-05862D2E844B}" srcOrd="8" destOrd="0" presId="urn:microsoft.com/office/officeart/2008/layout/VerticalCurvedList"/>
    <dgm:cxn modelId="{3E7E2A56-2B4A-4325-87F1-AB4934AAD4BB}" type="presParOf" srcId="{46E4AA0F-81A5-4651-89BF-05862D2E844B}" destId="{09B4D824-5F96-4EAD-BDE6-3E0886CE6838}" srcOrd="0" destOrd="0" presId="urn:microsoft.com/office/officeart/2008/layout/VerticalCurvedList"/>
    <dgm:cxn modelId="{A23C27D9-F7D7-4642-AEB1-CDD44279EC41}" type="presParOf" srcId="{FC2F2499-2D16-4B07-9CCA-63F7EFD4BE1F}" destId="{48699A28-9B70-4CDD-8E19-66A81E31C486}" srcOrd="9" destOrd="0" presId="urn:microsoft.com/office/officeart/2008/layout/VerticalCurvedList"/>
    <dgm:cxn modelId="{42BFFE6B-E364-47F6-A04C-47084D2A0678}" type="presParOf" srcId="{FC2F2499-2D16-4B07-9CCA-63F7EFD4BE1F}" destId="{BE9AA3F7-F47C-4840-9A88-ABA2627194EA}" srcOrd="10" destOrd="0" presId="urn:microsoft.com/office/officeart/2008/layout/VerticalCurvedList"/>
    <dgm:cxn modelId="{AA934EC6-2BD4-413C-AAEB-C277AEF5060D}" type="presParOf" srcId="{BE9AA3F7-F47C-4840-9A88-ABA2627194EA}" destId="{8C9A567F-7A19-4875-AF56-F942D936F333}" srcOrd="0" destOrd="0" presId="urn:microsoft.com/office/officeart/2008/layout/VerticalCurvedList"/>
    <dgm:cxn modelId="{5DF2DA7E-6008-4697-89A9-F5786B956818}" type="presParOf" srcId="{FC2F2499-2D16-4B07-9CCA-63F7EFD4BE1F}" destId="{023214DF-4E9B-4C4B-BCB1-486B14F3E2F2}" srcOrd="11" destOrd="0" presId="urn:microsoft.com/office/officeart/2008/layout/VerticalCurvedList"/>
    <dgm:cxn modelId="{5454C0D9-C887-4449-B1C3-96E7286DBE80}" type="presParOf" srcId="{FC2F2499-2D16-4B07-9CCA-63F7EFD4BE1F}" destId="{175656B1-97B3-48F2-9DEA-692FC57E7B42}" srcOrd="12" destOrd="0" presId="urn:microsoft.com/office/officeart/2008/layout/VerticalCurvedList"/>
    <dgm:cxn modelId="{C7AD29ED-823E-4B51-81D8-C4E170648701}" type="presParOf" srcId="{175656B1-97B3-48F2-9DEA-692FC57E7B42}" destId="{9F7C8BA6-9DB8-4328-AA62-21A0019F23AA}" srcOrd="0" destOrd="0" presId="urn:microsoft.com/office/officeart/2008/layout/VerticalCurvedList"/>
    <dgm:cxn modelId="{4F782DD7-CF52-4F27-9AF8-63038EA78E75}" type="presParOf" srcId="{FC2F2499-2D16-4B07-9CCA-63F7EFD4BE1F}" destId="{86DFAAF2-9E3C-4A3D-ACD9-4472F8FFE778}" srcOrd="13" destOrd="0" presId="urn:microsoft.com/office/officeart/2008/layout/VerticalCurvedList"/>
    <dgm:cxn modelId="{5ED64803-1FFD-4961-A224-229F83A25BF1}" type="presParOf" srcId="{FC2F2499-2D16-4B07-9CCA-63F7EFD4BE1F}" destId="{D94F39F8-CC12-4B9E-910A-83E9AF50039B}" srcOrd="14" destOrd="0" presId="urn:microsoft.com/office/officeart/2008/layout/VerticalCurvedList"/>
    <dgm:cxn modelId="{455731F2-4B89-4FA9-8607-A70BCF2D586D}" type="presParOf" srcId="{D94F39F8-CC12-4B9E-910A-83E9AF50039B}" destId="{EFA60B7B-86C9-49F9-905D-72E352B5E8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D7844-95BC-4CD2-8607-8EF50BFC99DC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42A6BE5-5B94-482B-8504-762BCD191CD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Краевой </a:t>
          </a:r>
          <a:r>
            <a:rPr lang="ru-RU" dirty="0" smtClean="0">
              <a:solidFill>
                <a:schemeClr val="tx1"/>
              </a:solidFill>
            </a:rPr>
            <a:t>бюджет (</a:t>
          </a:r>
          <a:r>
            <a:rPr lang="ru-RU" dirty="0" err="1" smtClean="0">
              <a:solidFill>
                <a:schemeClr val="tx1"/>
              </a:solidFill>
            </a:rPr>
            <a:t>руб</a:t>
          </a:r>
          <a:r>
            <a:rPr lang="ru-RU" dirty="0" smtClean="0">
              <a:solidFill>
                <a:schemeClr val="tx1"/>
              </a:solidFill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92DFA77E-7CC7-4C63-9A75-6D2FF204A866}" type="parTrans" cxnId="{003E0369-7455-454F-BFF7-5B6BC1705EB2}">
      <dgm:prSet/>
      <dgm:spPr/>
      <dgm:t>
        <a:bodyPr/>
        <a:lstStyle/>
        <a:p>
          <a:endParaRPr lang="ru-RU"/>
        </a:p>
      </dgm:t>
    </dgm:pt>
    <dgm:pt modelId="{6954E48B-2A7E-4591-83E7-1049469CDA92}" type="sibTrans" cxnId="{003E0369-7455-454F-BFF7-5B6BC1705EB2}">
      <dgm:prSet/>
      <dgm:spPr/>
      <dgm:t>
        <a:bodyPr/>
        <a:lstStyle/>
        <a:p>
          <a:endParaRPr lang="ru-RU"/>
        </a:p>
      </dgm:t>
    </dgm:pt>
    <dgm:pt modelId="{596E2CCB-1532-429B-9F3F-DA24EBF5B09D}">
      <dgm:prSet phldrT="[Текст]" custT="1"/>
      <dgm:spPr/>
      <dgm:t>
        <a:bodyPr/>
        <a:lstStyle/>
        <a:p>
          <a:r>
            <a:rPr lang="ru-RU" sz="2000" b="1" dirty="0" smtClean="0"/>
            <a:t>Финансирование</a:t>
          </a:r>
        </a:p>
        <a:p>
          <a:r>
            <a:rPr lang="ru-RU" sz="2000" b="1" dirty="0" smtClean="0">
              <a:solidFill>
                <a:srgbClr val="FF0000"/>
              </a:solidFill>
            </a:rPr>
            <a:t>4 077 600,00</a:t>
          </a:r>
          <a:endParaRPr lang="ru-RU" sz="2000" b="1" dirty="0">
            <a:solidFill>
              <a:srgbClr val="FF0000"/>
            </a:solidFill>
          </a:endParaRPr>
        </a:p>
      </dgm:t>
    </dgm:pt>
    <dgm:pt modelId="{C4C0B3FC-601E-42B7-A386-EADB07F6E18E}" type="parTrans" cxnId="{B8A7D1B9-E7A1-43C0-BCFB-D76467925D16}">
      <dgm:prSet/>
      <dgm:spPr/>
      <dgm:t>
        <a:bodyPr/>
        <a:lstStyle/>
        <a:p>
          <a:endParaRPr lang="ru-RU"/>
        </a:p>
      </dgm:t>
    </dgm:pt>
    <dgm:pt modelId="{A91E43A3-DA75-4EB2-A024-C3C64F71B6A0}" type="sibTrans" cxnId="{B8A7D1B9-E7A1-43C0-BCFB-D76467925D16}">
      <dgm:prSet/>
      <dgm:spPr/>
      <dgm:t>
        <a:bodyPr/>
        <a:lstStyle/>
        <a:p>
          <a:endParaRPr lang="ru-RU"/>
        </a:p>
      </dgm:t>
    </dgm:pt>
    <dgm:pt modelId="{B6D04DD2-DB28-4928-9BE9-5B93B740E42F}">
      <dgm:prSet phldrT="[Текст]" custT="1"/>
      <dgm:spPr/>
      <dgm:t>
        <a:bodyPr/>
        <a:lstStyle/>
        <a:p>
          <a:r>
            <a:rPr lang="ru-RU" sz="2000" b="1" dirty="0" smtClean="0"/>
            <a:t>Освоенные средства</a:t>
          </a:r>
        </a:p>
        <a:p>
          <a:r>
            <a:rPr lang="ru-RU" sz="2000" b="1" dirty="0" smtClean="0">
              <a:solidFill>
                <a:srgbClr val="FF0000"/>
              </a:solidFill>
            </a:rPr>
            <a:t>4 057 112,00</a:t>
          </a:r>
          <a:endParaRPr lang="ru-RU" sz="2000" b="1" dirty="0">
            <a:solidFill>
              <a:srgbClr val="FF0000"/>
            </a:solidFill>
          </a:endParaRPr>
        </a:p>
      </dgm:t>
    </dgm:pt>
    <dgm:pt modelId="{41A49D0C-5169-45BE-82CB-98C412E0BD2C}" type="parTrans" cxnId="{6609EA69-7B93-4FB2-831F-D6B3E29E6A08}">
      <dgm:prSet/>
      <dgm:spPr/>
      <dgm:t>
        <a:bodyPr/>
        <a:lstStyle/>
        <a:p>
          <a:endParaRPr lang="ru-RU"/>
        </a:p>
      </dgm:t>
    </dgm:pt>
    <dgm:pt modelId="{0FAAEC49-D34E-439E-A325-1EF7CACDB670}" type="sibTrans" cxnId="{6609EA69-7B93-4FB2-831F-D6B3E29E6A08}">
      <dgm:prSet/>
      <dgm:spPr/>
      <dgm:t>
        <a:bodyPr/>
        <a:lstStyle/>
        <a:p>
          <a:endParaRPr lang="ru-RU"/>
        </a:p>
      </dgm:t>
    </dgm:pt>
    <dgm:pt modelId="{F1DB79A5-80E1-4B37-BEF6-9BF740B615B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Местный </a:t>
          </a:r>
          <a:r>
            <a:rPr lang="ru-RU" dirty="0" smtClean="0">
              <a:solidFill>
                <a:schemeClr val="tx1"/>
              </a:solidFill>
            </a:rPr>
            <a:t>бюджет (</a:t>
          </a:r>
          <a:r>
            <a:rPr lang="ru-RU" dirty="0" err="1" smtClean="0">
              <a:solidFill>
                <a:schemeClr val="tx1"/>
              </a:solidFill>
            </a:rPr>
            <a:t>руб</a:t>
          </a:r>
          <a:r>
            <a:rPr lang="ru-RU" dirty="0" smtClean="0">
              <a:solidFill>
                <a:schemeClr val="tx1"/>
              </a:solidFill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083E12A9-00D5-4C9C-A772-88E2129983B6}" type="parTrans" cxnId="{B682AF2D-DE5C-41C3-9902-F8EC08A2D796}">
      <dgm:prSet/>
      <dgm:spPr/>
      <dgm:t>
        <a:bodyPr/>
        <a:lstStyle/>
        <a:p>
          <a:endParaRPr lang="ru-RU"/>
        </a:p>
      </dgm:t>
    </dgm:pt>
    <dgm:pt modelId="{6FA056B7-AE48-41E9-A04C-1A07159B126B}" type="sibTrans" cxnId="{B682AF2D-DE5C-41C3-9902-F8EC08A2D796}">
      <dgm:prSet/>
      <dgm:spPr/>
      <dgm:t>
        <a:bodyPr/>
        <a:lstStyle/>
        <a:p>
          <a:endParaRPr lang="ru-RU"/>
        </a:p>
      </dgm:t>
    </dgm:pt>
    <dgm:pt modelId="{97113B99-61AD-4D51-9234-ECF85AB101FC}">
      <dgm:prSet phldrT="[Текст]" custT="1"/>
      <dgm:spPr/>
      <dgm:t>
        <a:bodyPr/>
        <a:lstStyle/>
        <a:p>
          <a:r>
            <a:rPr lang="ru-RU" sz="2000" b="1" dirty="0" smtClean="0"/>
            <a:t>Финансирование</a:t>
          </a:r>
        </a:p>
        <a:p>
          <a:r>
            <a:rPr lang="ru-RU" sz="2000" b="1" dirty="0" smtClean="0">
              <a:solidFill>
                <a:srgbClr val="FF0000"/>
              </a:solidFill>
            </a:rPr>
            <a:t>2 050 000,00</a:t>
          </a:r>
          <a:endParaRPr lang="ru-RU" sz="2000" b="1" dirty="0">
            <a:solidFill>
              <a:srgbClr val="FF0000"/>
            </a:solidFill>
          </a:endParaRPr>
        </a:p>
      </dgm:t>
    </dgm:pt>
    <dgm:pt modelId="{0C67EA24-1A02-4CE6-9768-5DBBF5D70B66}" type="parTrans" cxnId="{500072A1-A652-4511-A3B2-E1CB94817078}">
      <dgm:prSet/>
      <dgm:spPr/>
      <dgm:t>
        <a:bodyPr/>
        <a:lstStyle/>
        <a:p>
          <a:endParaRPr lang="ru-RU"/>
        </a:p>
      </dgm:t>
    </dgm:pt>
    <dgm:pt modelId="{C6952740-17CB-48CF-A1A1-253B29C40E2D}" type="sibTrans" cxnId="{500072A1-A652-4511-A3B2-E1CB94817078}">
      <dgm:prSet/>
      <dgm:spPr/>
      <dgm:t>
        <a:bodyPr/>
        <a:lstStyle/>
        <a:p>
          <a:endParaRPr lang="ru-RU"/>
        </a:p>
      </dgm:t>
    </dgm:pt>
    <dgm:pt modelId="{A196635C-FE5C-42C3-9353-1EFE0DB6ECB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Освоенные средства</a:t>
          </a:r>
        </a:p>
        <a:p>
          <a:r>
            <a:rPr lang="ru-RU" sz="2000" b="1" dirty="0" smtClean="0">
              <a:solidFill>
                <a:srgbClr val="FF0000"/>
              </a:solidFill>
            </a:rPr>
            <a:t>1 888 729</a:t>
          </a:r>
          <a:endParaRPr lang="ru-RU" sz="2000" b="1" dirty="0">
            <a:solidFill>
              <a:srgbClr val="FF0000"/>
            </a:solidFill>
          </a:endParaRPr>
        </a:p>
      </dgm:t>
    </dgm:pt>
    <dgm:pt modelId="{132DC18B-0502-4DD7-8E69-39BBD0C72537}" type="parTrans" cxnId="{15B1CB56-8A0B-4720-BCA2-176CB75F8353}">
      <dgm:prSet/>
      <dgm:spPr/>
      <dgm:t>
        <a:bodyPr/>
        <a:lstStyle/>
        <a:p>
          <a:endParaRPr lang="ru-RU"/>
        </a:p>
      </dgm:t>
    </dgm:pt>
    <dgm:pt modelId="{87FCCA0D-7D61-470E-8DAB-F12CD517E118}" type="sibTrans" cxnId="{15B1CB56-8A0B-4720-BCA2-176CB75F8353}">
      <dgm:prSet/>
      <dgm:spPr/>
      <dgm:t>
        <a:bodyPr/>
        <a:lstStyle/>
        <a:p>
          <a:endParaRPr lang="ru-RU"/>
        </a:p>
      </dgm:t>
    </dgm:pt>
    <dgm:pt modelId="{44D3211C-AC41-49D0-BE85-811374902199}">
      <dgm:prSet phldrT="[Текст]" custT="1"/>
      <dgm:spPr/>
      <dgm:t>
        <a:bodyPr/>
        <a:lstStyle/>
        <a:p>
          <a:r>
            <a:rPr lang="ru-RU" sz="2400" b="0" dirty="0" smtClean="0"/>
            <a:t>20 487,00</a:t>
          </a:r>
        </a:p>
      </dgm:t>
    </dgm:pt>
    <dgm:pt modelId="{7FE9D71E-7D0B-46C0-A548-6F8E3015C9D4}" type="parTrans" cxnId="{7C7C9DCA-E763-4F7E-9008-FECFC674E0C8}">
      <dgm:prSet/>
      <dgm:spPr/>
      <dgm:t>
        <a:bodyPr/>
        <a:lstStyle/>
        <a:p>
          <a:endParaRPr lang="ru-RU"/>
        </a:p>
      </dgm:t>
    </dgm:pt>
    <dgm:pt modelId="{B45E2CE5-43A5-47E4-B54D-5A551F46FED5}" type="sibTrans" cxnId="{7C7C9DCA-E763-4F7E-9008-FECFC674E0C8}">
      <dgm:prSet/>
      <dgm:spPr/>
      <dgm:t>
        <a:bodyPr/>
        <a:lstStyle/>
        <a:p>
          <a:endParaRPr lang="ru-RU"/>
        </a:p>
      </dgm:t>
    </dgm:pt>
    <dgm:pt modelId="{8C081669-3043-4E33-BC5E-90929DEBA74B}">
      <dgm:prSet phldrT="[Текст]" custT="1"/>
      <dgm:spPr/>
      <dgm:t>
        <a:bodyPr/>
        <a:lstStyle/>
        <a:p>
          <a:r>
            <a:rPr lang="ru-RU" sz="2000" dirty="0" smtClean="0"/>
            <a:t>161 271,00</a:t>
          </a:r>
          <a:endParaRPr lang="ru-RU" sz="2000" dirty="0"/>
        </a:p>
      </dgm:t>
    </dgm:pt>
    <dgm:pt modelId="{989A9767-A810-46D1-85EF-A361CD94DD50}" type="parTrans" cxnId="{75900738-65EB-43AB-9BFE-1F165F78F368}">
      <dgm:prSet/>
      <dgm:spPr/>
      <dgm:t>
        <a:bodyPr/>
        <a:lstStyle/>
        <a:p>
          <a:endParaRPr lang="ru-RU"/>
        </a:p>
      </dgm:t>
    </dgm:pt>
    <dgm:pt modelId="{483433B0-2439-49DE-A8F8-1636E7503236}" type="sibTrans" cxnId="{75900738-65EB-43AB-9BFE-1F165F78F368}">
      <dgm:prSet/>
      <dgm:spPr/>
      <dgm:t>
        <a:bodyPr/>
        <a:lstStyle/>
        <a:p>
          <a:endParaRPr lang="ru-RU"/>
        </a:p>
      </dgm:t>
    </dgm:pt>
    <dgm:pt modelId="{05F322FB-FCAD-4731-B0BE-28B397399393}" type="pres">
      <dgm:prSet presAssocID="{8AAD7844-95BC-4CD2-8607-8EF50BFC99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9917E7-9409-4453-A71E-77292AFB8551}" type="pres">
      <dgm:prSet presAssocID="{B42A6BE5-5B94-482B-8504-762BCD191CDE}" presName="root" presStyleCnt="0"/>
      <dgm:spPr/>
    </dgm:pt>
    <dgm:pt modelId="{D5966A58-8637-4F35-9C86-503F437BCEC8}" type="pres">
      <dgm:prSet presAssocID="{B42A6BE5-5B94-482B-8504-762BCD191CDE}" presName="rootComposite" presStyleCnt="0"/>
      <dgm:spPr/>
    </dgm:pt>
    <dgm:pt modelId="{E49E71E7-CC7A-4E4D-9C20-DCEA9F687326}" type="pres">
      <dgm:prSet presAssocID="{B42A6BE5-5B94-482B-8504-762BCD191CDE}" presName="rootText" presStyleLbl="node1" presStyleIdx="0" presStyleCnt="2" custScaleX="152443"/>
      <dgm:spPr/>
      <dgm:t>
        <a:bodyPr/>
        <a:lstStyle/>
        <a:p>
          <a:endParaRPr lang="ru-RU"/>
        </a:p>
      </dgm:t>
    </dgm:pt>
    <dgm:pt modelId="{1527C06E-7763-4899-989E-02C0A3E5FB63}" type="pres">
      <dgm:prSet presAssocID="{B42A6BE5-5B94-482B-8504-762BCD191CDE}" presName="rootConnector" presStyleLbl="node1" presStyleIdx="0" presStyleCnt="2"/>
      <dgm:spPr/>
      <dgm:t>
        <a:bodyPr/>
        <a:lstStyle/>
        <a:p>
          <a:endParaRPr lang="ru-RU"/>
        </a:p>
      </dgm:t>
    </dgm:pt>
    <dgm:pt modelId="{A7D523D3-A6DD-41D9-9091-51EC628490D6}" type="pres">
      <dgm:prSet presAssocID="{B42A6BE5-5B94-482B-8504-762BCD191CDE}" presName="childShape" presStyleCnt="0"/>
      <dgm:spPr/>
    </dgm:pt>
    <dgm:pt modelId="{A19A5402-C562-4D51-AF79-BF391881AE6C}" type="pres">
      <dgm:prSet presAssocID="{C4C0B3FC-601E-42B7-A386-EADB07F6E18E}" presName="Name13" presStyleLbl="parChTrans1D2" presStyleIdx="0" presStyleCnt="6"/>
      <dgm:spPr/>
      <dgm:t>
        <a:bodyPr/>
        <a:lstStyle/>
        <a:p>
          <a:endParaRPr lang="ru-RU"/>
        </a:p>
      </dgm:t>
    </dgm:pt>
    <dgm:pt modelId="{56E88E60-AD37-4C3B-8E1F-15AEDA31DD21}" type="pres">
      <dgm:prSet presAssocID="{596E2CCB-1532-429B-9F3F-DA24EBF5B09D}" presName="childText" presStyleLbl="bgAcc1" presStyleIdx="0" presStyleCnt="6" custScaleX="15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3F1D7-A728-4123-82F5-46165479696B}" type="pres">
      <dgm:prSet presAssocID="{41A49D0C-5169-45BE-82CB-98C412E0BD2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9A2237E6-4CAF-469C-B622-5CE2491B87D4}" type="pres">
      <dgm:prSet presAssocID="{B6D04DD2-DB28-4928-9BE9-5B93B740E42F}" presName="childText" presStyleLbl="bgAcc1" presStyleIdx="1" presStyleCnt="6" custScaleX="155495" custScaleY="114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210E4-BEA7-455F-A362-C6116140566A}" type="pres">
      <dgm:prSet presAssocID="{7FE9D71E-7D0B-46C0-A548-6F8E3015C9D4}" presName="Name13" presStyleLbl="parChTrans1D2" presStyleIdx="2" presStyleCnt="6"/>
      <dgm:spPr/>
      <dgm:t>
        <a:bodyPr/>
        <a:lstStyle/>
        <a:p>
          <a:endParaRPr lang="ru-RU"/>
        </a:p>
      </dgm:t>
    </dgm:pt>
    <dgm:pt modelId="{1E37ECE0-B0A7-4A70-8536-E292532CC55A}" type="pres">
      <dgm:prSet presAssocID="{44D3211C-AC41-49D0-BE85-811374902199}" presName="childText" presStyleLbl="bgAcc1" presStyleIdx="2" presStyleCnt="6" custScaleX="163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40D8E-7EC8-4FE3-8205-FEAF6546456B}" type="pres">
      <dgm:prSet presAssocID="{F1DB79A5-80E1-4B37-BEF6-9BF740B615B4}" presName="root" presStyleCnt="0"/>
      <dgm:spPr/>
    </dgm:pt>
    <dgm:pt modelId="{16D36181-8FC0-4C92-BDE6-6488BC54A1B6}" type="pres">
      <dgm:prSet presAssocID="{F1DB79A5-80E1-4B37-BEF6-9BF740B615B4}" presName="rootComposite" presStyleCnt="0"/>
      <dgm:spPr/>
    </dgm:pt>
    <dgm:pt modelId="{A08819FC-A908-4381-A033-8C54AAACF651}" type="pres">
      <dgm:prSet presAssocID="{F1DB79A5-80E1-4B37-BEF6-9BF740B615B4}" presName="rootText" presStyleLbl="node1" presStyleIdx="1" presStyleCnt="2" custScaleX="144682"/>
      <dgm:spPr/>
      <dgm:t>
        <a:bodyPr/>
        <a:lstStyle/>
        <a:p>
          <a:endParaRPr lang="ru-RU"/>
        </a:p>
      </dgm:t>
    </dgm:pt>
    <dgm:pt modelId="{EF4252FC-0907-410D-B8B3-95F2FA5D8AB1}" type="pres">
      <dgm:prSet presAssocID="{F1DB79A5-80E1-4B37-BEF6-9BF740B615B4}" presName="rootConnector" presStyleLbl="node1" presStyleIdx="1" presStyleCnt="2"/>
      <dgm:spPr/>
      <dgm:t>
        <a:bodyPr/>
        <a:lstStyle/>
        <a:p>
          <a:endParaRPr lang="ru-RU"/>
        </a:p>
      </dgm:t>
    </dgm:pt>
    <dgm:pt modelId="{5101C8AA-3A29-4E49-BC1D-696BAFD080F5}" type="pres">
      <dgm:prSet presAssocID="{F1DB79A5-80E1-4B37-BEF6-9BF740B615B4}" presName="childShape" presStyleCnt="0"/>
      <dgm:spPr/>
    </dgm:pt>
    <dgm:pt modelId="{028FD1FA-330C-49BB-83F8-46DED3E53A93}" type="pres">
      <dgm:prSet presAssocID="{0C67EA24-1A02-4CE6-9768-5DBBF5D70B66}" presName="Name13" presStyleLbl="parChTrans1D2" presStyleIdx="3" presStyleCnt="6"/>
      <dgm:spPr/>
      <dgm:t>
        <a:bodyPr/>
        <a:lstStyle/>
        <a:p>
          <a:endParaRPr lang="ru-RU"/>
        </a:p>
      </dgm:t>
    </dgm:pt>
    <dgm:pt modelId="{4340D2D8-0050-4FDF-9EFC-AF1BBEF36490}" type="pres">
      <dgm:prSet presAssocID="{97113B99-61AD-4D51-9234-ECF85AB101FC}" presName="childText" presStyleLbl="bgAcc1" presStyleIdx="3" presStyleCnt="6" custScaleX="155042" custLinFactNeighborX="4506" custLinFactNeighborY="3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44A89-555B-4029-BB48-45E43A9811D3}" type="pres">
      <dgm:prSet presAssocID="{132DC18B-0502-4DD7-8E69-39BBD0C72537}" presName="Name13" presStyleLbl="parChTrans1D2" presStyleIdx="4" presStyleCnt="6"/>
      <dgm:spPr/>
      <dgm:t>
        <a:bodyPr/>
        <a:lstStyle/>
        <a:p>
          <a:endParaRPr lang="ru-RU"/>
        </a:p>
      </dgm:t>
    </dgm:pt>
    <dgm:pt modelId="{B169A2AD-CAAD-4E49-A015-B3424F353A2C}" type="pres">
      <dgm:prSet presAssocID="{A196635C-FE5C-42C3-9353-1EFE0DB6ECB3}" presName="childText" presStyleLbl="bgAcc1" presStyleIdx="4" presStyleCnt="6" custScaleX="159818" custLinFactNeighborX="2272" custLinFactNeighborY="-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5C174-52F2-4A55-9F20-CD6A7A2520C0}" type="pres">
      <dgm:prSet presAssocID="{989A9767-A810-46D1-85EF-A361CD94DD50}" presName="Name13" presStyleLbl="parChTrans1D2" presStyleIdx="5" presStyleCnt="6"/>
      <dgm:spPr/>
      <dgm:t>
        <a:bodyPr/>
        <a:lstStyle/>
        <a:p>
          <a:endParaRPr lang="ru-RU"/>
        </a:p>
      </dgm:t>
    </dgm:pt>
    <dgm:pt modelId="{F4FDB2B0-1072-4DDF-9CA8-E07BCAB1843D}" type="pres">
      <dgm:prSet presAssocID="{8C081669-3043-4E33-BC5E-90929DEBA74B}" presName="childText" presStyleLbl="bgAcc1" presStyleIdx="5" presStyleCnt="6" custScaleX="159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900738-65EB-43AB-9BFE-1F165F78F368}" srcId="{F1DB79A5-80E1-4B37-BEF6-9BF740B615B4}" destId="{8C081669-3043-4E33-BC5E-90929DEBA74B}" srcOrd="2" destOrd="0" parTransId="{989A9767-A810-46D1-85EF-A361CD94DD50}" sibTransId="{483433B0-2439-49DE-A8F8-1636E7503236}"/>
    <dgm:cxn modelId="{B3E6E8A9-AA63-4015-80A3-047E365461DB}" type="presOf" srcId="{7FE9D71E-7D0B-46C0-A548-6F8E3015C9D4}" destId="{325210E4-BEA7-455F-A362-C6116140566A}" srcOrd="0" destOrd="0" presId="urn:microsoft.com/office/officeart/2005/8/layout/hierarchy3"/>
    <dgm:cxn modelId="{05A7A5EA-1275-4497-B538-2AA4F5660C47}" type="presOf" srcId="{596E2CCB-1532-429B-9F3F-DA24EBF5B09D}" destId="{56E88E60-AD37-4C3B-8E1F-15AEDA31DD21}" srcOrd="0" destOrd="0" presId="urn:microsoft.com/office/officeart/2005/8/layout/hierarchy3"/>
    <dgm:cxn modelId="{0CEC425D-14E5-4291-8306-0B07081E1318}" type="presOf" srcId="{B42A6BE5-5B94-482B-8504-762BCD191CDE}" destId="{E49E71E7-CC7A-4E4D-9C20-DCEA9F687326}" srcOrd="0" destOrd="0" presId="urn:microsoft.com/office/officeart/2005/8/layout/hierarchy3"/>
    <dgm:cxn modelId="{0CCE7A77-53DF-4E61-9A12-4C6188C46A89}" type="presOf" srcId="{F1DB79A5-80E1-4B37-BEF6-9BF740B615B4}" destId="{EF4252FC-0907-410D-B8B3-95F2FA5D8AB1}" srcOrd="1" destOrd="0" presId="urn:microsoft.com/office/officeart/2005/8/layout/hierarchy3"/>
    <dgm:cxn modelId="{003E0369-7455-454F-BFF7-5B6BC1705EB2}" srcId="{8AAD7844-95BC-4CD2-8607-8EF50BFC99DC}" destId="{B42A6BE5-5B94-482B-8504-762BCD191CDE}" srcOrd="0" destOrd="0" parTransId="{92DFA77E-7CC7-4C63-9A75-6D2FF204A866}" sibTransId="{6954E48B-2A7E-4591-83E7-1049469CDA92}"/>
    <dgm:cxn modelId="{B31D3D63-F4DC-47C5-9227-BB098E638C78}" type="presOf" srcId="{132DC18B-0502-4DD7-8E69-39BBD0C72537}" destId="{A7C44A89-555B-4029-BB48-45E43A9811D3}" srcOrd="0" destOrd="0" presId="urn:microsoft.com/office/officeart/2005/8/layout/hierarchy3"/>
    <dgm:cxn modelId="{15D5BD61-A333-4C59-801F-9CE945F82099}" type="presOf" srcId="{41A49D0C-5169-45BE-82CB-98C412E0BD2C}" destId="{4203F1D7-A728-4123-82F5-46165479696B}" srcOrd="0" destOrd="0" presId="urn:microsoft.com/office/officeart/2005/8/layout/hierarchy3"/>
    <dgm:cxn modelId="{E6E3AA48-D497-4CED-BC33-86E7F473BC88}" type="presOf" srcId="{8C081669-3043-4E33-BC5E-90929DEBA74B}" destId="{F4FDB2B0-1072-4DDF-9CA8-E07BCAB1843D}" srcOrd="0" destOrd="0" presId="urn:microsoft.com/office/officeart/2005/8/layout/hierarchy3"/>
    <dgm:cxn modelId="{B8A7D1B9-E7A1-43C0-BCFB-D76467925D16}" srcId="{B42A6BE5-5B94-482B-8504-762BCD191CDE}" destId="{596E2CCB-1532-429B-9F3F-DA24EBF5B09D}" srcOrd="0" destOrd="0" parTransId="{C4C0B3FC-601E-42B7-A386-EADB07F6E18E}" sibTransId="{A91E43A3-DA75-4EB2-A024-C3C64F71B6A0}"/>
    <dgm:cxn modelId="{96E2725C-2338-41F0-8D82-3B929D96A306}" type="presOf" srcId="{97113B99-61AD-4D51-9234-ECF85AB101FC}" destId="{4340D2D8-0050-4FDF-9EFC-AF1BBEF36490}" srcOrd="0" destOrd="0" presId="urn:microsoft.com/office/officeart/2005/8/layout/hierarchy3"/>
    <dgm:cxn modelId="{B682AF2D-DE5C-41C3-9902-F8EC08A2D796}" srcId="{8AAD7844-95BC-4CD2-8607-8EF50BFC99DC}" destId="{F1DB79A5-80E1-4B37-BEF6-9BF740B615B4}" srcOrd="1" destOrd="0" parTransId="{083E12A9-00D5-4C9C-A772-88E2129983B6}" sibTransId="{6FA056B7-AE48-41E9-A04C-1A07159B126B}"/>
    <dgm:cxn modelId="{C8EEB6D0-8244-4BD4-8FCA-68A254EEFD3E}" type="presOf" srcId="{8AAD7844-95BC-4CD2-8607-8EF50BFC99DC}" destId="{05F322FB-FCAD-4731-B0BE-28B397399393}" srcOrd="0" destOrd="0" presId="urn:microsoft.com/office/officeart/2005/8/layout/hierarchy3"/>
    <dgm:cxn modelId="{A8F05B6B-51B9-45C5-AA89-9595704FCAEB}" type="presOf" srcId="{B42A6BE5-5B94-482B-8504-762BCD191CDE}" destId="{1527C06E-7763-4899-989E-02C0A3E5FB63}" srcOrd="1" destOrd="0" presId="urn:microsoft.com/office/officeart/2005/8/layout/hierarchy3"/>
    <dgm:cxn modelId="{D0213552-3591-429A-A6FA-9564BC9FCD59}" type="presOf" srcId="{B6D04DD2-DB28-4928-9BE9-5B93B740E42F}" destId="{9A2237E6-4CAF-469C-B622-5CE2491B87D4}" srcOrd="0" destOrd="0" presId="urn:microsoft.com/office/officeart/2005/8/layout/hierarchy3"/>
    <dgm:cxn modelId="{D8A34D0A-18B1-4151-BFEF-F88615F3D8A0}" type="presOf" srcId="{0C67EA24-1A02-4CE6-9768-5DBBF5D70B66}" destId="{028FD1FA-330C-49BB-83F8-46DED3E53A93}" srcOrd="0" destOrd="0" presId="urn:microsoft.com/office/officeart/2005/8/layout/hierarchy3"/>
    <dgm:cxn modelId="{1F4C5154-6FC2-4586-B851-32E9F23B3C65}" type="presOf" srcId="{F1DB79A5-80E1-4B37-BEF6-9BF740B615B4}" destId="{A08819FC-A908-4381-A033-8C54AAACF651}" srcOrd="0" destOrd="0" presId="urn:microsoft.com/office/officeart/2005/8/layout/hierarchy3"/>
    <dgm:cxn modelId="{3F141CF5-2507-460A-AC68-48526ABEDBBE}" type="presOf" srcId="{C4C0B3FC-601E-42B7-A386-EADB07F6E18E}" destId="{A19A5402-C562-4D51-AF79-BF391881AE6C}" srcOrd="0" destOrd="0" presId="urn:microsoft.com/office/officeart/2005/8/layout/hierarchy3"/>
    <dgm:cxn modelId="{6609EA69-7B93-4FB2-831F-D6B3E29E6A08}" srcId="{B42A6BE5-5B94-482B-8504-762BCD191CDE}" destId="{B6D04DD2-DB28-4928-9BE9-5B93B740E42F}" srcOrd="1" destOrd="0" parTransId="{41A49D0C-5169-45BE-82CB-98C412E0BD2C}" sibTransId="{0FAAEC49-D34E-439E-A325-1EF7CACDB670}"/>
    <dgm:cxn modelId="{F16F213B-5670-4D3B-B7F2-9749FE2E1937}" type="presOf" srcId="{989A9767-A810-46D1-85EF-A361CD94DD50}" destId="{6105C174-52F2-4A55-9F20-CD6A7A2520C0}" srcOrd="0" destOrd="0" presId="urn:microsoft.com/office/officeart/2005/8/layout/hierarchy3"/>
    <dgm:cxn modelId="{15B1CB56-8A0B-4720-BCA2-176CB75F8353}" srcId="{F1DB79A5-80E1-4B37-BEF6-9BF740B615B4}" destId="{A196635C-FE5C-42C3-9353-1EFE0DB6ECB3}" srcOrd="1" destOrd="0" parTransId="{132DC18B-0502-4DD7-8E69-39BBD0C72537}" sibTransId="{87FCCA0D-7D61-470E-8DAB-F12CD517E118}"/>
    <dgm:cxn modelId="{500072A1-A652-4511-A3B2-E1CB94817078}" srcId="{F1DB79A5-80E1-4B37-BEF6-9BF740B615B4}" destId="{97113B99-61AD-4D51-9234-ECF85AB101FC}" srcOrd="0" destOrd="0" parTransId="{0C67EA24-1A02-4CE6-9768-5DBBF5D70B66}" sibTransId="{C6952740-17CB-48CF-A1A1-253B29C40E2D}"/>
    <dgm:cxn modelId="{B3E296D6-ADE0-4C2D-9983-D9F3EF90E90A}" type="presOf" srcId="{A196635C-FE5C-42C3-9353-1EFE0DB6ECB3}" destId="{B169A2AD-CAAD-4E49-A015-B3424F353A2C}" srcOrd="0" destOrd="0" presId="urn:microsoft.com/office/officeart/2005/8/layout/hierarchy3"/>
    <dgm:cxn modelId="{7C7C9DCA-E763-4F7E-9008-FECFC674E0C8}" srcId="{B42A6BE5-5B94-482B-8504-762BCD191CDE}" destId="{44D3211C-AC41-49D0-BE85-811374902199}" srcOrd="2" destOrd="0" parTransId="{7FE9D71E-7D0B-46C0-A548-6F8E3015C9D4}" sibTransId="{B45E2CE5-43A5-47E4-B54D-5A551F46FED5}"/>
    <dgm:cxn modelId="{2B9824DA-2F3E-4179-A9DB-07A8E3C29746}" type="presOf" srcId="{44D3211C-AC41-49D0-BE85-811374902199}" destId="{1E37ECE0-B0A7-4A70-8536-E292532CC55A}" srcOrd="0" destOrd="0" presId="urn:microsoft.com/office/officeart/2005/8/layout/hierarchy3"/>
    <dgm:cxn modelId="{28F97E94-ECD6-4F77-9FFA-81F6F0CEE21B}" type="presParOf" srcId="{05F322FB-FCAD-4731-B0BE-28B397399393}" destId="{789917E7-9409-4453-A71E-77292AFB8551}" srcOrd="0" destOrd="0" presId="urn:microsoft.com/office/officeart/2005/8/layout/hierarchy3"/>
    <dgm:cxn modelId="{C23F7FF8-0438-4C83-BB26-0D0A0DB984F2}" type="presParOf" srcId="{789917E7-9409-4453-A71E-77292AFB8551}" destId="{D5966A58-8637-4F35-9C86-503F437BCEC8}" srcOrd="0" destOrd="0" presId="urn:microsoft.com/office/officeart/2005/8/layout/hierarchy3"/>
    <dgm:cxn modelId="{84DABA6D-3180-430D-9F38-D95882F5E73B}" type="presParOf" srcId="{D5966A58-8637-4F35-9C86-503F437BCEC8}" destId="{E49E71E7-CC7A-4E4D-9C20-DCEA9F687326}" srcOrd="0" destOrd="0" presId="urn:microsoft.com/office/officeart/2005/8/layout/hierarchy3"/>
    <dgm:cxn modelId="{1F59439A-12EF-4CC2-9D7D-06AED3FE1BC8}" type="presParOf" srcId="{D5966A58-8637-4F35-9C86-503F437BCEC8}" destId="{1527C06E-7763-4899-989E-02C0A3E5FB63}" srcOrd="1" destOrd="0" presId="urn:microsoft.com/office/officeart/2005/8/layout/hierarchy3"/>
    <dgm:cxn modelId="{68A3F0E1-198A-4D53-8AB3-4574CDE0ED78}" type="presParOf" srcId="{789917E7-9409-4453-A71E-77292AFB8551}" destId="{A7D523D3-A6DD-41D9-9091-51EC628490D6}" srcOrd="1" destOrd="0" presId="urn:microsoft.com/office/officeart/2005/8/layout/hierarchy3"/>
    <dgm:cxn modelId="{0139034E-78D9-46FB-8EB7-BD3ED28679FB}" type="presParOf" srcId="{A7D523D3-A6DD-41D9-9091-51EC628490D6}" destId="{A19A5402-C562-4D51-AF79-BF391881AE6C}" srcOrd="0" destOrd="0" presId="urn:microsoft.com/office/officeart/2005/8/layout/hierarchy3"/>
    <dgm:cxn modelId="{9E12F58B-0469-4616-B904-E48F9B8E043B}" type="presParOf" srcId="{A7D523D3-A6DD-41D9-9091-51EC628490D6}" destId="{56E88E60-AD37-4C3B-8E1F-15AEDA31DD21}" srcOrd="1" destOrd="0" presId="urn:microsoft.com/office/officeart/2005/8/layout/hierarchy3"/>
    <dgm:cxn modelId="{5B77E0D9-3E83-4F85-8645-8805415EC510}" type="presParOf" srcId="{A7D523D3-A6DD-41D9-9091-51EC628490D6}" destId="{4203F1D7-A728-4123-82F5-46165479696B}" srcOrd="2" destOrd="0" presId="urn:microsoft.com/office/officeart/2005/8/layout/hierarchy3"/>
    <dgm:cxn modelId="{A51ECFCA-BE16-4C60-8914-0EB05B57B479}" type="presParOf" srcId="{A7D523D3-A6DD-41D9-9091-51EC628490D6}" destId="{9A2237E6-4CAF-469C-B622-5CE2491B87D4}" srcOrd="3" destOrd="0" presId="urn:microsoft.com/office/officeart/2005/8/layout/hierarchy3"/>
    <dgm:cxn modelId="{F8991E07-501C-4A61-9C53-2B8B1E84FA43}" type="presParOf" srcId="{A7D523D3-A6DD-41D9-9091-51EC628490D6}" destId="{325210E4-BEA7-455F-A362-C6116140566A}" srcOrd="4" destOrd="0" presId="urn:microsoft.com/office/officeart/2005/8/layout/hierarchy3"/>
    <dgm:cxn modelId="{D2E9A499-BE21-4F3A-BAE0-41496509BBBA}" type="presParOf" srcId="{A7D523D3-A6DD-41D9-9091-51EC628490D6}" destId="{1E37ECE0-B0A7-4A70-8536-E292532CC55A}" srcOrd="5" destOrd="0" presId="urn:microsoft.com/office/officeart/2005/8/layout/hierarchy3"/>
    <dgm:cxn modelId="{AD090C0A-479C-4BF3-A0F0-0211F67CEC34}" type="presParOf" srcId="{05F322FB-FCAD-4731-B0BE-28B397399393}" destId="{CF340D8E-7EC8-4FE3-8205-FEAF6546456B}" srcOrd="1" destOrd="0" presId="urn:microsoft.com/office/officeart/2005/8/layout/hierarchy3"/>
    <dgm:cxn modelId="{FE46ED87-0E68-4A7E-92B5-AA27739377FD}" type="presParOf" srcId="{CF340D8E-7EC8-4FE3-8205-FEAF6546456B}" destId="{16D36181-8FC0-4C92-BDE6-6488BC54A1B6}" srcOrd="0" destOrd="0" presId="urn:microsoft.com/office/officeart/2005/8/layout/hierarchy3"/>
    <dgm:cxn modelId="{CDEBDD9F-25DC-4739-AF6F-23FCA37EB0A7}" type="presParOf" srcId="{16D36181-8FC0-4C92-BDE6-6488BC54A1B6}" destId="{A08819FC-A908-4381-A033-8C54AAACF651}" srcOrd="0" destOrd="0" presId="urn:microsoft.com/office/officeart/2005/8/layout/hierarchy3"/>
    <dgm:cxn modelId="{3F6A1C9F-785A-495C-A2DE-51B2770FC98C}" type="presParOf" srcId="{16D36181-8FC0-4C92-BDE6-6488BC54A1B6}" destId="{EF4252FC-0907-410D-B8B3-95F2FA5D8AB1}" srcOrd="1" destOrd="0" presId="urn:microsoft.com/office/officeart/2005/8/layout/hierarchy3"/>
    <dgm:cxn modelId="{DE303ED2-E7C5-4E7F-B668-A97443E517BE}" type="presParOf" srcId="{CF340D8E-7EC8-4FE3-8205-FEAF6546456B}" destId="{5101C8AA-3A29-4E49-BC1D-696BAFD080F5}" srcOrd="1" destOrd="0" presId="urn:microsoft.com/office/officeart/2005/8/layout/hierarchy3"/>
    <dgm:cxn modelId="{AF4F75B3-8B15-47EA-AD94-80FB137AFBCA}" type="presParOf" srcId="{5101C8AA-3A29-4E49-BC1D-696BAFD080F5}" destId="{028FD1FA-330C-49BB-83F8-46DED3E53A93}" srcOrd="0" destOrd="0" presId="urn:microsoft.com/office/officeart/2005/8/layout/hierarchy3"/>
    <dgm:cxn modelId="{354EBA0D-2DE9-408F-AD93-D027E7F00696}" type="presParOf" srcId="{5101C8AA-3A29-4E49-BC1D-696BAFD080F5}" destId="{4340D2D8-0050-4FDF-9EFC-AF1BBEF36490}" srcOrd="1" destOrd="0" presId="urn:microsoft.com/office/officeart/2005/8/layout/hierarchy3"/>
    <dgm:cxn modelId="{800C272A-2533-4E3A-A101-6BD7232446AF}" type="presParOf" srcId="{5101C8AA-3A29-4E49-BC1D-696BAFD080F5}" destId="{A7C44A89-555B-4029-BB48-45E43A9811D3}" srcOrd="2" destOrd="0" presId="urn:microsoft.com/office/officeart/2005/8/layout/hierarchy3"/>
    <dgm:cxn modelId="{F92FDD38-AD03-4E55-B035-165FF3C2FF1D}" type="presParOf" srcId="{5101C8AA-3A29-4E49-BC1D-696BAFD080F5}" destId="{B169A2AD-CAAD-4E49-A015-B3424F353A2C}" srcOrd="3" destOrd="0" presId="urn:microsoft.com/office/officeart/2005/8/layout/hierarchy3"/>
    <dgm:cxn modelId="{446477CD-AB8C-45D2-8655-49DC167BEEB5}" type="presParOf" srcId="{5101C8AA-3A29-4E49-BC1D-696BAFD080F5}" destId="{6105C174-52F2-4A55-9F20-CD6A7A2520C0}" srcOrd="4" destOrd="0" presId="urn:microsoft.com/office/officeart/2005/8/layout/hierarchy3"/>
    <dgm:cxn modelId="{D062C1CF-7F1E-48CA-873D-CE2E6887B935}" type="presParOf" srcId="{5101C8AA-3A29-4E49-BC1D-696BAFD080F5}" destId="{F4FDB2B0-1072-4DDF-9CA8-E07BCAB1843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015B98-DC7C-4162-B475-B95E65D3473A}">
      <dsp:nvSpPr>
        <dsp:cNvPr id="0" name=""/>
        <dsp:cNvSpPr/>
      </dsp:nvSpPr>
      <dsp:spPr>
        <a:xfrm>
          <a:off x="-6537974" y="-1051158"/>
          <a:ext cx="7787826" cy="7787826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077D-6C9F-477A-9E05-BCEB4EADB895}">
      <dsp:nvSpPr>
        <dsp:cNvPr id="0" name=""/>
        <dsp:cNvSpPr/>
      </dsp:nvSpPr>
      <dsp:spPr>
        <a:xfrm>
          <a:off x="405921" y="212569"/>
          <a:ext cx="8303703" cy="5258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4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Профильные лагеря в каникулы –436 чел., </a:t>
          </a:r>
          <a:r>
            <a:rPr lang="ru-RU" sz="2400" b="1" kern="1200" dirty="0" smtClean="0">
              <a:solidFill>
                <a:srgbClr val="002060"/>
              </a:solidFill>
            </a:rPr>
            <a:t>2019 – 433 чел.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05921" y="212569"/>
        <a:ext cx="8303703" cy="525875"/>
      </dsp:txXfrm>
    </dsp:sp>
    <dsp:sp modelId="{52E6D63E-D87D-411D-8212-BBEB9A487261}">
      <dsp:nvSpPr>
        <dsp:cNvPr id="0" name=""/>
        <dsp:cNvSpPr/>
      </dsp:nvSpPr>
      <dsp:spPr>
        <a:xfrm>
          <a:off x="77249" y="146834"/>
          <a:ext cx="657343" cy="657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30046-3694-4C4C-8FE0-6B084096FF2D}">
      <dsp:nvSpPr>
        <dsp:cNvPr id="0" name=""/>
        <dsp:cNvSpPr/>
      </dsp:nvSpPr>
      <dsp:spPr>
        <a:xfrm>
          <a:off x="959398" y="1015990"/>
          <a:ext cx="7827475" cy="525875"/>
        </a:xfrm>
        <a:prstGeom prst="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4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Лагеря досуга и отдыха -  983 чел., </a:t>
          </a:r>
          <a:r>
            <a:rPr lang="ru-RU" sz="2400" b="1" kern="1200" dirty="0" smtClean="0">
              <a:solidFill>
                <a:srgbClr val="002060"/>
              </a:solidFill>
            </a:rPr>
            <a:t>2019-1012 чел.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959398" y="1015990"/>
        <a:ext cx="7827475" cy="525875"/>
      </dsp:txXfrm>
    </dsp:sp>
    <dsp:sp modelId="{3CC71DEE-7DAC-4BAD-BC65-858629F3D61A}">
      <dsp:nvSpPr>
        <dsp:cNvPr id="0" name=""/>
        <dsp:cNvSpPr/>
      </dsp:nvSpPr>
      <dsp:spPr>
        <a:xfrm>
          <a:off x="553476" y="936110"/>
          <a:ext cx="657343" cy="657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E9C2B-50BE-4C0B-89E1-B513298FAC8E}">
      <dsp:nvSpPr>
        <dsp:cNvPr id="0" name=""/>
        <dsp:cNvSpPr/>
      </dsp:nvSpPr>
      <dsp:spPr>
        <a:xfrm>
          <a:off x="1143118" y="1790541"/>
          <a:ext cx="7566505" cy="525875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4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Сплавы – 75 детей (5 сплавов), </a:t>
          </a:r>
          <a:r>
            <a:rPr lang="ru-RU" sz="2400" b="1" kern="1200" dirty="0" smtClean="0">
              <a:solidFill>
                <a:srgbClr val="002060"/>
              </a:solidFill>
            </a:rPr>
            <a:t>2019 - 1 сплав – 15 чел.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143118" y="1790541"/>
        <a:ext cx="7566505" cy="525875"/>
      </dsp:txXfrm>
    </dsp:sp>
    <dsp:sp modelId="{A0464E04-50CA-4F94-9599-97FF59188DB6}">
      <dsp:nvSpPr>
        <dsp:cNvPr id="0" name=""/>
        <dsp:cNvSpPr/>
      </dsp:nvSpPr>
      <dsp:spPr>
        <a:xfrm>
          <a:off x="814446" y="1724807"/>
          <a:ext cx="657343" cy="657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8341A-9321-441B-AD96-8B82FD146982}">
      <dsp:nvSpPr>
        <dsp:cNvPr id="0" name=""/>
        <dsp:cNvSpPr/>
      </dsp:nvSpPr>
      <dsp:spPr>
        <a:xfrm>
          <a:off x="1226444" y="2579817"/>
          <a:ext cx="7483180" cy="525875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4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Отряды по месту жительства – 397 чел., </a:t>
          </a:r>
          <a:r>
            <a:rPr lang="ru-RU" sz="2400" b="1" kern="1200" dirty="0" smtClean="0">
              <a:solidFill>
                <a:srgbClr val="002060"/>
              </a:solidFill>
            </a:rPr>
            <a:t>2019-188 чел.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226444" y="2579817"/>
        <a:ext cx="7483180" cy="525875"/>
      </dsp:txXfrm>
    </dsp:sp>
    <dsp:sp modelId="{09B4D824-5F96-4EAD-BDE6-3E0886CE6838}">
      <dsp:nvSpPr>
        <dsp:cNvPr id="0" name=""/>
        <dsp:cNvSpPr/>
      </dsp:nvSpPr>
      <dsp:spPr>
        <a:xfrm>
          <a:off x="897772" y="2514082"/>
          <a:ext cx="657343" cy="657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99A28-9B70-4CDD-8E19-66A81E31C486}">
      <dsp:nvSpPr>
        <dsp:cNvPr id="0" name=""/>
        <dsp:cNvSpPr/>
      </dsp:nvSpPr>
      <dsp:spPr>
        <a:xfrm>
          <a:off x="1143118" y="3369092"/>
          <a:ext cx="7566505" cy="525875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41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Загородные и оздоровительные лагеря -217 чел, </a:t>
          </a:r>
          <a:r>
            <a:rPr lang="ru-RU" sz="2000" b="1" kern="1200" dirty="0" smtClean="0">
              <a:solidFill>
                <a:srgbClr val="002060"/>
              </a:solidFill>
            </a:rPr>
            <a:t>2019-215 чел</a:t>
          </a:r>
          <a:r>
            <a:rPr lang="ru-RU" sz="2000" kern="1200" dirty="0" smtClean="0">
              <a:solidFill>
                <a:srgbClr val="002060"/>
              </a:solidFill>
            </a:rPr>
            <a:t>. 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143118" y="3369092"/>
        <a:ext cx="7566505" cy="525875"/>
      </dsp:txXfrm>
    </dsp:sp>
    <dsp:sp modelId="{8C9A567F-7A19-4875-AF56-F942D936F333}">
      <dsp:nvSpPr>
        <dsp:cNvPr id="0" name=""/>
        <dsp:cNvSpPr/>
      </dsp:nvSpPr>
      <dsp:spPr>
        <a:xfrm>
          <a:off x="814446" y="3303358"/>
          <a:ext cx="657343" cy="657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214DF-4E9B-4C4B-BCB1-486B14F3E2F2}">
      <dsp:nvSpPr>
        <dsp:cNvPr id="0" name=""/>
        <dsp:cNvSpPr/>
      </dsp:nvSpPr>
      <dsp:spPr>
        <a:xfrm>
          <a:off x="882148" y="4157789"/>
          <a:ext cx="7827475" cy="525875"/>
        </a:xfrm>
        <a:prstGeom prst="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41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Трудоустройство детей и подростков -    77 чел, </a:t>
          </a:r>
          <a:r>
            <a:rPr lang="ru-RU" sz="2000" b="1" kern="1200" dirty="0" smtClean="0">
              <a:solidFill>
                <a:srgbClr val="002060"/>
              </a:solidFill>
            </a:rPr>
            <a:t>2019 -74 чел.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882148" y="4157789"/>
        <a:ext cx="7827475" cy="525875"/>
      </dsp:txXfrm>
    </dsp:sp>
    <dsp:sp modelId="{9F7C8BA6-9DB8-4328-AA62-21A0019F23AA}">
      <dsp:nvSpPr>
        <dsp:cNvPr id="0" name=""/>
        <dsp:cNvSpPr/>
      </dsp:nvSpPr>
      <dsp:spPr>
        <a:xfrm>
          <a:off x="553476" y="4092055"/>
          <a:ext cx="657343" cy="657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FAAF2-9E3C-4A3D-ACD9-4472F8FFE778}">
      <dsp:nvSpPr>
        <dsp:cNvPr id="0" name=""/>
        <dsp:cNvSpPr/>
      </dsp:nvSpPr>
      <dsp:spPr>
        <a:xfrm>
          <a:off x="405921" y="4708688"/>
          <a:ext cx="8303703" cy="100262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4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Всего охвачено оздоровлением  - 1968 чел.,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2019 – 2206 чел. – 98,7% от 2235чел.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405921" y="4708688"/>
        <a:ext cx="8303703" cy="1002628"/>
      </dsp:txXfrm>
    </dsp:sp>
    <dsp:sp modelId="{EFA60B7B-86C9-49F9-905D-72E352B5E82A}">
      <dsp:nvSpPr>
        <dsp:cNvPr id="0" name=""/>
        <dsp:cNvSpPr/>
      </dsp:nvSpPr>
      <dsp:spPr>
        <a:xfrm>
          <a:off x="77249" y="4881331"/>
          <a:ext cx="657343" cy="657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9E71E7-CC7A-4E4D-9C20-DCEA9F687326}">
      <dsp:nvSpPr>
        <dsp:cNvPr id="0" name=""/>
        <dsp:cNvSpPr/>
      </dsp:nvSpPr>
      <dsp:spPr>
        <a:xfrm>
          <a:off x="854775" y="0"/>
          <a:ext cx="2960313" cy="9709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Краевой </a:t>
          </a:r>
          <a:r>
            <a:rPr lang="ru-RU" sz="3000" kern="1200" dirty="0" smtClean="0">
              <a:solidFill>
                <a:schemeClr val="tx1"/>
              </a:solidFill>
            </a:rPr>
            <a:t>бюджет (</a:t>
          </a:r>
          <a:r>
            <a:rPr lang="ru-RU" sz="3000" kern="1200" dirty="0" err="1" smtClean="0">
              <a:solidFill>
                <a:schemeClr val="tx1"/>
              </a:solidFill>
            </a:rPr>
            <a:t>руб</a:t>
          </a:r>
          <a:r>
            <a:rPr lang="ru-RU" sz="3000" kern="1200" dirty="0" smtClean="0">
              <a:solidFill>
                <a:schemeClr val="tx1"/>
              </a:solidFill>
            </a:rPr>
            <a:t>)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854775" y="0"/>
        <a:ext cx="2960313" cy="970957"/>
      </dsp:txXfrm>
    </dsp:sp>
    <dsp:sp modelId="{A19A5402-C562-4D51-AF79-BF391881AE6C}">
      <dsp:nvSpPr>
        <dsp:cNvPr id="0" name=""/>
        <dsp:cNvSpPr/>
      </dsp:nvSpPr>
      <dsp:spPr>
        <a:xfrm>
          <a:off x="1150806" y="970957"/>
          <a:ext cx="296031" cy="728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218"/>
              </a:lnTo>
              <a:lnTo>
                <a:pt x="296031" y="72821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88E60-AD37-4C3B-8E1F-15AEDA31DD21}">
      <dsp:nvSpPr>
        <dsp:cNvPr id="0" name=""/>
        <dsp:cNvSpPr/>
      </dsp:nvSpPr>
      <dsp:spPr>
        <a:xfrm>
          <a:off x="1446837" y="1213697"/>
          <a:ext cx="2415664" cy="970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Финансирование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4 077 600,00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1446837" y="1213697"/>
        <a:ext cx="2415664" cy="970957"/>
      </dsp:txXfrm>
    </dsp:sp>
    <dsp:sp modelId="{4203F1D7-A728-4123-82F5-46165479696B}">
      <dsp:nvSpPr>
        <dsp:cNvPr id="0" name=""/>
        <dsp:cNvSpPr/>
      </dsp:nvSpPr>
      <dsp:spPr>
        <a:xfrm>
          <a:off x="1150806" y="970957"/>
          <a:ext cx="296031" cy="201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3202"/>
              </a:lnTo>
              <a:lnTo>
                <a:pt x="296031" y="201320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237E6-4CAF-469C-B622-5CE2491B87D4}">
      <dsp:nvSpPr>
        <dsp:cNvPr id="0" name=""/>
        <dsp:cNvSpPr/>
      </dsp:nvSpPr>
      <dsp:spPr>
        <a:xfrm>
          <a:off x="1446837" y="2427393"/>
          <a:ext cx="2415664" cy="1113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Освоенные средства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4 057 112,00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1446837" y="2427393"/>
        <a:ext cx="2415664" cy="1113532"/>
      </dsp:txXfrm>
    </dsp:sp>
    <dsp:sp modelId="{325210E4-BEA7-455F-A362-C6116140566A}">
      <dsp:nvSpPr>
        <dsp:cNvPr id="0" name=""/>
        <dsp:cNvSpPr/>
      </dsp:nvSpPr>
      <dsp:spPr>
        <a:xfrm>
          <a:off x="1150806" y="970957"/>
          <a:ext cx="296031" cy="3298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8187"/>
              </a:lnTo>
              <a:lnTo>
                <a:pt x="296031" y="32981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7ECE0-B0A7-4A70-8536-E292532CC55A}">
      <dsp:nvSpPr>
        <dsp:cNvPr id="0" name=""/>
        <dsp:cNvSpPr/>
      </dsp:nvSpPr>
      <dsp:spPr>
        <a:xfrm>
          <a:off x="1446837" y="3783666"/>
          <a:ext cx="2547233" cy="970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20 487,00</a:t>
          </a:r>
        </a:p>
      </dsp:txBody>
      <dsp:txXfrm>
        <a:off x="1446837" y="3783666"/>
        <a:ext cx="2547233" cy="970957"/>
      </dsp:txXfrm>
    </dsp:sp>
    <dsp:sp modelId="{A08819FC-A908-4381-A033-8C54AAACF651}">
      <dsp:nvSpPr>
        <dsp:cNvPr id="0" name=""/>
        <dsp:cNvSpPr/>
      </dsp:nvSpPr>
      <dsp:spPr>
        <a:xfrm>
          <a:off x="4300567" y="0"/>
          <a:ext cx="2809601" cy="9709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Местный </a:t>
          </a:r>
          <a:r>
            <a:rPr lang="ru-RU" sz="3000" kern="1200" dirty="0" smtClean="0">
              <a:solidFill>
                <a:schemeClr val="tx1"/>
              </a:solidFill>
            </a:rPr>
            <a:t>бюджет (</a:t>
          </a:r>
          <a:r>
            <a:rPr lang="ru-RU" sz="3000" kern="1200" dirty="0" err="1" smtClean="0">
              <a:solidFill>
                <a:schemeClr val="tx1"/>
              </a:solidFill>
            </a:rPr>
            <a:t>руб</a:t>
          </a:r>
          <a:r>
            <a:rPr lang="ru-RU" sz="3000" kern="1200" dirty="0" smtClean="0">
              <a:solidFill>
                <a:schemeClr val="tx1"/>
              </a:solidFill>
            </a:rPr>
            <a:t>)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4300567" y="0"/>
        <a:ext cx="2809601" cy="970957"/>
      </dsp:txXfrm>
    </dsp:sp>
    <dsp:sp modelId="{028FD1FA-330C-49BB-83F8-46DED3E53A93}">
      <dsp:nvSpPr>
        <dsp:cNvPr id="0" name=""/>
        <dsp:cNvSpPr/>
      </dsp:nvSpPr>
      <dsp:spPr>
        <a:xfrm>
          <a:off x="4581527" y="970957"/>
          <a:ext cx="350962" cy="760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861"/>
              </a:lnTo>
              <a:lnTo>
                <a:pt x="350962" y="76086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0D2D8-0050-4FDF-9EFC-AF1BBEF36490}">
      <dsp:nvSpPr>
        <dsp:cNvPr id="0" name=""/>
        <dsp:cNvSpPr/>
      </dsp:nvSpPr>
      <dsp:spPr>
        <a:xfrm>
          <a:off x="4932489" y="1246340"/>
          <a:ext cx="2408626" cy="970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Финансирование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2 050 000,00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4932489" y="1246340"/>
        <a:ext cx="2408626" cy="970957"/>
      </dsp:txXfrm>
    </dsp:sp>
    <dsp:sp modelId="{A7C44A89-555B-4029-BB48-45E43A9811D3}">
      <dsp:nvSpPr>
        <dsp:cNvPr id="0" name=""/>
        <dsp:cNvSpPr/>
      </dsp:nvSpPr>
      <dsp:spPr>
        <a:xfrm>
          <a:off x="4581527" y="970957"/>
          <a:ext cx="316256" cy="1938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040"/>
              </a:lnTo>
              <a:lnTo>
                <a:pt x="316256" y="19380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9A2AD-CAAD-4E49-A015-B3424F353A2C}">
      <dsp:nvSpPr>
        <dsp:cNvPr id="0" name=""/>
        <dsp:cNvSpPr/>
      </dsp:nvSpPr>
      <dsp:spPr>
        <a:xfrm>
          <a:off x="4897783" y="2423519"/>
          <a:ext cx="2482823" cy="970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Освоенные средства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1 888 729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4897783" y="2423519"/>
        <a:ext cx="2482823" cy="970957"/>
      </dsp:txXfrm>
    </dsp:sp>
    <dsp:sp modelId="{6105C174-52F2-4A55-9F20-CD6A7A2520C0}">
      <dsp:nvSpPr>
        <dsp:cNvPr id="0" name=""/>
        <dsp:cNvSpPr/>
      </dsp:nvSpPr>
      <dsp:spPr>
        <a:xfrm>
          <a:off x="4581527" y="970957"/>
          <a:ext cx="280960" cy="3155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5611"/>
              </a:lnTo>
              <a:lnTo>
                <a:pt x="280960" y="315561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DB2B0-1072-4DDF-9CA8-E07BCAB1843D}">
      <dsp:nvSpPr>
        <dsp:cNvPr id="0" name=""/>
        <dsp:cNvSpPr/>
      </dsp:nvSpPr>
      <dsp:spPr>
        <a:xfrm>
          <a:off x="4862487" y="3641090"/>
          <a:ext cx="2482823" cy="970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161 271,00</a:t>
          </a:r>
          <a:endParaRPr lang="ru-RU" sz="2000" kern="1200" dirty="0"/>
        </a:p>
      </dsp:txBody>
      <dsp:txXfrm>
        <a:off x="4862487" y="3641090"/>
        <a:ext cx="2482823" cy="970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142852"/>
            <a:ext cx="8215370" cy="142876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Координационный совет по организации отдыха, оздоровления и занятости детей Суксунского ГО в возрасте от 7 до 17 лет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CIMG18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6856" y="1500174"/>
            <a:ext cx="6099328" cy="4929222"/>
          </a:xfrm>
          <a:prstGeom prst="rect">
            <a:avLst/>
          </a:prstGeom>
          <a:ln w="76200" cmpd="thickThin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apf.mail.ru/cgi-bin/readmsg?id=15752698131544138365;0;1&amp;exif=1&amp;full=1&amp;x-email=yla1972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 descr="C:\Users\Пользователь\Desktop\image.png"/>
          <p:cNvPicPr>
            <a:picLocks noChangeAspect="1" noChangeArrowheads="1"/>
          </p:cNvPicPr>
          <p:nvPr/>
        </p:nvPicPr>
        <p:blipFill>
          <a:blip r:embed="rId2" cstate="print"/>
          <a:srcRect l="10937" r="10156"/>
          <a:stretch>
            <a:fillRect/>
          </a:stretch>
        </p:blipFill>
        <p:spPr bwMode="auto">
          <a:xfrm>
            <a:off x="214282" y="142851"/>
            <a:ext cx="8802781" cy="6715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9013" t="17382" r="8441" b="106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728" y="175411"/>
            <a:ext cx="65722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образовательных организаций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Суксунского муниципального района по организации отдыха детей и подростков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форме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ЛДиО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2020 году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857234"/>
          <a:ext cx="8858311" cy="5657220"/>
        </p:xfrm>
        <a:graphic>
          <a:graphicData uri="http://schemas.openxmlformats.org/drawingml/2006/table">
            <a:tbl>
              <a:tblPr/>
              <a:tblGrid>
                <a:gridCol w="120367"/>
                <a:gridCol w="2308525"/>
                <a:gridCol w="1911578"/>
                <a:gridCol w="1494756"/>
                <a:gridCol w="1476391"/>
                <a:gridCol w="1546694"/>
              </a:tblGrid>
              <a:tr h="608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en-US" sz="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Учреждения,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ответственный за ЛОК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лагеря и сроки проведения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 проведения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Возрастная категория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детей, чел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МАОУ «Ключевская СОШ»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</a:t>
                      </a: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9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Зиятова</a:t>
                      </a: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Э.А.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5960" algn="ctr"/>
                        </a:tabLs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 Ключи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01.06.2020-14.06.2020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7-17 лет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МАОУ «Суксунская СОШ №2»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Отв. Озорнина Е.А., зам.директора по ВР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П. Суксун 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01.06.2020-14.06.2020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7-17 лет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 </a:t>
                      </a:r>
                      <a:r>
                        <a:rPr lang="ru-RU" sz="9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Пепёлыши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01.06.2020-14.06.2020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МАОУ»ССШ № 1»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Отв: Минина Н.Н., Козелова О.А.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01.06.2020-14.06.2020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7-17 лет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МОУ «Киселевская ОШИ»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Отв. О.П.Некрасова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01.06.2020-14.06.2020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7-17 лет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МАОУ «Сызганская ООШ»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Отв: Прегаева В.В.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01.06.2020-14.06.2020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7-17 лет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МОУ «Моргуновская ООШ»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Отв: 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01.06.2020-14.06.2020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7-17 лет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МОУ «Бреховская ООШ»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Отв:  С.С.Голдина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01.06.2020-14.06.2020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7-17 лет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МОУДО «Дом детского творчества»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Вечтомова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Н.В.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</a:t>
                      </a: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Таипов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С.В.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Лагерь «Город мастеров»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Сплав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01.06.2020-14.06.2020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7-17 лет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МАОУ «Тисовская СОШ-детский сад»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 . Худякова Т.А.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МАОУ «Тисовская СОШ-детский сад»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Отв: Т.А. Худякова.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01.06.2020-14.06.2020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7-17 лет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МАОУ «Тисовская СОШ-детский сад» Филиал «Торговищенская НШ – ДС»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Отв: Е.Г. Константинова.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01.06.2020-14.06.2020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7-17 лет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МАОУ «Васькинская ООШ-детский сад»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 : 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01.06.2020-14.06.2020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7-17 лет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МОУ «Поедугинская ООШ»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Отв:  Устюгова П.Г.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01.06.2020-14.06.2020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7-17 лет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охват по району: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1136</a:t>
                      </a:r>
                    </a:p>
                  </a:txBody>
                  <a:tcPr marL="32392" marR="32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2841" y="357165"/>
          <a:ext cx="8858314" cy="4868060"/>
        </p:xfrm>
        <a:graphic>
          <a:graphicData uri="http://schemas.openxmlformats.org/drawingml/2006/table">
            <a:tbl>
              <a:tblPr/>
              <a:tblGrid>
                <a:gridCol w="858762"/>
                <a:gridCol w="367002"/>
                <a:gridCol w="429379"/>
                <a:gridCol w="347017"/>
                <a:gridCol w="316130"/>
                <a:gridCol w="345200"/>
                <a:gridCol w="345200"/>
                <a:gridCol w="345200"/>
                <a:gridCol w="345200"/>
                <a:gridCol w="345200"/>
                <a:gridCol w="345200"/>
                <a:gridCol w="345200"/>
                <a:gridCol w="345200"/>
                <a:gridCol w="345200"/>
                <a:gridCol w="515378"/>
                <a:gridCol w="428776"/>
                <a:gridCol w="429379"/>
                <a:gridCol w="515378"/>
                <a:gridCol w="514771"/>
                <a:gridCol w="514771"/>
                <a:gridCol w="514771"/>
              </a:tblGrid>
              <a:tr h="3905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Образовательная организация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Кол-во детей в ОО в 2019 году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Кол-во детей в ОО в 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2020 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году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Охват ЛДП, чел.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Факт за 2019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% охвата ЛДП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Факт за 2019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Плановые цифры охвата на 2020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Охват загородными лагерями, чел.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Факт за 2019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% охвата  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загородными лагерями, чел.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Факт за 2019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Плановые цифры охвата на 2020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Охват ОМЖ, чел.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Факт за 2019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% охвата  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ОМЖ,.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Факт за 2019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Плановые цифры охвата на 2020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Охват другими формами, чел.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Факт за 2019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% охвата  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Другими формами,.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Факт за 2019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Плановые цифры охвата на 2020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Общий охват всеми формами, чел, за 2019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Общий охват всеми формами, чел, за 2020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Охват ЛДП, чел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% охвата ЛДП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Охват загородными лагерями, чел.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Факт за 2020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% охвата  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загородными лагерями,.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Факт за 2020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Охват ОМЖ, чел.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Факт за 2020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% охвата  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ОМЖ,.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Факт за 2020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Охват другими формами , 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Факт за 2020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% охвата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другими формами,.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Факт за 2020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МАОУ «Ключевская СОШ»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257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258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110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43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110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43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92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93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257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258-101%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МАОУ «Суксунская СОШ №2» (объединенный вариант - школы)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700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742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220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270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478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407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694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712-96% ??????</a:t>
                      </a:r>
                      <a:r>
                        <a:rPr lang="ru-RU" sz="1100" b="1" u="sng" dirty="0">
                          <a:latin typeface="Times New Roman"/>
                          <a:ea typeface="Times New Roman"/>
                        </a:rPr>
                        <a:t>775 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Субъекты профилактики – партнеры в организации отдыха, оздоровления и занятости детей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МО МВД России «Суксунский»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-ОГИБДД МВД «Суксунский»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ПДН МО МВД «Суксунский»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КДН и ЗП администрации Суксунского ГО ПК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МТУ №3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Минсоцразвития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пермского края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ГБУЗ Пермского края «Суксунская ЦРБ»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ТО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Суксунскому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району ГКУ «Центр занятости населения Пермского края»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KctQ89oXRA.jpg"/>
          <p:cNvPicPr>
            <a:picLocks noChangeAspect="1"/>
          </p:cNvPicPr>
          <p:nvPr/>
        </p:nvPicPr>
        <p:blipFill>
          <a:blip r:embed="rId2" cstate="print"/>
          <a:srcRect l="17707" r="24938" b="26935"/>
          <a:stretch>
            <a:fillRect/>
          </a:stretch>
        </p:blipFill>
        <p:spPr>
          <a:xfrm>
            <a:off x="142844" y="142851"/>
            <a:ext cx="4286280" cy="4095259"/>
          </a:xfrm>
          <a:prstGeom prst="rect">
            <a:avLst/>
          </a:prstGeom>
        </p:spPr>
      </p:pic>
      <p:pic>
        <p:nvPicPr>
          <p:cNvPr id="5" name="Picture 3" descr="C:\Users\Lenovo\Desktop\Лагерь\IMG_6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714620"/>
            <a:ext cx="5143536" cy="3946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фото лагерь 2019\20190808_115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571744"/>
            <a:ext cx="5143536" cy="3857652"/>
          </a:xfrm>
          <a:prstGeom prst="rect">
            <a:avLst/>
          </a:prstGeom>
          <a:noFill/>
        </p:spPr>
      </p:pic>
      <p:pic>
        <p:nvPicPr>
          <p:cNvPr id="2" name="Picture 3" descr="G:\фото лагерь 2019\20190807_121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57203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Desktop\ЛОК 2019\ОМЖ 2019\№4 Жёлтышева И.Г\южный\SAM_0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4429156" cy="358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5" t="44499"/>
          <a:stretch/>
        </p:blipFill>
        <p:spPr>
          <a:xfrm>
            <a:off x="3890847" y="285728"/>
            <a:ext cx="4967433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alina\Desktop\отряд 2019\CIMG2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16" y="571480"/>
            <a:ext cx="6990532" cy="5572164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dashDot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 встречи через год.</a:t>
            </a:r>
            <a:endParaRPr lang="ru-RU" dirty="0"/>
          </a:p>
        </p:txBody>
      </p:sp>
      <p:pic>
        <p:nvPicPr>
          <p:cNvPr id="19458" name="Picture 2" descr="C:\Users\galina\Desktop\отряд 2019\CIMG2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dash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Нормативные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документы  2019 года.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071563"/>
            <a:ext cx="8358246" cy="528639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Федеральный закон от 24.07.1998 № 124-ФЗ «Об основных гарантиях прав ребенка в Российской Федерации»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Закон Пермского края от 05.02.2016 № 602-ПК «Об организации и обеспечении отдыха детей и их оздоровления в Пермском крае»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17.12.2013 г. № 1177 «Об утверждении Правил организованной перевозки группы детей автобусами»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Пермского края от 07.03.2019 г.№143-п «Об обеспечении отдыха и оздоровления детей в Пермском крае»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Соглашение  №220 от 25.02.2019г. с Министерством социального развития Пермского края о предоставлении субвенции из бюджета пермского края на выполнение отдельных государственных полномочий по организации и обеспечению отдыха  детей и их оздоровления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Суксунского муниципального района от 18.03.2019 №103 «Об организации оздоровления и отдыха детей в 2019 году»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Приказ Управления образования Администрации Суксунского муниципального района от 20.03.2019 №85 № «Об утверждении плана финансирования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l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В решение Координационного совета: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443914" cy="592935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достижение следующих общих показателей: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доля детей, охваченных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всеми формами оздоровления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отдыха и занятости за счет средств консолидированного бюджета и привлеченных средств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не менее 90%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числа детей (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2619 че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л.) в возрасте от 7 до 17 лет (включительно), в том числе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доля детей,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оздоровленных в загородных лагерях отдыха и оздоровления детей и санаторно-оздоровительных детских лагер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ях за счет средств субвенции,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не менее 10%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числа детей в возрасте от 7 до 17 лет (включительно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доля детей, оздоровленных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 детских специализированных (профильных) лагерях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счет средств субвенции,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не менее 1,5%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числа детей в возрасте от 7 до 17 лет (включительно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доля детей,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состоящих на учете в комиссиях по делам несовершеннолетних и защите их прав,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охваченных организованными формами отдыха и оздоровления,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не менее 100% от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числа детей в возрасте от 7 до 17 лет (включительно), состоящих на учете в комиссиях по делам несовершеннолетних и защите их прав.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8259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Общий охват (от 2639 человек-85%)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6"/>
          <p:cNvGraphicFramePr>
            <a:graphicFrameLocks/>
          </p:cNvGraphicFramePr>
          <p:nvPr/>
        </p:nvGraphicFramePr>
        <p:xfrm>
          <a:off x="142844" y="785794"/>
          <a:ext cx="878687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Финансирование оздоровительной кампании 2019 года </a:t>
            </a:r>
            <a:endParaRPr lang="ru-RU" sz="2800" smtClean="0">
              <a:latin typeface="Comic Sans MS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1714488"/>
          <a:ext cx="8200086" cy="475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93978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2019 году в федеральное законодательство принят ряд изменений, касающихся организации отдыха и оздоровления детей: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4" cy="542928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Федеральный закон от 01 мая 2019 г. № 69-ФЗ «О внесении изменений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статьи 56 и 56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Федерального закона «О контрактной системе в сфере закупок товаров, работ, услуг для обеспечения государственных и муниципальных нужд»;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Федеральный закон от 16 октября 2019 года № 336-ФЗ «О внесении изменений в отдельные законодательные акты Российской Федерации в части совершенствования государственного регулирования организации отдыха и оздоровления детей»;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Федеральный закон от 16 октября 2019 г. № 338-ФЗ «О внесении изменений в Кодекс Российской Федерации об административных правонарушениях»;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Федеральный закон от 27 декабря 2019 г. № 514-ФЗ «О внесении изменений в Федеральный закон «Об основных гарантиях прав ребенка в Российской Федерации» в части создания дополнительных гарантий безопасности в сфере организации отдыха и оздоровления детей»;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приказ Министерства здравоохранения Российской Федерации от 17 июля 2019 г. № 544н «О внесении изменения в приказ Министерства здравоохранения Российской Федерации от 13 июня 2018 г. № 327н «Об утверждении Порядка оказания медицинской помощи несовершеннолетним в период оздоровления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организованного отдыха»;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приказ Министерства просвещения Российской Федерации от 21 октября 2019 г. № 570 «Об утверждении общих принципов формирования и ведения реестра организаций отдыха детей и их оздоровления, а также типового реестра организаций отдыха детей и их оздоровления».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26451" t="17037" r="25721" b="4630"/>
          <a:stretch>
            <a:fillRect/>
          </a:stretch>
        </p:blipFill>
        <p:spPr bwMode="auto">
          <a:xfrm>
            <a:off x="2214546" y="1214422"/>
            <a:ext cx="3857652" cy="542928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000132"/>
          </a:xfrm>
        </p:spPr>
        <p:txBody>
          <a:bodyPr>
            <a:no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«Самое главное в части предоставления поддержки родителям –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изменение формы заявлений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и исключение из перечня документов справки о составе семьи. При этом, в заявлении расписываются оба родителя за согласие на обработку персональных данных. Ну, и не забывайте, что добавился еще профильный лагерь от 14 дней (только территория Пермского края).»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43956" cy="6572296"/>
          </a:xfrm>
        </p:spPr>
        <p:txBody>
          <a:bodyPr>
            <a:noAutofit/>
          </a:bodyPr>
          <a:lstStyle/>
          <a:p>
            <a:pPr algn="l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Министерство Социального развития Пермского края. Письмо от 17.01.2020 СЭД-33-05-58-32 «Об организации отдыха и оздоровления детей в 2020 году»: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целях обеспечения своевременного начала летней оздоровительной кампании 2020 года необходимо провести следующие мероприятия: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1. обеспечить приобретение путевок в загородные лагеря отдыха и оздоровления детей, санаторно-оздоровительные детские лагеря, детские специализированные (профильные) лагеря.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случае заключения договоров на приобретение путевок с единственным поставщиком, информацию с указанием номера и даты заключения договоров, количества закупаемых путевок и периода оказания услуг необходимо направить в Министерство 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в срок до 01 апреля 2020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2. направить в Министерство информацию в реестр организаций отдыха детей и их оздоровления, планирующихся к открытию в период весенних каникул 2020 года не позднее 01 марта 2020 года;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3. обеспечить контроль направления организациями отдыха детей и их оздоровления всех типов в органы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уведомлений о начале деятельности по отдыху и оздоровлению детей в период летней оздоровительной кампании 2020 года 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не позднее 01 апреля 2020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4. обеспечить контроль деятельности организаций отдыха детей и их оздоровления по снятию рисков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неоткрытия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начала летней оздоровительной кампании 2020 года;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5. обеспечить широкое информирование родителей по вопросам получения государственной поддержки отдыха и оздоровления детей в 2020 году, обратив особое внимание на порядок приема детей в лагеря с дневным пребыванием;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6. провести разъяснительную кампанию по вопросу организации с 01 июня 2020 года отдыха и оздоровления детей, в том числе на территории иных субъектов Российской Федерации, исключительно в организациях отдыха детей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их оздоровления, включенных в региональные реестры организаций отдыха детей и их оздоровления. Реестры размещаются на сайтах уполномоченных органов исполнительной власти в сфере организации отдыха и оздоровления детей всех субъектов Российской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Федерации.»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Управлением образования администрации Суксунского городского округа Пермского края согласовано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Соглашение с Министерством социального развития Пермского края о предоставлении субвенции из бюджета Пермского края на выполнение отдельных государственных полномочий по организации и обеспечению отдыха детей и их оздоровления.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Предметом настоящего Соглашения является предоставление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 краевого бюджета в 2020 году субвенции бюджету муниципального образования «Суксунский городской округ» на осуществление государственных полномочий по организации и обеспечению отдыха детей и их оздоровления.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средств, предоставляемых Министерством в форме субвенции бюджету Муниципального образования, составляет за счет средств бюджета Пермского края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204 300 (Четыре миллиона двести четыре тысячи триста) рублей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Министерство и Муниципальное образование при выполнении государственных полномочий по организации оздоровления и собственных полномочий по организации отдыха детей обеспечивают достижение следующих общих показателей: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доля детей, охваченных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всеми формами оздоровления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отдыха и занятости за счет средств консолидированного бюджета и привлеченных средств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не менее 90%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числа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 (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2619 че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л.)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возрасте от 7 до 17 лет (включительно), в том числе: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доля детей,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оздоровленных в загородных лагерях отдыха и оздоровления детей и санаторно-оздоровительных детских лагер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ях за счет средств субвенции,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менее 10%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числа детей в возрасте от 7 до 17 лет (включительно);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доля детей, оздоровленных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в детских специализированных (профильных) лагерях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счет средств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субвенции,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менее 1,5%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числа детей в возрасте от 7 до 17 лет (включительно);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доля детей,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состоящих на учете в комиссиях по делам несовершеннолетних и защите их прав,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охваченных организованными формами отдыха и оздоровления,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не менее 100%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числа детей в возрасте от 7 до 17 лет (включительно), состоящих на учете в комиссиях по делам несовершеннолетних и защите их прав.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7" y="785794"/>
          <a:ext cx="8143931" cy="5997702"/>
        </p:xfrm>
        <a:graphic>
          <a:graphicData uri="http://schemas.openxmlformats.org/drawingml/2006/table">
            <a:tbl>
              <a:tblPr/>
              <a:tblGrid>
                <a:gridCol w="1628616"/>
                <a:gridCol w="1628616"/>
                <a:gridCol w="1628616"/>
                <a:gridCol w="1628616"/>
                <a:gridCol w="1629467"/>
              </a:tblGrid>
              <a:tr h="606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Смена, период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Тип организации отдыха и оздоровления детей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 путевки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путевок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Льготные категории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(бесплатно)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05.06.-25.06.2020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Детский загородный оздоровительный лагерь «Буревестник»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д. Алексики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20 531,70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Многодетные малоимущие,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Малоимущие СОП,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Малоимущие инвалиды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05.06.-25.06.2020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Детский загородный оздоровительный лагерь «Спутник»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п. Янычи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20 531,70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Многодетные малоимущие,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Малоимущие СОП,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Малоимущие инвалиды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 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15.07-07.08.2020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Общество с ограниченной ответственностью «Детский </a:t>
                      </a:r>
                      <a:r>
                        <a:rPr lang="ru-RU" sz="1200" spc="-2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санаторно</a:t>
                      </a:r>
                      <a:r>
                        <a:rPr lang="ru-RU" sz="1200" spc="-2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оздоровительный лагерь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«Сокол»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Лысьва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28 198,80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Многодетные малоимущие,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Малоимущие СОП,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Малоимущие инвалиды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 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08.08.-31.08.2020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Общество с ограниченной ответственностью «Детский санаторно-оздоровительный лагерь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«Сокол»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Лысьва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28 198,80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Многодетные малоимущие,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Малоимущие СОП,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Малоимущие инвалиды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 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11.08.-31.08.2020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Детский загородный оздоровительный лагерь «Спутник»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п. Янычи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20 531,70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Многодетные малоимущие,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Малоимущие СОП,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Малоимущие инвалиды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7489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график заездов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санаторные и оздоровительные лагеря Пермского края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2020 году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1167</Words>
  <Application>Microsoft Office PowerPoint</Application>
  <PresentationFormat>Экран (4:3)</PresentationFormat>
  <Paragraphs>301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Координационный совет по организации отдыха, оздоровления и занятости детей Суксунского ГО в возрасте от 7 до 17 лет </vt:lpstr>
      <vt:lpstr>Нормативные документы  2019 года.</vt:lpstr>
      <vt:lpstr>Общий охват (от 2639 человек-85%)</vt:lpstr>
      <vt:lpstr>Финансирование оздоровительной кампании 2019 года </vt:lpstr>
      <vt:lpstr>В 2019 году в федеральное законодательство принят ряд изменений, касающихся организации отдыха и оздоровления детей:</vt:lpstr>
      <vt:lpstr>«Самое главное в части предоставления поддержки родителям – изменение формы заявлений и исключение из перечня документов справки о составе семьи. При этом, в заявлении расписываются оба родителя за согласие на обработку персональных данных. Ну, и не забывайте, что добавился еще профильный лагерь от 14 дней (только территория Пермского края).»</vt:lpstr>
      <vt:lpstr>Министерство Социального развития Пермского края. Письмо от 17.01.2020 СЭД-33-05-58-32 «Об организации отдыха и оздоровления детей в 2020 году»:  «В целях обеспечения своевременного начала летней оздоровительной кампании 2020 года необходимо провести следующие мероприятия:             1. обеспечить приобретение путевок в загородные лагеря отдыха и оздоровления детей, санаторно-оздоровительные детские лагеря, детские специализированные (профильные) лагеря. В случае заключения договоров на приобретение путевок с единственным поставщиком, информацию с указанием номера и даты заключения договоров, количества закупаемых путевок и периода оказания услуг необходимо направить в Министерство в срок до 01 апреля 2020 года;             2. направить в Министерство информацию в реестр организаций отдыха детей и их оздоровления, планирующихся к открытию в период весенних каникул 2020 года не позднее 01 марта 2020 года;             3. обеспечить контроль направления организациями отдыха детей и их оздоровления всех типов в органы Роспотребнадзора уведомлений о начале деятельности по отдыху и оздоровлению детей в период летней оздоровительной кампании 2020 года не позднее 01 апреля 2020 года;            4. обеспечить контроль деятельности организаций отдыха детей и их оздоровления по снятию рисков неоткрытия до начала летней оздоровительной кампании 2020 года;            5. обеспечить широкое информирование родителей по вопросам получения государственной поддержки отдыха и оздоровления детей в 2020 году, обратив особое внимание на порядок приема детей в лагеря с дневным пребыванием;            6. провести разъяснительную кампанию по вопросу организации с 01 июня 2020 года отдыха и оздоровления детей, в том числе на территории иных субъектов Российской Федерации, исключительно в организациях отдыха детей и их оздоровления, включенных в региональные реестры организаций отдыха детей и их оздоровления. Реестры размещаются на сайтах уполномоченных органов исполнительной власти в сфере организации отдыха и оздоровления детей всех субъектов Российской Федерации.» </vt:lpstr>
      <vt:lpstr>Управлением образования администрации Суксунского городского округа Пермского края согласовано Соглашение с Министерством социального развития Пермского края о предоставлении субвенции из бюджета Пермского края на выполнение отдельных государственных полномочий по организации и обеспечению отдыха детей и их оздоровления. Предметом настоящего Соглашения является предоставление  из краевого бюджета в 2020 году субвенции бюджету муниципального образования «Суксунский городской округ» на осуществление государственных полномочий по организации и обеспечению отдыха детей и их оздоровления.  Объем средств, предоставляемых Министерством в форме субвенции бюджету Муниципального образования, составляет за счет средств бюджета Пермского края   4 204 300 (Четыре миллиона двести четыре тысячи триста) рублей.  Министерство и Муниципальное образование при выполнении государственных полномочий по организации оздоровления и собственных полномочий по организации отдыха детей обеспечивают достижение следующих общих показателей: - доля детей, охваченных всеми формами оздоровления, отдыха и занятости за счет средств консолидированного бюджета и привлеченных средств не менее 90% от числа детей (2619 чел.) в возрасте от 7 до 17 лет (включительно), в том числе: - доля детей, оздоровленных в загородных лагерях отдыха и оздоровления детей и санаторно-оздоровительных детских лагерях за счет средств субвенции, не менее 10% от числа детей в возрасте от 7 до 17 лет (включительно); - доля детей, оздоровленных в детских специализированных (профильных) лагерях за счет средств субвенции, не менее 1,5% от числа детей в возрасте от 7 до 17 лет (включительно); - доля детей, состоящих на учете в комиссиях по делам несовершеннолетних и защите их прав, охваченных организованными формами отдыха и оздоровления, не менее 100% от числа детей в возрасте от 7 до 17 лет (включительно), состоящих на учете в комиссиях по делам несовершеннолетних и защите их прав. </vt:lpstr>
      <vt:lpstr>Слайд 9</vt:lpstr>
      <vt:lpstr>Слайд 10</vt:lpstr>
      <vt:lpstr>Слайд 11</vt:lpstr>
      <vt:lpstr>Слайд 12</vt:lpstr>
      <vt:lpstr>Слайд 13</vt:lpstr>
      <vt:lpstr>Субъекты профилактики – партнеры в организации отдыха, оздоровления и занятости детей</vt:lpstr>
      <vt:lpstr>Слайд 15</vt:lpstr>
      <vt:lpstr>Слайд 16</vt:lpstr>
      <vt:lpstr>Слайд 17</vt:lpstr>
      <vt:lpstr>Слайд 18</vt:lpstr>
      <vt:lpstr>До встречи через год.</vt:lpstr>
      <vt:lpstr>В решение Координационного совета: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Координационный совет по организации отдыха, оздоровления и занятости детей Суксунского ГО в возрасте от7 до 17 лет </dc:title>
  <dc:creator>Пользователь</dc:creator>
  <cp:lastModifiedBy>Пользователь</cp:lastModifiedBy>
  <cp:revision>58</cp:revision>
  <dcterms:created xsi:type="dcterms:W3CDTF">2020-01-28T08:28:09Z</dcterms:created>
  <dcterms:modified xsi:type="dcterms:W3CDTF">2020-01-29T08:42:46Z</dcterms:modified>
</cp:coreProperties>
</file>