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rawings/drawing3.xml" ContentType="application/vnd.openxmlformats-officedocument.drawingml.chartshape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rawings/drawing4.xml" ContentType="application/vnd.openxmlformats-officedocument.drawingml.chartshape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8" r:id="rId1"/>
  </p:sldMasterIdLst>
  <p:notesMasterIdLst>
    <p:notesMasterId r:id="rId40"/>
  </p:notesMasterIdLst>
  <p:handoutMasterIdLst>
    <p:handoutMasterId r:id="rId41"/>
  </p:handoutMasterIdLst>
  <p:sldIdLst>
    <p:sldId id="541" r:id="rId2"/>
    <p:sldId id="566" r:id="rId3"/>
    <p:sldId id="567" r:id="rId4"/>
    <p:sldId id="419" r:id="rId5"/>
    <p:sldId id="568" r:id="rId6"/>
    <p:sldId id="589" r:id="rId7"/>
    <p:sldId id="494" r:id="rId8"/>
    <p:sldId id="586" r:id="rId9"/>
    <p:sldId id="492" r:id="rId10"/>
    <p:sldId id="522" r:id="rId11"/>
    <p:sldId id="540" r:id="rId12"/>
    <p:sldId id="587" r:id="rId13"/>
    <p:sldId id="548" r:id="rId14"/>
    <p:sldId id="525" r:id="rId15"/>
    <p:sldId id="572" r:id="rId16"/>
    <p:sldId id="562" r:id="rId17"/>
    <p:sldId id="590" r:id="rId18"/>
    <p:sldId id="591" r:id="rId19"/>
    <p:sldId id="582" r:id="rId20"/>
    <p:sldId id="592" r:id="rId21"/>
    <p:sldId id="583" r:id="rId22"/>
    <p:sldId id="594" r:id="rId23"/>
    <p:sldId id="593" r:id="rId24"/>
    <p:sldId id="578" r:id="rId25"/>
    <p:sldId id="552" r:id="rId26"/>
    <p:sldId id="579" r:id="rId27"/>
    <p:sldId id="580" r:id="rId28"/>
    <p:sldId id="595" r:id="rId29"/>
    <p:sldId id="570" r:id="rId30"/>
    <p:sldId id="569" r:id="rId31"/>
    <p:sldId id="585" r:id="rId32"/>
    <p:sldId id="584" r:id="rId33"/>
    <p:sldId id="596" r:id="rId34"/>
    <p:sldId id="588" r:id="rId35"/>
    <p:sldId id="501" r:id="rId36"/>
    <p:sldId id="484" r:id="rId37"/>
    <p:sldId id="577" r:id="rId38"/>
    <p:sldId id="526" r:id="rId39"/>
  </p:sldIdLst>
  <p:sldSz cx="9144000" cy="6858000" type="screen4x3"/>
  <p:notesSz cx="6797675" cy="9928225"/>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3300"/>
    <a:srgbClr val="CC0000"/>
    <a:srgbClr val="FF9999"/>
    <a:srgbClr val="990033"/>
    <a:srgbClr val="FF7C80"/>
    <a:srgbClr val="CCECFF"/>
    <a:srgbClr val="FFCCCC"/>
    <a:srgbClr val="FF9966"/>
    <a:srgbClr val="FF33CC"/>
    <a:srgbClr val="99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Светлый стиль 1 - акцент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97628" autoAdjust="0"/>
  </p:normalViewPr>
  <p:slideViewPr>
    <p:cSldViewPr>
      <p:cViewPr>
        <p:scale>
          <a:sx n="70" d="100"/>
          <a:sy n="70" d="100"/>
        </p:scale>
        <p:origin x="-2004" y="-600"/>
      </p:cViewPr>
      <p:guideLst>
        <p:guide orient="horz" pos="2160"/>
        <p:guide pos="2880"/>
      </p:guideLst>
    </p:cSldViewPr>
  </p:slideViewPr>
  <p:notesTextViewPr>
    <p:cViewPr>
      <p:scale>
        <a:sx n="66" d="100"/>
        <a:sy n="66" d="100"/>
      </p:scale>
      <p:origin x="0" y="0"/>
    </p:cViewPr>
  </p:notesTextViewPr>
  <p:sorterViewPr>
    <p:cViewPr>
      <p:scale>
        <a:sx n="66" d="100"/>
        <a:sy n="66" d="100"/>
      </p:scale>
      <p:origin x="0" y="0"/>
    </p:cViewPr>
  </p:sorterViewPr>
  <p:notesViewPr>
    <p:cSldViewPr>
      <p:cViewPr varScale="1">
        <p:scale>
          <a:sx n="53" d="100"/>
          <a:sy n="53" d="100"/>
        </p:scale>
        <p:origin x="-1878" y="-108"/>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1050;&#1085;&#1080;&#1075;&#1072;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manualLayout>
          <c:layoutTarget val="inner"/>
          <c:xMode val="edge"/>
          <c:yMode val="edge"/>
          <c:x val="1.5459532101823539E-2"/>
          <c:y val="4.1277919474668294E-2"/>
          <c:w val="0.76868810654041153"/>
          <c:h val="0.71715229040744877"/>
        </c:manualLayout>
      </c:layout>
      <c:bar3DChart>
        <c:barDir val="col"/>
        <c:grouping val="clustered"/>
        <c:ser>
          <c:idx val="0"/>
          <c:order val="0"/>
          <c:tx>
            <c:strRef>
              <c:f>Лист8!$A$10</c:f>
              <c:strCache>
                <c:ptCount val="1"/>
                <c:pt idx="0">
                  <c:v>ВСЕГО ДОХОДОВ</c:v>
                </c:pt>
              </c:strCache>
            </c:strRef>
          </c:tx>
          <c:spPr>
            <a:solidFill>
              <a:srgbClr val="1E07C9"/>
            </a:solidFill>
          </c:spPr>
          <c:dLbls>
            <c:dLbl>
              <c:idx val="0"/>
              <c:layout>
                <c:manualLayout>
                  <c:x val="-5.2000244342497372E-2"/>
                  <c:y val="-2.2515228804364538E-2"/>
                </c:manualLayout>
              </c:layout>
              <c:showVal val="1"/>
            </c:dLbl>
            <c:dLbl>
              <c:idx val="1"/>
              <c:layout>
                <c:manualLayout>
                  <c:x val="0"/>
                  <c:y val="-2.2515228804364525E-2"/>
                </c:manualLayout>
              </c:layout>
              <c:showVal val="1"/>
            </c:dLbl>
            <c:dLbl>
              <c:idx val="2"/>
              <c:layout>
                <c:manualLayout>
                  <c:x val="0"/>
                  <c:y val="-6.0040610144972077E-2"/>
                </c:manualLayout>
              </c:layout>
              <c:showVal val="1"/>
            </c:dLbl>
            <c:txPr>
              <a:bodyPr/>
              <a:lstStyle/>
              <a:p>
                <a:pPr>
                  <a:defRPr sz="1600" b="1">
                    <a:solidFill>
                      <a:srgbClr val="211B95"/>
                    </a:solidFill>
                    <a:latin typeface="Times New Roman" panose="02020603050405020304" pitchFamily="18" charset="0"/>
                    <a:cs typeface="Times New Roman" panose="02020603050405020304" pitchFamily="18" charset="0"/>
                  </a:defRPr>
                </a:pPr>
                <a:endParaRPr lang="ru-RU"/>
              </a:p>
            </c:txPr>
            <c:showVal val="1"/>
          </c:dLbls>
          <c:cat>
            <c:strRef>
              <c:f>Лист8!$B$9:$D$9</c:f>
              <c:strCache>
                <c:ptCount val="3"/>
                <c:pt idx="0">
                  <c:v>факт 2022 г</c:v>
                </c:pt>
                <c:pt idx="1">
                  <c:v>план 2023 г</c:v>
                </c:pt>
                <c:pt idx="2">
                  <c:v>факт 2023 г</c:v>
                </c:pt>
              </c:strCache>
            </c:strRef>
          </c:cat>
          <c:val>
            <c:numRef>
              <c:f>Лист8!$B$10:$D$10</c:f>
              <c:numCache>
                <c:formatCode>#,##0.0</c:formatCode>
                <c:ptCount val="3"/>
                <c:pt idx="0">
                  <c:v>899224.8</c:v>
                </c:pt>
                <c:pt idx="1">
                  <c:v>911231.22</c:v>
                </c:pt>
                <c:pt idx="2">
                  <c:v>908168.61</c:v>
                </c:pt>
              </c:numCache>
            </c:numRef>
          </c:val>
        </c:ser>
        <c:ser>
          <c:idx val="1"/>
          <c:order val="1"/>
          <c:tx>
            <c:strRef>
              <c:f>Лист8!$A$11</c:f>
              <c:strCache>
                <c:ptCount val="1"/>
                <c:pt idx="0">
                  <c:v>ВСЕГО РАСХОДОВ </c:v>
                </c:pt>
              </c:strCache>
            </c:strRef>
          </c:tx>
          <c:spPr>
            <a:solidFill>
              <a:srgbClr val="FF0000"/>
            </a:solidFill>
          </c:spPr>
          <c:dLbls>
            <c:dLbl>
              <c:idx val="0"/>
              <c:layout>
                <c:manualLayout>
                  <c:x val="4.1964053323323577E-2"/>
                  <c:y val="-6.1695272629282316E-2"/>
                </c:manualLayout>
              </c:layout>
              <c:showVal val="1"/>
            </c:dLbl>
            <c:dLbl>
              <c:idx val="1"/>
              <c:layout>
                <c:manualLayout>
                  <c:x val="5.3273525490411283E-2"/>
                  <c:y val="-4.6296569884670027E-2"/>
                </c:manualLayout>
              </c:layout>
              <c:showVal val="1"/>
            </c:dLbl>
            <c:dLbl>
              <c:idx val="2"/>
              <c:layout>
                <c:manualLayout>
                  <c:x val="7.6868069216209464E-2"/>
                  <c:y val="-5.8186797211657343E-2"/>
                </c:manualLayout>
              </c:layout>
              <c:showVal val="1"/>
            </c:dLbl>
            <c:txPr>
              <a:bodyPr/>
              <a:lstStyle/>
              <a:p>
                <a:pPr>
                  <a:defRPr sz="1600" b="1">
                    <a:solidFill>
                      <a:srgbClr val="FF0000"/>
                    </a:solidFill>
                    <a:latin typeface="Times New Roman" panose="02020603050405020304" pitchFamily="18" charset="0"/>
                    <a:cs typeface="Times New Roman" panose="02020603050405020304" pitchFamily="18" charset="0"/>
                  </a:defRPr>
                </a:pPr>
                <a:endParaRPr lang="ru-RU"/>
              </a:p>
            </c:txPr>
            <c:showVal val="1"/>
          </c:dLbls>
          <c:cat>
            <c:strRef>
              <c:f>Лист8!$B$9:$D$9</c:f>
              <c:strCache>
                <c:ptCount val="3"/>
                <c:pt idx="0">
                  <c:v>факт 2022 г</c:v>
                </c:pt>
                <c:pt idx="1">
                  <c:v>план 2023 г</c:v>
                </c:pt>
                <c:pt idx="2">
                  <c:v>факт 2023 г</c:v>
                </c:pt>
              </c:strCache>
            </c:strRef>
          </c:cat>
          <c:val>
            <c:numRef>
              <c:f>Лист8!$B$11:$D$11</c:f>
              <c:numCache>
                <c:formatCode>#,##0.0</c:formatCode>
                <c:ptCount val="3"/>
                <c:pt idx="0">
                  <c:v>891797.7</c:v>
                </c:pt>
                <c:pt idx="1">
                  <c:v>909593.16</c:v>
                </c:pt>
                <c:pt idx="2">
                  <c:v>882749.09</c:v>
                </c:pt>
              </c:numCache>
            </c:numRef>
          </c:val>
        </c:ser>
        <c:ser>
          <c:idx val="2"/>
          <c:order val="2"/>
          <c:tx>
            <c:strRef>
              <c:f>Лист8!$A$12</c:f>
              <c:strCache>
                <c:ptCount val="1"/>
                <c:pt idx="0">
                  <c:v>ДЕФИЦИТ(-)/ ПРОФИЦИТ(+)</c:v>
                </c:pt>
              </c:strCache>
            </c:strRef>
          </c:tx>
          <c:dLbls>
            <c:dLbl>
              <c:idx val="0"/>
              <c:layout>
                <c:manualLayout>
                  <c:x val="5.3232691078488839E-2"/>
                  <c:y val="9.2203703134639894E-2"/>
                </c:manualLayout>
              </c:layout>
              <c:showVal val="1"/>
            </c:dLbl>
            <c:dLbl>
              <c:idx val="1"/>
              <c:layout>
                <c:manualLayout>
                  <c:x val="5.5670250946827184E-2"/>
                  <c:y val="8.5819956175082229E-2"/>
                </c:manualLayout>
              </c:layout>
              <c:showVal val="1"/>
            </c:dLbl>
            <c:dLbl>
              <c:idx val="2"/>
              <c:layout>
                <c:manualLayout>
                  <c:x val="6.545059058289851E-2"/>
                  <c:y val="0.12334533751568975"/>
                </c:manualLayout>
              </c:layout>
              <c:showVal val="1"/>
            </c:dLbl>
            <c:txPr>
              <a:bodyPr/>
              <a:lstStyle/>
              <a:p>
                <a:pPr>
                  <a:defRPr sz="1600" b="1">
                    <a:solidFill>
                      <a:srgbClr val="211B95"/>
                    </a:solidFill>
                    <a:latin typeface="Times New Roman" panose="02020603050405020304" pitchFamily="18" charset="0"/>
                    <a:cs typeface="Times New Roman" panose="02020603050405020304" pitchFamily="18" charset="0"/>
                  </a:defRPr>
                </a:pPr>
                <a:endParaRPr lang="ru-RU"/>
              </a:p>
            </c:txPr>
            <c:showVal val="1"/>
          </c:dLbls>
          <c:cat>
            <c:strRef>
              <c:f>Лист8!$B$9:$D$9</c:f>
              <c:strCache>
                <c:ptCount val="3"/>
                <c:pt idx="0">
                  <c:v>факт 2022 г</c:v>
                </c:pt>
                <c:pt idx="1">
                  <c:v>план 2023 г</c:v>
                </c:pt>
                <c:pt idx="2">
                  <c:v>факт 2023 г</c:v>
                </c:pt>
              </c:strCache>
            </c:strRef>
          </c:cat>
          <c:val>
            <c:numRef>
              <c:f>Лист8!$B$12:$D$12</c:f>
              <c:numCache>
                <c:formatCode>#,##0.0</c:formatCode>
                <c:ptCount val="3"/>
                <c:pt idx="0">
                  <c:v>7427.1000000000931</c:v>
                </c:pt>
                <c:pt idx="1">
                  <c:v>1638.0599999999395</c:v>
                </c:pt>
                <c:pt idx="2">
                  <c:v>25419.520000000019</c:v>
                </c:pt>
              </c:numCache>
            </c:numRef>
          </c:val>
        </c:ser>
        <c:dLbls/>
        <c:shape val="box"/>
        <c:axId val="114340992"/>
        <c:axId val="114342528"/>
        <c:axId val="0"/>
      </c:bar3DChart>
      <c:catAx>
        <c:axId val="114340992"/>
        <c:scaling>
          <c:orientation val="minMax"/>
        </c:scaling>
        <c:axPos val="b"/>
        <c:tickLblPos val="nextTo"/>
        <c:txPr>
          <a:bodyPr/>
          <a:lstStyle/>
          <a:p>
            <a:pPr>
              <a:defRPr sz="2400" b="1">
                <a:solidFill>
                  <a:srgbClr val="C00000"/>
                </a:solidFill>
                <a:latin typeface="Times New Roman" panose="02020603050405020304" pitchFamily="18" charset="0"/>
                <a:cs typeface="Times New Roman" panose="02020603050405020304" pitchFamily="18" charset="0"/>
              </a:defRPr>
            </a:pPr>
            <a:endParaRPr lang="ru-RU"/>
          </a:p>
        </c:txPr>
        <c:crossAx val="114342528"/>
        <c:crosses val="autoZero"/>
        <c:auto val="1"/>
        <c:lblAlgn val="ctr"/>
        <c:lblOffset val="100"/>
      </c:catAx>
      <c:valAx>
        <c:axId val="114342528"/>
        <c:scaling>
          <c:orientation val="minMax"/>
        </c:scaling>
        <c:delete val="1"/>
        <c:axPos val="l"/>
        <c:majorGridlines/>
        <c:numFmt formatCode="#,##0.0" sourceLinked="1"/>
        <c:tickLblPos val="none"/>
        <c:crossAx val="114340992"/>
        <c:crosses val="autoZero"/>
        <c:crossBetween val="between"/>
        <c:majorUnit val="500000"/>
      </c:valAx>
    </c:plotArea>
    <c:legend>
      <c:legendPos val="r"/>
      <c:layout>
        <c:manualLayout>
          <c:xMode val="edge"/>
          <c:yMode val="edge"/>
          <c:x val="0.81523324970209676"/>
          <c:y val="6.2963453233328734E-2"/>
          <c:w val="0.1713439589858724"/>
          <c:h val="0.858908407340083"/>
        </c:manualLayout>
      </c:layout>
      <c:txPr>
        <a:bodyPr/>
        <a:lstStyle/>
        <a:p>
          <a:pPr>
            <a:defRPr sz="1400"/>
          </a:pPr>
          <a:endParaRPr lang="ru-RU"/>
        </a:p>
      </c:txPr>
    </c:legend>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view3D>
      <c:rotX val="40"/>
      <c:rAngAx val="1"/>
    </c:view3D>
    <c:plotArea>
      <c:layout>
        <c:manualLayout>
          <c:layoutTarget val="inner"/>
          <c:xMode val="edge"/>
          <c:yMode val="edge"/>
          <c:x val="0.32603335880749501"/>
          <c:y val="8.7544175615060522E-3"/>
          <c:w val="0.27789846234607474"/>
          <c:h val="0.64366045386675974"/>
        </c:manualLayout>
      </c:layout>
      <c:pie3DChart>
        <c:varyColors val="1"/>
        <c:ser>
          <c:idx val="0"/>
          <c:order val="0"/>
          <c:explosion val="23"/>
          <c:dPt>
            <c:idx val="0"/>
            <c:spPr>
              <a:solidFill>
                <a:srgbClr val="FF00FF"/>
              </a:solidFill>
            </c:spPr>
          </c:dPt>
          <c:dPt>
            <c:idx val="1"/>
            <c:spPr>
              <a:solidFill>
                <a:srgbClr val="66FF33"/>
              </a:solidFill>
            </c:spPr>
          </c:dPt>
          <c:dPt>
            <c:idx val="2"/>
            <c:spPr>
              <a:solidFill>
                <a:srgbClr val="0070C0"/>
              </a:solidFill>
            </c:spPr>
          </c:dPt>
          <c:dLbls>
            <c:dLbl>
              <c:idx val="0"/>
              <c:layout>
                <c:manualLayout>
                  <c:x val="0.1804114446193244"/>
                  <c:y val="5.0132224056006959E-2"/>
                </c:manualLayout>
              </c:layout>
              <c:tx>
                <c:rich>
                  <a:bodyPr/>
                  <a:lstStyle/>
                  <a:p>
                    <a:r>
                      <a:rPr lang="ru-RU" sz="1400" b="1" dirty="0">
                        <a:solidFill>
                          <a:srgbClr val="C00000"/>
                        </a:solidFill>
                        <a:latin typeface="Times New Roman" pitchFamily="18" charset="0"/>
                        <a:cs typeface="Times New Roman" pitchFamily="18" charset="0"/>
                      </a:rPr>
                      <a:t>н</a:t>
                    </a:r>
                    <a:r>
                      <a:rPr lang="ru-RU" sz="1400" b="1" dirty="0">
                        <a:solidFill>
                          <a:srgbClr val="C00000"/>
                        </a:solidFill>
                      </a:rPr>
                      <a:t>алоговые и неналоговые доходы </a:t>
                    </a:r>
                  </a:p>
                  <a:p>
                    <a:r>
                      <a:rPr lang="ru-RU" sz="1400" b="1" dirty="0">
                        <a:solidFill>
                          <a:srgbClr val="C00000"/>
                        </a:solidFill>
                      </a:rPr>
                      <a:t>148 </a:t>
                    </a:r>
                    <a:r>
                      <a:rPr lang="ru-RU" sz="1400" b="1" dirty="0" smtClean="0">
                        <a:solidFill>
                          <a:srgbClr val="C00000"/>
                        </a:solidFill>
                      </a:rPr>
                      <a:t>079,9</a:t>
                    </a:r>
                    <a:endParaRPr lang="ru-RU" sz="1600" b="1" baseline="0" dirty="0">
                      <a:solidFill>
                        <a:srgbClr val="C00000"/>
                      </a:solidFill>
                    </a:endParaRPr>
                  </a:p>
                </c:rich>
              </c:tx>
              <c:showVal val="1"/>
            </c:dLbl>
            <c:dLbl>
              <c:idx val="1"/>
              <c:layout>
                <c:manualLayout>
                  <c:x val="7.793207110056953E-2"/>
                  <c:y val="0.10388667655570739"/>
                </c:manualLayout>
              </c:layout>
              <c:tx>
                <c:rich>
                  <a:bodyPr/>
                  <a:lstStyle/>
                  <a:p>
                    <a:r>
                      <a:rPr lang="ru-RU" sz="1400" b="1" dirty="0">
                        <a:solidFill>
                          <a:srgbClr val="C00000"/>
                        </a:solidFill>
                        <a:latin typeface="Times New Roman" pitchFamily="18" charset="0"/>
                        <a:cs typeface="Times New Roman" pitchFamily="18" charset="0"/>
                      </a:rPr>
                      <a:t>Д</a:t>
                    </a:r>
                    <a:r>
                      <a:rPr lang="ru-RU" sz="1400" b="1" dirty="0">
                        <a:solidFill>
                          <a:srgbClr val="C00000"/>
                        </a:solidFill>
                      </a:rPr>
                      <a:t>отация </a:t>
                    </a:r>
                  </a:p>
                  <a:p>
                    <a:r>
                      <a:rPr lang="ru-RU" sz="1400" b="1" dirty="0">
                        <a:solidFill>
                          <a:srgbClr val="C00000"/>
                        </a:solidFill>
                      </a:rPr>
                      <a:t>277 </a:t>
                    </a:r>
                    <a:r>
                      <a:rPr lang="ru-RU" sz="1400" b="1" dirty="0" smtClean="0">
                        <a:solidFill>
                          <a:srgbClr val="C00000"/>
                        </a:solidFill>
                      </a:rPr>
                      <a:t>086,9</a:t>
                    </a:r>
                    <a:endParaRPr lang="ru-RU" sz="1600" b="1" dirty="0">
                      <a:solidFill>
                        <a:srgbClr val="C00000"/>
                      </a:solidFill>
                    </a:endParaRPr>
                  </a:p>
                </c:rich>
              </c:tx>
              <c:showVal val="1"/>
            </c:dLbl>
            <c:dLbl>
              <c:idx val="2"/>
              <c:layout>
                <c:manualLayout>
                  <c:x val="-1.8660400665728785E-2"/>
                  <c:y val="0.33163598124104254"/>
                </c:manualLayout>
              </c:layout>
              <c:tx>
                <c:rich>
                  <a:bodyPr/>
                  <a:lstStyle/>
                  <a:p>
                    <a:r>
                      <a:rPr lang="ru-RU" sz="1400" b="1" dirty="0">
                        <a:solidFill>
                          <a:srgbClr val="C00000"/>
                        </a:solidFill>
                      </a:rPr>
                      <a:t>Целевые средства  </a:t>
                    </a:r>
                  </a:p>
                  <a:p>
                    <a:r>
                      <a:rPr lang="ru-RU" sz="1400" b="1" dirty="0">
                        <a:solidFill>
                          <a:srgbClr val="C00000"/>
                        </a:solidFill>
                      </a:rPr>
                      <a:t>483 </a:t>
                    </a:r>
                    <a:r>
                      <a:rPr lang="ru-RU" sz="1400" b="1" baseline="0" dirty="0" smtClean="0">
                        <a:solidFill>
                          <a:srgbClr val="C00000"/>
                        </a:solidFill>
                      </a:rPr>
                      <a:t>001,8</a:t>
                    </a:r>
                    <a:endParaRPr lang="ru-RU" sz="1600" b="1" dirty="0">
                      <a:solidFill>
                        <a:srgbClr val="C00000"/>
                      </a:solidFill>
                    </a:endParaRPr>
                  </a:p>
                </c:rich>
              </c:tx>
              <c:showVal val="1"/>
            </c:dLbl>
            <c:dLbl>
              <c:idx val="3"/>
              <c:layout>
                <c:manualLayout>
                  <c:x val="-8.0819705229154049E-2"/>
                  <c:y val="-2.2938913457735896E-3"/>
                </c:manualLayout>
              </c:layout>
              <c:tx>
                <c:rich>
                  <a:bodyPr/>
                  <a:lstStyle/>
                  <a:p>
                    <a:r>
                      <a:rPr lang="ru-RU" sz="1400" b="1">
                        <a:solidFill>
                          <a:srgbClr val="C00000"/>
                        </a:solidFill>
                        <a:latin typeface="Times New Roman" pitchFamily="18" charset="0"/>
                        <a:cs typeface="Times New Roman" pitchFamily="18" charset="0"/>
                      </a:rPr>
                      <a:t>С</a:t>
                    </a:r>
                    <a:r>
                      <a:rPr lang="ru-RU" sz="1400" b="1">
                        <a:solidFill>
                          <a:srgbClr val="C00000"/>
                        </a:solidFill>
                      </a:rPr>
                      <a:t>убвенции </a:t>
                    </a:r>
                  </a:p>
                  <a:p>
                    <a:r>
                      <a:rPr lang="en-US" sz="1400" b="1">
                        <a:solidFill>
                          <a:srgbClr val="C00000"/>
                        </a:solidFill>
                      </a:rPr>
                      <a:t>24</a:t>
                    </a:r>
                    <a:r>
                      <a:rPr lang="ru-RU" sz="1400" b="1">
                        <a:solidFill>
                          <a:srgbClr val="C00000"/>
                        </a:solidFill>
                      </a:rPr>
                      <a:t>2</a:t>
                    </a:r>
                    <a:r>
                      <a:rPr lang="en-US" sz="1400" b="1">
                        <a:solidFill>
                          <a:srgbClr val="C00000"/>
                        </a:solidFill>
                      </a:rPr>
                      <a:t> </a:t>
                    </a:r>
                    <a:r>
                      <a:rPr lang="ru-RU" sz="1400" b="1">
                        <a:solidFill>
                          <a:srgbClr val="C00000"/>
                        </a:solidFill>
                      </a:rPr>
                      <a:t> 448,1</a:t>
                    </a:r>
                    <a:endParaRPr lang="en-US"/>
                  </a:p>
                </c:rich>
              </c:tx>
              <c:showVal val="1"/>
            </c:dLbl>
            <c:dLbl>
              <c:idx val="4"/>
              <c:layout>
                <c:manualLayout>
                  <c:x val="-0.30079199819812363"/>
                  <c:y val="5.9604270164483834E-3"/>
                </c:manualLayout>
              </c:layout>
              <c:tx>
                <c:rich>
                  <a:bodyPr/>
                  <a:lstStyle/>
                  <a:p>
                    <a:r>
                      <a:rPr lang="ru-RU" sz="1400" b="1">
                        <a:solidFill>
                          <a:srgbClr val="C00000"/>
                        </a:solidFill>
                        <a:latin typeface="Times New Roman" pitchFamily="18" charset="0"/>
                        <a:cs typeface="Times New Roman" pitchFamily="18" charset="0"/>
                      </a:rPr>
                      <a:t>и</a:t>
                    </a:r>
                    <a:r>
                      <a:rPr lang="ru-RU" sz="1400" b="1">
                        <a:solidFill>
                          <a:srgbClr val="C00000"/>
                        </a:solidFill>
                      </a:rPr>
                      <a:t>ные межбюджетные трансферты </a:t>
                    </a:r>
                    <a:r>
                      <a:rPr lang="ru-RU" sz="1400" b="1" baseline="0">
                        <a:solidFill>
                          <a:srgbClr val="C00000"/>
                        </a:solidFill>
                      </a:rPr>
                      <a:t> 3 029,9</a:t>
                    </a:r>
                    <a:endParaRPr lang="en-US"/>
                  </a:p>
                </c:rich>
              </c:tx>
              <c:showVal val="1"/>
            </c:dLbl>
            <c:dLbl>
              <c:idx val="5"/>
              <c:delete val="1"/>
            </c:dLbl>
            <c:dLbl>
              <c:idx val="6"/>
              <c:layout>
                <c:manualLayout>
                  <c:x val="-5.6226785302974695E-2"/>
                  <c:y val="-0.15276144502037903"/>
                </c:manualLayout>
              </c:layout>
              <c:tx>
                <c:rich>
                  <a:bodyPr/>
                  <a:lstStyle/>
                  <a:p>
                    <a:r>
                      <a:rPr lang="ru-RU" sz="1400" b="1">
                        <a:solidFill>
                          <a:srgbClr val="C00000"/>
                        </a:solidFill>
                        <a:latin typeface="Times New Roman" pitchFamily="18" charset="0"/>
                        <a:cs typeface="Times New Roman" pitchFamily="18" charset="0"/>
                      </a:rPr>
                      <a:t>в</a:t>
                    </a:r>
                    <a:r>
                      <a:rPr lang="ru-RU" sz="1400" b="1">
                        <a:solidFill>
                          <a:srgbClr val="C00000"/>
                        </a:solidFill>
                      </a:rPr>
                      <a:t>озврат остатков</a:t>
                    </a:r>
                    <a:r>
                      <a:rPr lang="ru-RU" sz="1400" b="1" baseline="0">
                        <a:solidFill>
                          <a:srgbClr val="C00000"/>
                        </a:solidFill>
                      </a:rPr>
                      <a:t> субсидий </a:t>
                    </a:r>
                    <a:r>
                      <a:rPr lang="ru-RU" sz="1400" b="1">
                        <a:solidFill>
                          <a:srgbClr val="C00000"/>
                        </a:solidFill>
                      </a:rPr>
                      <a:t>прошлых лет от автономных учреждений </a:t>
                    </a:r>
                  </a:p>
                  <a:p>
                    <a:r>
                      <a:rPr lang="ru-RU" sz="1400" b="1">
                        <a:solidFill>
                          <a:srgbClr val="C00000"/>
                        </a:solidFill>
                      </a:rPr>
                      <a:t>50,1</a:t>
                    </a:r>
                    <a:endParaRPr lang="en-US"/>
                  </a:p>
                </c:rich>
              </c:tx>
              <c:showVal val="1"/>
            </c:dLbl>
            <c:dLbl>
              <c:idx val="7"/>
              <c:layout>
                <c:manualLayout>
                  <c:x val="0.27125207940556728"/>
                  <c:y val="7.6103500761035003E-4"/>
                </c:manualLayout>
              </c:layout>
              <c:tx>
                <c:rich>
                  <a:bodyPr/>
                  <a:lstStyle/>
                  <a:p>
                    <a:r>
                      <a:rPr lang="ru-RU" sz="1400" b="1">
                        <a:solidFill>
                          <a:srgbClr val="C00000"/>
                        </a:solidFill>
                        <a:latin typeface="Times New Roman" pitchFamily="18" charset="0"/>
                        <a:cs typeface="Times New Roman" pitchFamily="18" charset="0"/>
                      </a:rPr>
                      <a:t>в</a:t>
                    </a:r>
                    <a:r>
                      <a:rPr lang="ru-RU" sz="1400" b="1">
                        <a:solidFill>
                          <a:srgbClr val="C00000"/>
                        </a:solidFill>
                      </a:rPr>
                      <a:t>озврат целевых средств прошлых лет</a:t>
                    </a:r>
                    <a:r>
                      <a:rPr lang="en-US" sz="1400" b="1">
                        <a:solidFill>
                          <a:srgbClr val="C00000"/>
                        </a:solidFill>
                      </a:rPr>
                      <a:t>-464,7</a:t>
                    </a:r>
                    <a:endParaRPr lang="en-US"/>
                  </a:p>
                </c:rich>
              </c:tx>
              <c:showVal val="1"/>
            </c:dLbl>
            <c:txPr>
              <a:bodyPr/>
              <a:lstStyle/>
              <a:p>
                <a:pPr>
                  <a:defRPr sz="1400" b="1">
                    <a:solidFill>
                      <a:srgbClr val="C00000"/>
                    </a:solidFill>
                    <a:latin typeface="Times New Roman" pitchFamily="18" charset="0"/>
                    <a:cs typeface="Times New Roman" pitchFamily="18" charset="0"/>
                  </a:defRPr>
                </a:pPr>
                <a:endParaRPr lang="ru-RU"/>
              </a:p>
            </c:txPr>
            <c:showVal val="1"/>
            <c:showLeaderLines val="1"/>
          </c:dLbls>
          <c:cat>
            <c:strRef>
              <c:f>Лист1!$A$6:$A$8</c:f>
              <c:strCache>
                <c:ptCount val="3"/>
                <c:pt idx="0">
                  <c:v>налоговые и неналоговые доходы</c:v>
                </c:pt>
                <c:pt idx="1">
                  <c:v>Дотация</c:v>
                </c:pt>
                <c:pt idx="2">
                  <c:v>Целевые средства</c:v>
                </c:pt>
              </c:strCache>
            </c:strRef>
          </c:cat>
          <c:val>
            <c:numRef>
              <c:f>Лист1!$B$6:$B$8</c:f>
              <c:numCache>
                <c:formatCode>#,##0.0</c:formatCode>
                <c:ptCount val="3"/>
                <c:pt idx="0">
                  <c:v>148079.9</c:v>
                </c:pt>
                <c:pt idx="1">
                  <c:v>277086.90000000002</c:v>
                </c:pt>
                <c:pt idx="2">
                  <c:v>483001.8</c:v>
                </c:pt>
              </c:numCache>
            </c:numRef>
          </c:val>
        </c:ser>
        <c:dLbls/>
      </c:pie3DChart>
    </c:plotArea>
    <c:plotVisOnly val="1"/>
    <c:dispBlanksAs val="zero"/>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ru-RU"/>
  <c:chart>
    <c:view3D>
      <c:perspective val="30"/>
    </c:view3D>
    <c:plotArea>
      <c:layout>
        <c:manualLayout>
          <c:layoutTarget val="inner"/>
          <c:xMode val="edge"/>
          <c:yMode val="edge"/>
          <c:x val="6.7744998030521877E-2"/>
          <c:y val="2.6877448965826646E-2"/>
          <c:w val="0.89170603674540683"/>
          <c:h val="0.8391290230489058"/>
        </c:manualLayout>
      </c:layout>
      <c:bar3DChart>
        <c:barDir val="col"/>
        <c:grouping val="standard"/>
        <c:ser>
          <c:idx val="0"/>
          <c:order val="0"/>
          <c:tx>
            <c:strRef>
              <c:f>Лист5!$A$9</c:f>
              <c:strCache>
                <c:ptCount val="1"/>
                <c:pt idx="0">
                  <c:v>Налоговые и неналоговые доходы </c:v>
                </c:pt>
              </c:strCache>
            </c:strRef>
          </c:tx>
          <c:spPr>
            <a:solidFill>
              <a:srgbClr val="00B050"/>
            </a:solidFill>
            <a:ln w="38100">
              <a:solidFill>
                <a:schemeClr val="accent6">
                  <a:lumMod val="75000"/>
                </a:schemeClr>
              </a:solidFill>
            </a:ln>
          </c:spPr>
          <c:dLbls>
            <c:dLbl>
              <c:idx val="0"/>
              <c:layout>
                <c:manualLayout>
                  <c:x val="1.7094165463096694E-2"/>
                  <c:y val="7.4353269104678502E-2"/>
                </c:manualLayout>
              </c:layout>
              <c:tx>
                <c:rich>
                  <a:bodyPr/>
                  <a:lstStyle/>
                  <a:p>
                    <a:r>
                      <a:rPr lang="en-US" sz="1800" b="1">
                        <a:solidFill>
                          <a:schemeClr val="bg1"/>
                        </a:solidFill>
                        <a:latin typeface="Times New Roman" panose="02020603050405020304" pitchFamily="18" charset="0"/>
                        <a:cs typeface="Times New Roman" panose="02020603050405020304" pitchFamily="18" charset="0"/>
                      </a:rPr>
                      <a:t>11</a:t>
                    </a:r>
                    <a:r>
                      <a:rPr lang="ru-RU" sz="1800" b="1">
                        <a:solidFill>
                          <a:schemeClr val="bg1"/>
                        </a:solidFill>
                        <a:latin typeface="Times New Roman" panose="02020603050405020304" pitchFamily="18" charset="0"/>
                        <a:cs typeface="Times New Roman" panose="02020603050405020304" pitchFamily="18" charset="0"/>
                      </a:rPr>
                      <a:t>3,8</a:t>
                    </a:r>
                    <a:endParaRPr lang="en-US"/>
                  </a:p>
                </c:rich>
              </c:tx>
              <c:showVal val="1"/>
            </c:dLbl>
            <c:dLbl>
              <c:idx val="1"/>
              <c:layout>
                <c:manualLayout>
                  <c:x val="1.2490857497315119E-2"/>
                  <c:y val="8.8858832904061741E-2"/>
                </c:manualLayout>
              </c:layout>
              <c:tx>
                <c:rich>
                  <a:bodyPr/>
                  <a:lstStyle/>
                  <a:p>
                    <a:r>
                      <a:rPr lang="en-US" sz="1800" b="1">
                        <a:solidFill>
                          <a:schemeClr val="bg1"/>
                        </a:solidFill>
                        <a:latin typeface="Times New Roman" panose="02020603050405020304" pitchFamily="18" charset="0"/>
                        <a:cs typeface="Times New Roman" panose="02020603050405020304" pitchFamily="18" charset="0"/>
                      </a:rPr>
                      <a:t>1</a:t>
                    </a:r>
                    <a:r>
                      <a:rPr lang="ru-RU" sz="1800" b="1">
                        <a:solidFill>
                          <a:schemeClr val="bg1"/>
                        </a:solidFill>
                        <a:latin typeface="Times New Roman" panose="02020603050405020304" pitchFamily="18" charset="0"/>
                        <a:cs typeface="Times New Roman" panose="02020603050405020304" pitchFamily="18" charset="0"/>
                      </a:rPr>
                      <a:t>43,7</a:t>
                    </a:r>
                    <a:endParaRPr lang="en-US"/>
                  </a:p>
                </c:rich>
              </c:tx>
              <c:showVal val="1"/>
            </c:dLbl>
            <c:txPr>
              <a:bodyPr/>
              <a:lstStyle/>
              <a:p>
                <a:pPr>
                  <a:defRPr sz="1800" b="1">
                    <a:solidFill>
                      <a:schemeClr val="bg1"/>
                    </a:solidFill>
                    <a:latin typeface="Times New Roman" panose="02020603050405020304" pitchFamily="18" charset="0"/>
                    <a:cs typeface="Times New Roman" panose="02020603050405020304" pitchFamily="18" charset="0"/>
                  </a:defRPr>
                </a:pPr>
                <a:endParaRPr lang="ru-RU"/>
              </a:p>
            </c:txPr>
            <c:showVal val="1"/>
          </c:dLbls>
          <c:val>
            <c:numRef>
              <c:f>Лист5!$B$9:$C$9</c:f>
              <c:numCache>
                <c:formatCode>General</c:formatCode>
                <c:ptCount val="2"/>
                <c:pt idx="0">
                  <c:v>113.8</c:v>
                </c:pt>
                <c:pt idx="1">
                  <c:v>143.69999999999999</c:v>
                </c:pt>
              </c:numCache>
            </c:numRef>
          </c:val>
        </c:ser>
        <c:ser>
          <c:idx val="1"/>
          <c:order val="1"/>
          <c:tx>
            <c:strRef>
              <c:f>Лист5!$A$10</c:f>
              <c:strCache>
                <c:ptCount val="1"/>
                <c:pt idx="0">
                  <c:v>Безвозмездные поступления</c:v>
                </c:pt>
              </c:strCache>
            </c:strRef>
          </c:tx>
          <c:spPr>
            <a:solidFill>
              <a:srgbClr val="FF0000"/>
            </a:solidFill>
            <a:ln w="38100">
              <a:solidFill>
                <a:schemeClr val="accent2">
                  <a:lumMod val="75000"/>
                </a:schemeClr>
              </a:solidFill>
            </a:ln>
          </c:spPr>
          <c:dLbls>
            <c:dLbl>
              <c:idx val="0"/>
              <c:layout>
                <c:manualLayout>
                  <c:x val="1.0877610821019883E-2"/>
                  <c:y val="0.15158372992593103"/>
                </c:manualLayout>
              </c:layout>
              <c:tx>
                <c:rich>
                  <a:bodyPr/>
                  <a:lstStyle/>
                  <a:p>
                    <a:r>
                      <a:rPr lang="en-US" sz="1800" b="1">
                        <a:solidFill>
                          <a:schemeClr val="bg1"/>
                        </a:solidFill>
                        <a:latin typeface="Times New Roman" panose="02020603050405020304" pitchFamily="18" charset="0"/>
                        <a:cs typeface="Times New Roman" panose="02020603050405020304" pitchFamily="18" charset="0"/>
                      </a:rPr>
                      <a:t>6</a:t>
                    </a:r>
                    <a:r>
                      <a:rPr lang="ru-RU" sz="1800" b="1">
                        <a:solidFill>
                          <a:schemeClr val="bg1"/>
                        </a:solidFill>
                        <a:latin typeface="Times New Roman" panose="02020603050405020304" pitchFamily="18" charset="0"/>
                        <a:cs typeface="Times New Roman" panose="02020603050405020304" pitchFamily="18" charset="0"/>
                      </a:rPr>
                      <a:t>03,3</a:t>
                    </a:r>
                    <a:endParaRPr lang="en-US"/>
                  </a:p>
                </c:rich>
              </c:tx>
              <c:showVal val="1"/>
            </c:dLbl>
            <c:dLbl>
              <c:idx val="1"/>
              <c:layout>
                <c:manualLayout>
                  <c:x val="6.8779394882050151E-3"/>
                  <c:y val="0.22263864009260972"/>
                </c:manualLayout>
              </c:layout>
              <c:tx>
                <c:rich>
                  <a:bodyPr/>
                  <a:lstStyle/>
                  <a:p>
                    <a:r>
                      <a:rPr lang="en-US" sz="1800" b="1">
                        <a:solidFill>
                          <a:schemeClr val="bg1"/>
                        </a:solidFill>
                        <a:latin typeface="Times New Roman" panose="02020603050405020304" pitchFamily="18" charset="0"/>
                        <a:cs typeface="Times New Roman" panose="02020603050405020304" pitchFamily="18" charset="0"/>
                      </a:rPr>
                      <a:t>7</a:t>
                    </a:r>
                    <a:r>
                      <a:rPr lang="ru-RU" sz="1800" b="1">
                        <a:solidFill>
                          <a:schemeClr val="bg1"/>
                        </a:solidFill>
                        <a:latin typeface="Times New Roman" panose="02020603050405020304" pitchFamily="18" charset="0"/>
                        <a:cs typeface="Times New Roman" panose="02020603050405020304" pitchFamily="18" charset="0"/>
                      </a:rPr>
                      <a:t>67,5</a:t>
                    </a:r>
                    <a:endParaRPr lang="en-US"/>
                  </a:p>
                </c:rich>
              </c:tx>
              <c:showVal val="1"/>
            </c:dLbl>
            <c:txPr>
              <a:bodyPr/>
              <a:lstStyle/>
              <a:p>
                <a:pPr>
                  <a:defRPr sz="1800" b="1">
                    <a:solidFill>
                      <a:schemeClr val="bg1"/>
                    </a:solidFill>
                    <a:latin typeface="Times New Roman" panose="02020603050405020304" pitchFamily="18" charset="0"/>
                    <a:cs typeface="Times New Roman" panose="02020603050405020304" pitchFamily="18" charset="0"/>
                  </a:defRPr>
                </a:pPr>
                <a:endParaRPr lang="ru-RU"/>
              </a:p>
            </c:txPr>
            <c:showVal val="1"/>
          </c:dLbls>
          <c:val>
            <c:numRef>
              <c:f>Лист5!$B$10:$C$10</c:f>
              <c:numCache>
                <c:formatCode>General</c:formatCode>
                <c:ptCount val="2"/>
                <c:pt idx="0" formatCode="0.0">
                  <c:v>603.29999999999995</c:v>
                </c:pt>
                <c:pt idx="1">
                  <c:v>767.5</c:v>
                </c:pt>
              </c:numCache>
            </c:numRef>
          </c:val>
        </c:ser>
        <c:dLbls/>
        <c:shape val="box"/>
        <c:axId val="151475328"/>
        <c:axId val="151476864"/>
        <c:axId val="151257984"/>
      </c:bar3DChart>
      <c:catAx>
        <c:axId val="151475328"/>
        <c:scaling>
          <c:orientation val="minMax"/>
        </c:scaling>
        <c:delete val="1"/>
        <c:axPos val="b"/>
        <c:tickLblPos val="none"/>
        <c:crossAx val="151476864"/>
        <c:crosses val="autoZero"/>
        <c:auto val="1"/>
        <c:lblAlgn val="ctr"/>
        <c:lblOffset val="100"/>
      </c:catAx>
      <c:valAx>
        <c:axId val="151476864"/>
        <c:scaling>
          <c:orientation val="minMax"/>
        </c:scaling>
        <c:delete val="1"/>
        <c:axPos val="l"/>
        <c:majorGridlines/>
        <c:numFmt formatCode="General" sourceLinked="1"/>
        <c:tickLblPos val="none"/>
        <c:crossAx val="151475328"/>
        <c:crosses val="autoZero"/>
        <c:crossBetween val="between"/>
        <c:majorUnit val="500"/>
        <c:minorUnit val="200"/>
      </c:valAx>
      <c:serAx>
        <c:axId val="151257984"/>
        <c:scaling>
          <c:orientation val="minMax"/>
        </c:scaling>
        <c:delete val="1"/>
        <c:axPos val="b"/>
        <c:tickLblPos val="none"/>
        <c:crossAx val="151476864"/>
        <c:crosses val="autoZero"/>
      </c:serAx>
    </c:plotArea>
    <c:legend>
      <c:legendPos val="r"/>
      <c:layout>
        <c:manualLayout>
          <c:xMode val="edge"/>
          <c:yMode val="edge"/>
          <c:x val="3.4340250073224186E-2"/>
          <c:y val="0.8466888570290223"/>
          <c:w val="0.93942913385826776"/>
          <c:h val="0.15331104159925318"/>
        </c:manualLayout>
      </c:layout>
      <c:txPr>
        <a:bodyPr/>
        <a:lstStyle/>
        <a:p>
          <a:pPr>
            <a:defRPr sz="1600" b="1">
              <a:solidFill>
                <a:schemeClr val="tx1"/>
              </a:solidFill>
              <a:latin typeface="Times New Roman" panose="02020603050405020304" pitchFamily="18" charset="0"/>
              <a:cs typeface="Times New Roman" panose="02020603050405020304" pitchFamily="18" charset="0"/>
            </a:defRPr>
          </a:pPr>
          <a:endParaRPr lang="ru-RU"/>
        </a:p>
      </c:txPr>
    </c:legend>
    <c:plotVisOnly val="1"/>
    <c:dispBlanksAs val="gap"/>
  </c:chart>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lang val="ru-RU"/>
  <c:chart>
    <c:view3D>
      <c:rotX val="30"/>
      <c:rotY val="70"/>
      <c:perspective val="30"/>
    </c:view3D>
    <c:plotArea>
      <c:layout>
        <c:manualLayout>
          <c:layoutTarget val="inner"/>
          <c:xMode val="edge"/>
          <c:yMode val="edge"/>
          <c:x val="0.21281333039498346"/>
          <c:y val="0.2610527649705589"/>
          <c:w val="0.64831355259251711"/>
          <c:h val="0.68388078407954667"/>
        </c:manualLayout>
      </c:layout>
      <c:pie3DChart>
        <c:varyColors val="1"/>
        <c:ser>
          <c:idx val="0"/>
          <c:order val="0"/>
          <c:explosion val="43"/>
          <c:dPt>
            <c:idx val="0"/>
            <c:explosion val="21"/>
            <c:spPr>
              <a:solidFill>
                <a:schemeClr val="accent1">
                  <a:lumMod val="75000"/>
                </a:schemeClr>
              </a:solidFill>
            </c:spPr>
          </c:dPt>
          <c:dPt>
            <c:idx val="1"/>
            <c:spPr>
              <a:solidFill>
                <a:srgbClr val="FF0000"/>
              </a:solidFill>
            </c:spPr>
          </c:dPt>
          <c:dPt>
            <c:idx val="3"/>
            <c:spPr>
              <a:solidFill>
                <a:srgbClr val="FFFF00"/>
              </a:solidFill>
            </c:spPr>
          </c:dPt>
          <c:dPt>
            <c:idx val="5"/>
            <c:spPr>
              <a:solidFill>
                <a:srgbClr val="990033"/>
              </a:solidFill>
            </c:spPr>
          </c:dPt>
          <c:dPt>
            <c:idx val="7"/>
            <c:spPr>
              <a:solidFill>
                <a:srgbClr val="FFFF00"/>
              </a:solidFill>
            </c:spPr>
          </c:dPt>
          <c:dPt>
            <c:idx val="9"/>
            <c:spPr>
              <a:solidFill>
                <a:srgbClr val="9900FF"/>
              </a:solidFill>
            </c:spPr>
          </c:dPt>
          <c:dPt>
            <c:idx val="11"/>
            <c:spPr>
              <a:solidFill>
                <a:srgbClr val="CC0066"/>
              </a:solidFill>
            </c:spPr>
          </c:dPt>
          <c:dLbls>
            <c:dLbl>
              <c:idx val="0"/>
              <c:layout>
                <c:manualLayout>
                  <c:x val="-4.5895401421699967E-3"/>
                  <c:y val="-0.19584369097878013"/>
                </c:manualLayout>
              </c:layout>
              <c:tx>
                <c:rich>
                  <a:bodyPr/>
                  <a:lstStyle/>
                  <a:p>
                    <a:r>
                      <a:rPr lang="ru-RU" sz="1800" b="1" dirty="0">
                        <a:solidFill>
                          <a:schemeClr val="bg1"/>
                        </a:solidFill>
                        <a:latin typeface="Times New Roman" panose="02020603050405020304" pitchFamily="18" charset="0"/>
                        <a:cs typeface="Times New Roman" panose="02020603050405020304" pitchFamily="18" charset="0"/>
                      </a:rPr>
                      <a:t>НДФЛ</a:t>
                    </a:r>
                  </a:p>
                  <a:p>
                    <a:r>
                      <a:rPr lang="en-US" sz="1800" b="1" dirty="0">
                        <a:solidFill>
                          <a:schemeClr val="bg1"/>
                        </a:solidFill>
                        <a:latin typeface="Times New Roman" panose="02020603050405020304" pitchFamily="18" charset="0"/>
                        <a:cs typeface="Times New Roman" panose="02020603050405020304" pitchFamily="18" charset="0"/>
                      </a:rPr>
                      <a:t>88,8</a:t>
                    </a:r>
                    <a:endParaRPr lang="en-US" dirty="0">
                      <a:solidFill>
                        <a:schemeClr val="bg1"/>
                      </a:solidFill>
                    </a:endParaRPr>
                  </a:p>
                </c:rich>
              </c:tx>
              <c:showVal val="1"/>
            </c:dLbl>
            <c:dLbl>
              <c:idx val="1"/>
              <c:layout>
                <c:manualLayout>
                  <c:x val="-8.13519581612972E-2"/>
                  <c:y val="4.6023011332074176E-2"/>
                </c:manualLayout>
              </c:layout>
              <c:tx>
                <c:rich>
                  <a:bodyPr/>
                  <a:lstStyle/>
                  <a:p>
                    <a:pPr>
                      <a:defRPr sz="1800" b="1">
                        <a:solidFill>
                          <a:srgbClr val="C00000"/>
                        </a:solidFill>
                        <a:latin typeface="Times New Roman" panose="02020603050405020304" pitchFamily="18" charset="0"/>
                        <a:cs typeface="Times New Roman" panose="02020603050405020304" pitchFamily="18" charset="0"/>
                      </a:defRPr>
                    </a:pPr>
                    <a:r>
                      <a:rPr lang="ru-RU" sz="1800" b="1">
                        <a:solidFill>
                          <a:srgbClr val="C00000"/>
                        </a:solidFill>
                        <a:latin typeface="Times New Roman" panose="02020603050405020304" pitchFamily="18" charset="0"/>
                        <a:cs typeface="Times New Roman" panose="02020603050405020304" pitchFamily="18" charset="0"/>
                      </a:rPr>
                      <a:t>Акцизы</a:t>
                    </a:r>
                  </a:p>
                  <a:p>
                    <a:pPr>
                      <a:defRPr sz="1800" b="1">
                        <a:solidFill>
                          <a:srgbClr val="C00000"/>
                        </a:solidFill>
                        <a:latin typeface="Times New Roman" panose="02020603050405020304" pitchFamily="18" charset="0"/>
                        <a:cs typeface="Times New Roman" panose="02020603050405020304" pitchFamily="18" charset="0"/>
                      </a:defRPr>
                    </a:pPr>
                    <a:r>
                      <a:rPr lang="en-US" sz="1800" b="1">
                        <a:solidFill>
                          <a:srgbClr val="C00000"/>
                        </a:solidFill>
                        <a:latin typeface="Times New Roman" panose="02020603050405020304" pitchFamily="18" charset="0"/>
                        <a:cs typeface="Times New Roman" panose="02020603050405020304" pitchFamily="18" charset="0"/>
                      </a:rPr>
                      <a:t>22,6</a:t>
                    </a:r>
                    <a:endParaRPr lang="en-US">
                      <a:solidFill>
                        <a:srgbClr val="C00000"/>
                      </a:solidFill>
                    </a:endParaRPr>
                  </a:p>
                </c:rich>
              </c:tx>
              <c:spPr/>
              <c:showVal val="1"/>
            </c:dLbl>
            <c:dLbl>
              <c:idx val="2"/>
              <c:layout>
                <c:manualLayout>
                  <c:x val="-0.15747635508622912"/>
                  <c:y val="-1.5735057215864906E-2"/>
                </c:manualLayout>
              </c:layout>
              <c:tx>
                <c:rich>
                  <a:bodyPr/>
                  <a:lstStyle/>
                  <a:p>
                    <a:pPr>
                      <a:defRPr sz="1800" b="1">
                        <a:solidFill>
                          <a:srgbClr val="1E07C9"/>
                        </a:solidFill>
                        <a:latin typeface="Times New Roman" panose="02020603050405020304" pitchFamily="18" charset="0"/>
                        <a:cs typeface="Times New Roman" panose="02020603050405020304" pitchFamily="18" charset="0"/>
                      </a:defRPr>
                    </a:pPr>
                    <a:r>
                      <a:rPr lang="ru-RU" sz="1800" b="1" dirty="0">
                        <a:solidFill>
                          <a:srgbClr val="1E07C9"/>
                        </a:solidFill>
                        <a:latin typeface="Times New Roman" panose="02020603050405020304" pitchFamily="18" charset="0"/>
                        <a:cs typeface="Times New Roman" panose="02020603050405020304" pitchFamily="18" charset="0"/>
                      </a:rPr>
                      <a:t>Налог на </a:t>
                    </a:r>
                    <a:r>
                      <a:rPr lang="ru-RU" sz="1800" b="1" dirty="0" err="1">
                        <a:solidFill>
                          <a:srgbClr val="1E07C9"/>
                        </a:solidFill>
                        <a:latin typeface="Times New Roman" panose="02020603050405020304" pitchFamily="18" charset="0"/>
                        <a:cs typeface="Times New Roman" panose="02020603050405020304" pitchFamily="18" charset="0"/>
                      </a:rPr>
                      <a:t>имущ</a:t>
                    </a:r>
                    <a:r>
                      <a:rPr lang="ru-RU" sz="1800" b="1" dirty="0">
                        <a:solidFill>
                          <a:srgbClr val="1E07C9"/>
                        </a:solidFill>
                        <a:latin typeface="Times New Roman" panose="02020603050405020304" pitchFamily="18" charset="0"/>
                        <a:cs typeface="Times New Roman" panose="02020603050405020304" pitchFamily="18" charset="0"/>
                      </a:rPr>
                      <a:t>.</a:t>
                    </a:r>
                    <a:r>
                      <a:rPr lang="ru-RU" sz="1800" b="1" baseline="0" dirty="0">
                        <a:solidFill>
                          <a:srgbClr val="1E07C9"/>
                        </a:solidFill>
                        <a:latin typeface="Times New Roman" panose="02020603050405020304" pitchFamily="18" charset="0"/>
                        <a:cs typeface="Times New Roman" panose="02020603050405020304" pitchFamily="18" charset="0"/>
                      </a:rPr>
                      <a:t> </a:t>
                    </a:r>
                    <a:r>
                      <a:rPr lang="ru-RU" sz="1800" b="1" baseline="0" dirty="0" err="1" smtClean="0">
                        <a:solidFill>
                          <a:srgbClr val="1E07C9"/>
                        </a:solidFill>
                        <a:latin typeface="Times New Roman" panose="02020603050405020304" pitchFamily="18" charset="0"/>
                        <a:cs typeface="Times New Roman" panose="02020603050405020304" pitchFamily="18" charset="0"/>
                      </a:rPr>
                      <a:t>физ.лиц</a:t>
                    </a:r>
                    <a:endParaRPr lang="ru-RU" sz="1800" b="1" baseline="0" dirty="0">
                      <a:solidFill>
                        <a:srgbClr val="1E07C9"/>
                      </a:solidFill>
                      <a:latin typeface="Times New Roman" panose="02020603050405020304" pitchFamily="18" charset="0"/>
                      <a:cs typeface="Times New Roman" panose="02020603050405020304" pitchFamily="18" charset="0"/>
                    </a:endParaRPr>
                  </a:p>
                  <a:p>
                    <a:pPr>
                      <a:defRPr sz="1800" b="1">
                        <a:solidFill>
                          <a:srgbClr val="1E07C9"/>
                        </a:solidFill>
                        <a:latin typeface="Times New Roman" panose="02020603050405020304" pitchFamily="18" charset="0"/>
                        <a:cs typeface="Times New Roman" panose="02020603050405020304" pitchFamily="18" charset="0"/>
                      </a:defRPr>
                    </a:pPr>
                    <a:r>
                      <a:rPr lang="en-US" sz="1800" b="1" dirty="0">
                        <a:solidFill>
                          <a:srgbClr val="1E07C9"/>
                        </a:solidFill>
                        <a:latin typeface="Times New Roman" panose="02020603050405020304" pitchFamily="18" charset="0"/>
                        <a:cs typeface="Times New Roman" panose="02020603050405020304" pitchFamily="18" charset="0"/>
                      </a:rPr>
                      <a:t>6,0</a:t>
                    </a:r>
                    <a:endParaRPr lang="en-US" dirty="0">
                      <a:solidFill>
                        <a:srgbClr val="1E07C9"/>
                      </a:solidFill>
                    </a:endParaRPr>
                  </a:p>
                </c:rich>
              </c:tx>
              <c:spPr/>
              <c:showVal val="1"/>
            </c:dLbl>
            <c:dLbl>
              <c:idx val="3"/>
              <c:layout>
                <c:manualLayout>
                  <c:x val="-0.17395084517020881"/>
                  <c:y val="-0.15996625374958343"/>
                </c:manualLayout>
              </c:layout>
              <c:tx>
                <c:rich>
                  <a:bodyPr/>
                  <a:lstStyle/>
                  <a:p>
                    <a:pPr>
                      <a:defRPr sz="1800" b="1">
                        <a:solidFill>
                          <a:srgbClr val="C00000"/>
                        </a:solidFill>
                        <a:latin typeface="Times New Roman" panose="02020603050405020304" pitchFamily="18" charset="0"/>
                        <a:cs typeface="Times New Roman" panose="02020603050405020304" pitchFamily="18" charset="0"/>
                      </a:defRPr>
                    </a:pPr>
                    <a:r>
                      <a:rPr lang="ru-RU" sz="1800" b="1">
                        <a:solidFill>
                          <a:srgbClr val="C00000"/>
                        </a:solidFill>
                        <a:latin typeface="Times New Roman" panose="02020603050405020304" pitchFamily="18" charset="0"/>
                        <a:cs typeface="Times New Roman" panose="02020603050405020304" pitchFamily="18" charset="0"/>
                      </a:rPr>
                      <a:t>УСН</a:t>
                    </a:r>
                  </a:p>
                  <a:p>
                    <a:pPr>
                      <a:defRPr sz="1800" b="1">
                        <a:solidFill>
                          <a:srgbClr val="C00000"/>
                        </a:solidFill>
                        <a:latin typeface="Times New Roman" panose="02020603050405020304" pitchFamily="18" charset="0"/>
                        <a:cs typeface="Times New Roman" panose="02020603050405020304" pitchFamily="18" charset="0"/>
                      </a:defRPr>
                    </a:pPr>
                    <a:r>
                      <a:rPr lang="en-US" sz="1800" b="1">
                        <a:solidFill>
                          <a:srgbClr val="C00000"/>
                        </a:solidFill>
                        <a:latin typeface="Times New Roman" panose="02020603050405020304" pitchFamily="18" charset="0"/>
                        <a:cs typeface="Times New Roman" panose="02020603050405020304" pitchFamily="18" charset="0"/>
                      </a:rPr>
                      <a:t>2,0</a:t>
                    </a:r>
                    <a:endParaRPr lang="en-US">
                      <a:solidFill>
                        <a:srgbClr val="C00000"/>
                      </a:solidFill>
                    </a:endParaRPr>
                  </a:p>
                </c:rich>
              </c:tx>
              <c:spPr/>
              <c:showVal val="1"/>
            </c:dLbl>
            <c:dLbl>
              <c:idx val="4"/>
              <c:layout>
                <c:manualLayout>
                  <c:x val="-0.17292295391586726"/>
                  <c:y val="-0.12905441062104211"/>
                </c:manualLayout>
              </c:layout>
              <c:tx>
                <c:rich>
                  <a:bodyPr/>
                  <a:lstStyle/>
                  <a:p>
                    <a:pPr>
                      <a:defRPr sz="1800" b="1">
                        <a:solidFill>
                          <a:srgbClr val="1E07C9"/>
                        </a:solidFill>
                        <a:latin typeface="Times New Roman" panose="02020603050405020304" pitchFamily="18" charset="0"/>
                        <a:cs typeface="Times New Roman" panose="02020603050405020304" pitchFamily="18" charset="0"/>
                      </a:defRPr>
                    </a:pPr>
                    <a:r>
                      <a:rPr lang="ru-RU" sz="1800" b="1">
                        <a:solidFill>
                          <a:srgbClr val="1E07C9"/>
                        </a:solidFill>
                        <a:latin typeface="Times New Roman" panose="02020603050405020304" pitchFamily="18" charset="0"/>
                        <a:cs typeface="Times New Roman" panose="02020603050405020304" pitchFamily="18" charset="0"/>
                      </a:rPr>
                      <a:t>Земельный </a:t>
                    </a:r>
                  </a:p>
                  <a:p>
                    <a:pPr>
                      <a:defRPr sz="1800" b="1">
                        <a:solidFill>
                          <a:srgbClr val="1E07C9"/>
                        </a:solidFill>
                        <a:latin typeface="Times New Roman" panose="02020603050405020304" pitchFamily="18" charset="0"/>
                        <a:cs typeface="Times New Roman" panose="02020603050405020304" pitchFamily="18" charset="0"/>
                      </a:defRPr>
                    </a:pPr>
                    <a:r>
                      <a:rPr lang="ru-RU" sz="1800" b="1">
                        <a:solidFill>
                          <a:srgbClr val="1E07C9"/>
                        </a:solidFill>
                        <a:latin typeface="Times New Roman" panose="02020603050405020304" pitchFamily="18" charset="0"/>
                        <a:cs typeface="Times New Roman" panose="02020603050405020304" pitchFamily="18" charset="0"/>
                      </a:rPr>
                      <a:t>налог</a:t>
                    </a:r>
                  </a:p>
                  <a:p>
                    <a:pPr>
                      <a:defRPr sz="1800" b="1">
                        <a:solidFill>
                          <a:srgbClr val="1E07C9"/>
                        </a:solidFill>
                        <a:latin typeface="Times New Roman" panose="02020603050405020304" pitchFamily="18" charset="0"/>
                        <a:cs typeface="Times New Roman" panose="02020603050405020304" pitchFamily="18" charset="0"/>
                      </a:defRPr>
                    </a:pPr>
                    <a:r>
                      <a:rPr lang="en-US" sz="1800" b="1">
                        <a:solidFill>
                          <a:srgbClr val="1E07C9"/>
                        </a:solidFill>
                        <a:latin typeface="Times New Roman" panose="02020603050405020304" pitchFamily="18" charset="0"/>
                        <a:cs typeface="Times New Roman" panose="02020603050405020304" pitchFamily="18" charset="0"/>
                      </a:rPr>
                      <a:t>8,9</a:t>
                    </a:r>
                    <a:endParaRPr lang="en-US">
                      <a:solidFill>
                        <a:srgbClr val="1E07C9"/>
                      </a:solidFill>
                    </a:endParaRPr>
                  </a:p>
                </c:rich>
              </c:tx>
              <c:spPr/>
              <c:showVal val="1"/>
            </c:dLbl>
            <c:dLbl>
              <c:idx val="5"/>
              <c:layout>
                <c:manualLayout>
                  <c:x val="-0.1149762958942631"/>
                  <c:y val="-0.11382572075324966"/>
                </c:manualLayout>
              </c:layout>
              <c:tx>
                <c:rich>
                  <a:bodyPr/>
                  <a:lstStyle/>
                  <a:p>
                    <a:pPr>
                      <a:defRPr sz="1800" b="1">
                        <a:solidFill>
                          <a:srgbClr val="C00000"/>
                        </a:solidFill>
                        <a:latin typeface="Times New Roman" panose="02020603050405020304" pitchFamily="18" charset="0"/>
                        <a:cs typeface="Times New Roman" panose="02020603050405020304" pitchFamily="18" charset="0"/>
                      </a:defRPr>
                    </a:pPr>
                    <a:r>
                      <a:rPr lang="ru-RU" sz="1800" b="1">
                        <a:solidFill>
                          <a:srgbClr val="C00000"/>
                        </a:solidFill>
                        <a:latin typeface="Times New Roman" panose="02020603050405020304" pitchFamily="18" charset="0"/>
                        <a:cs typeface="Times New Roman" panose="02020603050405020304" pitchFamily="18" charset="0"/>
                      </a:rPr>
                      <a:t>Госпошлина</a:t>
                    </a:r>
                  </a:p>
                  <a:p>
                    <a:pPr>
                      <a:defRPr sz="1800" b="1">
                        <a:solidFill>
                          <a:srgbClr val="C00000"/>
                        </a:solidFill>
                        <a:latin typeface="Times New Roman" panose="02020603050405020304" pitchFamily="18" charset="0"/>
                        <a:cs typeface="Times New Roman" panose="02020603050405020304" pitchFamily="18" charset="0"/>
                      </a:defRPr>
                    </a:pPr>
                    <a:r>
                      <a:rPr lang="en-US" sz="1800" b="1">
                        <a:solidFill>
                          <a:srgbClr val="C00000"/>
                        </a:solidFill>
                        <a:latin typeface="Times New Roman" panose="02020603050405020304" pitchFamily="18" charset="0"/>
                        <a:cs typeface="Times New Roman" panose="02020603050405020304" pitchFamily="18" charset="0"/>
                      </a:rPr>
                      <a:t>2,0</a:t>
                    </a:r>
                    <a:endParaRPr lang="en-US">
                      <a:solidFill>
                        <a:srgbClr val="C00000"/>
                      </a:solidFill>
                    </a:endParaRPr>
                  </a:p>
                </c:rich>
              </c:tx>
              <c:spPr/>
              <c:showVal val="1"/>
            </c:dLbl>
            <c:dLbl>
              <c:idx val="6"/>
              <c:layout>
                <c:manualLayout>
                  <c:x val="2.1317075880457732E-2"/>
                  <c:y val="-0.18047491250972117"/>
                </c:manualLayout>
              </c:layout>
              <c:tx>
                <c:rich>
                  <a:bodyPr/>
                  <a:lstStyle/>
                  <a:p>
                    <a:pPr>
                      <a:defRPr sz="1800" b="1">
                        <a:solidFill>
                          <a:srgbClr val="1E07C9"/>
                        </a:solidFill>
                        <a:latin typeface="Times New Roman" panose="02020603050405020304" pitchFamily="18" charset="0"/>
                        <a:cs typeface="Times New Roman" panose="02020603050405020304" pitchFamily="18" charset="0"/>
                      </a:defRPr>
                    </a:pPr>
                    <a:r>
                      <a:rPr lang="ru-RU" sz="1800" b="1">
                        <a:solidFill>
                          <a:srgbClr val="1E07C9"/>
                        </a:solidFill>
                        <a:latin typeface="Times New Roman" panose="02020603050405020304" pitchFamily="18" charset="0"/>
                        <a:cs typeface="Times New Roman" panose="02020603050405020304" pitchFamily="18" charset="0"/>
                      </a:rPr>
                      <a:t>Аренда </a:t>
                    </a:r>
                  </a:p>
                  <a:p>
                    <a:pPr>
                      <a:defRPr sz="1800" b="1">
                        <a:solidFill>
                          <a:srgbClr val="1E07C9"/>
                        </a:solidFill>
                        <a:latin typeface="Times New Roman" panose="02020603050405020304" pitchFamily="18" charset="0"/>
                        <a:cs typeface="Times New Roman" panose="02020603050405020304" pitchFamily="18" charset="0"/>
                      </a:defRPr>
                    </a:pPr>
                    <a:r>
                      <a:rPr lang="ru-RU" sz="1800" b="1">
                        <a:solidFill>
                          <a:srgbClr val="1E07C9"/>
                        </a:solidFill>
                        <a:latin typeface="Times New Roman" panose="02020603050405020304" pitchFamily="18" charset="0"/>
                        <a:cs typeface="Times New Roman" panose="02020603050405020304" pitchFamily="18" charset="0"/>
                      </a:rPr>
                      <a:t>земли</a:t>
                    </a:r>
                  </a:p>
                  <a:p>
                    <a:pPr>
                      <a:defRPr sz="1800" b="1">
                        <a:solidFill>
                          <a:srgbClr val="1E07C9"/>
                        </a:solidFill>
                        <a:latin typeface="Times New Roman" panose="02020603050405020304" pitchFamily="18" charset="0"/>
                        <a:cs typeface="Times New Roman" panose="02020603050405020304" pitchFamily="18" charset="0"/>
                      </a:defRPr>
                    </a:pPr>
                    <a:r>
                      <a:rPr lang="en-US" sz="1800" b="1">
                        <a:solidFill>
                          <a:srgbClr val="1E07C9"/>
                        </a:solidFill>
                        <a:latin typeface="Times New Roman" panose="02020603050405020304" pitchFamily="18" charset="0"/>
                        <a:cs typeface="Times New Roman" panose="02020603050405020304" pitchFamily="18" charset="0"/>
                      </a:rPr>
                      <a:t>3,3</a:t>
                    </a:r>
                    <a:endParaRPr lang="en-US">
                      <a:solidFill>
                        <a:srgbClr val="1E07C9"/>
                      </a:solidFill>
                    </a:endParaRPr>
                  </a:p>
                </c:rich>
              </c:tx>
              <c:spPr/>
              <c:showVal val="1"/>
            </c:dLbl>
            <c:dLbl>
              <c:idx val="7"/>
              <c:layout>
                <c:manualLayout>
                  <c:x val="0.10191604393683047"/>
                  <c:y val="-0.18721895483835135"/>
                </c:manualLayout>
              </c:layout>
              <c:tx>
                <c:rich>
                  <a:bodyPr/>
                  <a:lstStyle/>
                  <a:p>
                    <a:pPr>
                      <a:defRPr sz="1800" b="1">
                        <a:solidFill>
                          <a:srgbClr val="C00000"/>
                        </a:solidFill>
                        <a:latin typeface="Times New Roman" panose="02020603050405020304" pitchFamily="18" charset="0"/>
                        <a:cs typeface="Times New Roman" panose="02020603050405020304" pitchFamily="18" charset="0"/>
                      </a:defRPr>
                    </a:pPr>
                    <a:r>
                      <a:rPr lang="ru-RU" sz="1800" b="1">
                        <a:solidFill>
                          <a:srgbClr val="C00000"/>
                        </a:solidFill>
                        <a:latin typeface="Times New Roman" panose="02020603050405020304" pitchFamily="18" charset="0"/>
                        <a:cs typeface="Times New Roman" panose="02020603050405020304" pitchFamily="18" charset="0"/>
                      </a:rPr>
                      <a:t>Аренда </a:t>
                    </a:r>
                  </a:p>
                  <a:p>
                    <a:pPr>
                      <a:defRPr sz="1800" b="1">
                        <a:solidFill>
                          <a:srgbClr val="C00000"/>
                        </a:solidFill>
                        <a:latin typeface="Times New Roman" panose="02020603050405020304" pitchFamily="18" charset="0"/>
                        <a:cs typeface="Times New Roman" panose="02020603050405020304" pitchFamily="18" charset="0"/>
                      </a:defRPr>
                    </a:pPr>
                    <a:r>
                      <a:rPr lang="ru-RU" sz="1800" b="1">
                        <a:solidFill>
                          <a:srgbClr val="C00000"/>
                        </a:solidFill>
                        <a:latin typeface="Times New Roman" panose="02020603050405020304" pitchFamily="18" charset="0"/>
                        <a:cs typeface="Times New Roman" panose="02020603050405020304" pitchFamily="18" charset="0"/>
                      </a:rPr>
                      <a:t>имущества</a:t>
                    </a:r>
                  </a:p>
                  <a:p>
                    <a:pPr>
                      <a:defRPr sz="1800" b="1">
                        <a:solidFill>
                          <a:srgbClr val="C00000"/>
                        </a:solidFill>
                        <a:latin typeface="Times New Roman" panose="02020603050405020304" pitchFamily="18" charset="0"/>
                        <a:cs typeface="Times New Roman" panose="02020603050405020304" pitchFamily="18" charset="0"/>
                      </a:defRPr>
                    </a:pPr>
                    <a:r>
                      <a:rPr lang="en-US" sz="1800" b="1">
                        <a:solidFill>
                          <a:srgbClr val="C00000"/>
                        </a:solidFill>
                        <a:latin typeface="Times New Roman" panose="02020603050405020304" pitchFamily="18" charset="0"/>
                        <a:cs typeface="Times New Roman" panose="02020603050405020304" pitchFamily="18" charset="0"/>
                      </a:rPr>
                      <a:t>1,7</a:t>
                    </a:r>
                    <a:endParaRPr lang="en-US">
                      <a:solidFill>
                        <a:srgbClr val="C00000"/>
                      </a:solidFill>
                    </a:endParaRPr>
                  </a:p>
                </c:rich>
              </c:tx>
              <c:spPr/>
              <c:showVal val="1"/>
            </c:dLbl>
            <c:dLbl>
              <c:idx val="8"/>
              <c:layout>
                <c:manualLayout>
                  <c:x val="8.08224177277206E-2"/>
                  <c:y val="-6.5527094211754261E-2"/>
                </c:manualLayout>
              </c:layout>
              <c:tx>
                <c:rich>
                  <a:bodyPr/>
                  <a:lstStyle/>
                  <a:p>
                    <a:pPr>
                      <a:defRPr sz="1800" b="1">
                        <a:solidFill>
                          <a:srgbClr val="1E07C9"/>
                        </a:solidFill>
                        <a:latin typeface="Times New Roman" panose="02020603050405020304" pitchFamily="18" charset="0"/>
                        <a:cs typeface="Times New Roman" panose="02020603050405020304" pitchFamily="18" charset="0"/>
                      </a:defRPr>
                    </a:pPr>
                    <a:r>
                      <a:rPr lang="ru-RU" sz="1800" b="1">
                        <a:solidFill>
                          <a:srgbClr val="1E07C9"/>
                        </a:solidFill>
                        <a:latin typeface="Times New Roman" panose="02020603050405020304" pitchFamily="18" charset="0"/>
                        <a:cs typeface="Times New Roman" panose="02020603050405020304" pitchFamily="18" charset="0"/>
                      </a:rPr>
                      <a:t>Продажа имущества</a:t>
                    </a:r>
                  </a:p>
                  <a:p>
                    <a:pPr>
                      <a:defRPr sz="1800" b="1">
                        <a:solidFill>
                          <a:srgbClr val="1E07C9"/>
                        </a:solidFill>
                        <a:latin typeface="Times New Roman" panose="02020603050405020304" pitchFamily="18" charset="0"/>
                        <a:cs typeface="Times New Roman" panose="02020603050405020304" pitchFamily="18" charset="0"/>
                      </a:defRPr>
                    </a:pPr>
                    <a:r>
                      <a:rPr lang="en-US" sz="1800" b="1">
                        <a:solidFill>
                          <a:srgbClr val="1E07C9"/>
                        </a:solidFill>
                        <a:latin typeface="Times New Roman" panose="02020603050405020304" pitchFamily="18" charset="0"/>
                        <a:cs typeface="Times New Roman" panose="02020603050405020304" pitchFamily="18" charset="0"/>
                      </a:rPr>
                      <a:t>2,3</a:t>
                    </a:r>
                    <a:endParaRPr lang="en-US">
                      <a:solidFill>
                        <a:srgbClr val="1E07C9"/>
                      </a:solidFill>
                    </a:endParaRPr>
                  </a:p>
                </c:rich>
              </c:tx>
              <c:spPr/>
              <c:showVal val="1"/>
            </c:dLbl>
            <c:dLbl>
              <c:idx val="9"/>
              <c:layout>
                <c:manualLayout>
                  <c:x val="0.12182975135321285"/>
                  <c:y val="2.4255459007306388E-2"/>
                </c:manualLayout>
              </c:layout>
              <c:tx>
                <c:rich>
                  <a:bodyPr/>
                  <a:lstStyle/>
                  <a:p>
                    <a:pPr>
                      <a:defRPr sz="1800" b="1">
                        <a:solidFill>
                          <a:srgbClr val="C00000"/>
                        </a:solidFill>
                        <a:latin typeface="Times New Roman" panose="02020603050405020304" pitchFamily="18" charset="0"/>
                        <a:cs typeface="Times New Roman" panose="02020603050405020304" pitchFamily="18" charset="0"/>
                      </a:defRPr>
                    </a:pPr>
                    <a:r>
                      <a:rPr lang="ru-RU" sz="1800" b="1">
                        <a:solidFill>
                          <a:srgbClr val="C00000"/>
                        </a:solidFill>
                        <a:latin typeface="Times New Roman" panose="02020603050405020304" pitchFamily="18" charset="0"/>
                        <a:cs typeface="Times New Roman" panose="02020603050405020304" pitchFamily="18" charset="0"/>
                      </a:rPr>
                      <a:t>Продажа земли</a:t>
                    </a:r>
                  </a:p>
                  <a:p>
                    <a:pPr>
                      <a:defRPr sz="1800" b="1">
                        <a:solidFill>
                          <a:srgbClr val="C00000"/>
                        </a:solidFill>
                        <a:latin typeface="Times New Roman" panose="02020603050405020304" pitchFamily="18" charset="0"/>
                        <a:cs typeface="Times New Roman" panose="02020603050405020304" pitchFamily="18" charset="0"/>
                      </a:defRPr>
                    </a:pPr>
                    <a:r>
                      <a:rPr lang="en-US" sz="1800" b="1">
                        <a:solidFill>
                          <a:srgbClr val="C00000"/>
                        </a:solidFill>
                        <a:latin typeface="Times New Roman" panose="02020603050405020304" pitchFamily="18" charset="0"/>
                        <a:cs typeface="Times New Roman" panose="02020603050405020304" pitchFamily="18" charset="0"/>
                      </a:rPr>
                      <a:t>5,8</a:t>
                    </a:r>
                    <a:endParaRPr lang="en-US">
                      <a:solidFill>
                        <a:srgbClr val="C00000"/>
                      </a:solidFill>
                    </a:endParaRPr>
                  </a:p>
                </c:rich>
              </c:tx>
              <c:spPr/>
              <c:showVal val="1"/>
            </c:dLbl>
            <c:dLbl>
              <c:idx val="10"/>
              <c:layout>
                <c:manualLayout>
                  <c:x val="0.1284563372055238"/>
                  <c:y val="9.8545521590642254E-2"/>
                </c:manualLayout>
              </c:layout>
              <c:tx>
                <c:rich>
                  <a:bodyPr/>
                  <a:lstStyle/>
                  <a:p>
                    <a:pPr>
                      <a:defRPr sz="1800" b="1">
                        <a:solidFill>
                          <a:srgbClr val="1E07C9"/>
                        </a:solidFill>
                        <a:latin typeface="Times New Roman" panose="02020603050405020304" pitchFamily="18" charset="0"/>
                        <a:cs typeface="Times New Roman" panose="02020603050405020304" pitchFamily="18" charset="0"/>
                      </a:defRPr>
                    </a:pPr>
                    <a:r>
                      <a:rPr lang="ru-RU" sz="1800" b="1">
                        <a:solidFill>
                          <a:srgbClr val="1E07C9"/>
                        </a:solidFill>
                        <a:latin typeface="Times New Roman" panose="02020603050405020304" pitchFamily="18" charset="0"/>
                        <a:cs typeface="Times New Roman" panose="02020603050405020304" pitchFamily="18" charset="0"/>
                      </a:rPr>
                      <a:t>Штрафы</a:t>
                    </a:r>
                  </a:p>
                  <a:p>
                    <a:pPr>
                      <a:defRPr sz="1800" b="1">
                        <a:solidFill>
                          <a:srgbClr val="1E07C9"/>
                        </a:solidFill>
                        <a:latin typeface="Times New Roman" panose="02020603050405020304" pitchFamily="18" charset="0"/>
                        <a:cs typeface="Times New Roman" panose="02020603050405020304" pitchFamily="18" charset="0"/>
                      </a:defRPr>
                    </a:pPr>
                    <a:r>
                      <a:rPr lang="en-US" sz="1800" b="1">
                        <a:solidFill>
                          <a:srgbClr val="1E07C9"/>
                        </a:solidFill>
                        <a:latin typeface="Times New Roman" panose="02020603050405020304" pitchFamily="18" charset="0"/>
                        <a:cs typeface="Times New Roman" panose="02020603050405020304" pitchFamily="18" charset="0"/>
                      </a:rPr>
                      <a:t>2,2</a:t>
                    </a:r>
                    <a:endParaRPr lang="en-US">
                      <a:solidFill>
                        <a:srgbClr val="1E07C9"/>
                      </a:solidFill>
                    </a:endParaRPr>
                  </a:p>
                </c:rich>
              </c:tx>
              <c:spPr/>
              <c:showVal val="1"/>
            </c:dLbl>
            <c:dLbl>
              <c:idx val="11"/>
              <c:layout>
                <c:manualLayout>
                  <c:x val="1.6377961647248775E-2"/>
                  <c:y val="0.16430379263415174"/>
                </c:manualLayout>
              </c:layout>
              <c:tx>
                <c:rich>
                  <a:bodyPr/>
                  <a:lstStyle/>
                  <a:p>
                    <a:pPr>
                      <a:defRPr sz="1800" b="1">
                        <a:solidFill>
                          <a:srgbClr val="C00000"/>
                        </a:solidFill>
                        <a:latin typeface="Times New Roman" panose="02020603050405020304" pitchFamily="18" charset="0"/>
                        <a:cs typeface="Times New Roman" panose="02020603050405020304" pitchFamily="18" charset="0"/>
                      </a:defRPr>
                    </a:pPr>
                    <a:r>
                      <a:rPr lang="ru-RU" sz="1800" b="1" dirty="0">
                        <a:solidFill>
                          <a:srgbClr val="C00000"/>
                        </a:solidFill>
                        <a:latin typeface="Times New Roman" panose="02020603050405020304" pitchFamily="18" charset="0"/>
                        <a:cs typeface="Times New Roman" panose="02020603050405020304" pitchFamily="18" charset="0"/>
                      </a:rPr>
                      <a:t>Прочие</a:t>
                    </a:r>
                  </a:p>
                  <a:p>
                    <a:pPr>
                      <a:defRPr sz="1800" b="1">
                        <a:solidFill>
                          <a:srgbClr val="C00000"/>
                        </a:solidFill>
                        <a:latin typeface="Times New Roman" panose="02020603050405020304" pitchFamily="18" charset="0"/>
                        <a:cs typeface="Times New Roman" panose="02020603050405020304" pitchFamily="18" charset="0"/>
                      </a:defRPr>
                    </a:pPr>
                    <a:r>
                      <a:rPr lang="en-US" sz="1800" b="1" dirty="0">
                        <a:solidFill>
                          <a:srgbClr val="C00000"/>
                        </a:solidFill>
                        <a:latin typeface="Times New Roman" panose="02020603050405020304" pitchFamily="18" charset="0"/>
                        <a:cs typeface="Times New Roman" panose="02020603050405020304" pitchFamily="18" charset="0"/>
                      </a:rPr>
                      <a:t>2,5</a:t>
                    </a:r>
                    <a:endParaRPr lang="en-US" dirty="0">
                      <a:solidFill>
                        <a:srgbClr val="C00000"/>
                      </a:solidFill>
                    </a:endParaRPr>
                  </a:p>
                </c:rich>
              </c:tx>
              <c:spPr/>
              <c:showVal val="1"/>
            </c:dLbl>
            <c:txPr>
              <a:bodyPr/>
              <a:lstStyle/>
              <a:p>
                <a:pPr>
                  <a:defRPr sz="1800" b="1">
                    <a:latin typeface="Times New Roman" panose="02020603050405020304" pitchFamily="18" charset="0"/>
                    <a:cs typeface="Times New Roman" panose="02020603050405020304" pitchFamily="18" charset="0"/>
                  </a:defRPr>
                </a:pPr>
                <a:endParaRPr lang="ru-RU"/>
              </a:p>
            </c:txPr>
            <c:showVal val="1"/>
            <c:showLeaderLines val="1"/>
          </c:dLbls>
          <c:cat>
            <c:strRef>
              <c:f>Лист2!$A$5:$A$16</c:f>
              <c:strCache>
                <c:ptCount val="12"/>
                <c:pt idx="0">
                  <c:v>НДФЛ</c:v>
                </c:pt>
                <c:pt idx="1">
                  <c:v>Акцизы</c:v>
                </c:pt>
                <c:pt idx="2">
                  <c:v>налог на имущество физ.лиц</c:v>
                </c:pt>
                <c:pt idx="3">
                  <c:v>УСН</c:v>
                </c:pt>
                <c:pt idx="4">
                  <c:v>земельный налог</c:v>
                </c:pt>
                <c:pt idx="5">
                  <c:v>госпошлина</c:v>
                </c:pt>
                <c:pt idx="6">
                  <c:v>арендная плата земельн участков</c:v>
                </c:pt>
                <c:pt idx="7">
                  <c:v>аренда имущества</c:v>
                </c:pt>
                <c:pt idx="8">
                  <c:v>доходы от продажи имущества</c:v>
                </c:pt>
                <c:pt idx="9">
                  <c:v>доходы от продажи земли</c:v>
                </c:pt>
                <c:pt idx="10">
                  <c:v>штрафы, санкции</c:v>
                </c:pt>
                <c:pt idx="11">
                  <c:v>прочие</c:v>
                </c:pt>
              </c:strCache>
            </c:strRef>
          </c:cat>
          <c:val>
            <c:numRef>
              <c:f>Лист2!$B$5:$B$16</c:f>
              <c:numCache>
                <c:formatCode>0.0</c:formatCode>
                <c:ptCount val="12"/>
                <c:pt idx="0" formatCode="General">
                  <c:v>88.8</c:v>
                </c:pt>
                <c:pt idx="1">
                  <c:v>22.6</c:v>
                </c:pt>
                <c:pt idx="2">
                  <c:v>6</c:v>
                </c:pt>
                <c:pt idx="3">
                  <c:v>2</c:v>
                </c:pt>
                <c:pt idx="4">
                  <c:v>8.9</c:v>
                </c:pt>
                <c:pt idx="5">
                  <c:v>2</c:v>
                </c:pt>
                <c:pt idx="6" formatCode="General">
                  <c:v>3.3</c:v>
                </c:pt>
                <c:pt idx="7" formatCode="General">
                  <c:v>1.7</c:v>
                </c:pt>
                <c:pt idx="8" formatCode="General">
                  <c:v>2.2999999999999998</c:v>
                </c:pt>
                <c:pt idx="9">
                  <c:v>5.8</c:v>
                </c:pt>
                <c:pt idx="10" formatCode="General">
                  <c:v>2.2000000000000002</c:v>
                </c:pt>
                <c:pt idx="11">
                  <c:v>2.5</c:v>
                </c:pt>
              </c:numCache>
            </c:numRef>
          </c:val>
        </c:ser>
        <c:dLbls/>
      </c:pie3DChart>
    </c:plotArea>
    <c:plotVisOnly val="1"/>
    <c:dispBlanksAs val="zero"/>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view3D>
      <c:rotX val="30"/>
      <c:rotY val="80"/>
      <c:perspective val="0"/>
    </c:view3D>
    <c:plotArea>
      <c:layout>
        <c:manualLayout>
          <c:layoutTarget val="inner"/>
          <c:xMode val="edge"/>
          <c:yMode val="edge"/>
          <c:x val="0.19043585674388672"/>
          <c:y val="8.6089476601598464E-2"/>
          <c:w val="0.77021590512931515"/>
          <c:h val="0.66988555632134394"/>
        </c:manualLayout>
      </c:layout>
      <c:pie3DChart>
        <c:varyColors val="1"/>
        <c:ser>
          <c:idx val="0"/>
          <c:order val="0"/>
          <c:explosion val="25"/>
          <c:dPt>
            <c:idx val="0"/>
            <c:spPr>
              <a:solidFill>
                <a:srgbClr val="00B050"/>
              </a:solidFill>
            </c:spPr>
          </c:dPt>
          <c:dPt>
            <c:idx val="1"/>
            <c:spPr>
              <a:solidFill>
                <a:srgbClr val="990099"/>
              </a:solidFill>
            </c:spPr>
          </c:dPt>
          <c:dPt>
            <c:idx val="2"/>
            <c:spPr>
              <a:solidFill>
                <a:srgbClr val="FFFF00"/>
              </a:solidFill>
            </c:spPr>
          </c:dPt>
          <c:dPt>
            <c:idx val="3"/>
            <c:spPr>
              <a:solidFill>
                <a:srgbClr val="00B0F0"/>
              </a:solidFill>
            </c:spPr>
          </c:dPt>
          <c:dPt>
            <c:idx val="4"/>
            <c:spPr>
              <a:solidFill>
                <a:schemeClr val="accent5">
                  <a:lumMod val="60000"/>
                  <a:lumOff val="40000"/>
                </a:schemeClr>
              </a:solidFill>
            </c:spPr>
          </c:dPt>
          <c:dPt>
            <c:idx val="5"/>
            <c:spPr>
              <a:solidFill>
                <a:srgbClr val="FF00FF"/>
              </a:solidFill>
            </c:spPr>
          </c:dPt>
          <c:dPt>
            <c:idx val="6"/>
            <c:spPr>
              <a:solidFill>
                <a:srgbClr val="002060"/>
              </a:solidFill>
            </c:spPr>
          </c:dPt>
          <c:dLbls>
            <c:dLbl>
              <c:idx val="0"/>
              <c:layout>
                <c:manualLayout>
                  <c:x val="-2.0834370893655609E-2"/>
                  <c:y val="0.21112345101474878"/>
                </c:manualLayout>
              </c:layout>
              <c:tx>
                <c:rich>
                  <a:bodyPr/>
                  <a:lstStyle/>
                  <a:p>
                    <a:pPr>
                      <a:defRPr sz="1800" b="1">
                        <a:solidFill>
                          <a:srgbClr val="1E07C9"/>
                        </a:solidFill>
                        <a:latin typeface="Times New Roman" pitchFamily="18" charset="0"/>
                        <a:cs typeface="Times New Roman" pitchFamily="18" charset="0"/>
                      </a:defRPr>
                    </a:pPr>
                    <a:r>
                      <a:rPr lang="ru-RU" sz="1800" b="1">
                        <a:solidFill>
                          <a:srgbClr val="1E07C9"/>
                        </a:solidFill>
                        <a:latin typeface="Times New Roman" pitchFamily="18" charset="0"/>
                        <a:cs typeface="Times New Roman" pitchFamily="18" charset="0"/>
                      </a:rPr>
                      <a:t>О</a:t>
                    </a:r>
                    <a:r>
                      <a:rPr lang="ru-RU" sz="1800">
                        <a:solidFill>
                          <a:srgbClr val="1E07C9"/>
                        </a:solidFill>
                        <a:latin typeface="Times New Roman" panose="02020603050405020304" pitchFamily="18" charset="0"/>
                        <a:cs typeface="Times New Roman" panose="02020603050405020304" pitchFamily="18" charset="0"/>
                      </a:rPr>
                      <a:t>АО "СОМЗ"</a:t>
                    </a:r>
                  </a:p>
                  <a:p>
                    <a:pPr>
                      <a:defRPr sz="1800" b="1">
                        <a:solidFill>
                          <a:srgbClr val="1E07C9"/>
                        </a:solidFill>
                        <a:latin typeface="Times New Roman" pitchFamily="18" charset="0"/>
                        <a:cs typeface="Times New Roman" pitchFamily="18" charset="0"/>
                      </a:defRPr>
                    </a:pPr>
                    <a:r>
                      <a:rPr lang="ru-RU" sz="1800">
                        <a:solidFill>
                          <a:srgbClr val="1E07C9"/>
                        </a:solidFill>
                        <a:latin typeface="Times New Roman" panose="02020603050405020304" pitchFamily="18" charset="0"/>
                        <a:cs typeface="Times New Roman" panose="02020603050405020304" pitchFamily="18" charset="0"/>
                      </a:rPr>
                      <a:t>38,4</a:t>
                    </a:r>
                    <a:endParaRPr lang="en-US">
                      <a:solidFill>
                        <a:srgbClr val="1E07C9"/>
                      </a:solidFill>
                    </a:endParaRPr>
                  </a:p>
                </c:rich>
              </c:tx>
              <c:spPr/>
              <c:showVal val="1"/>
            </c:dLbl>
            <c:dLbl>
              <c:idx val="1"/>
              <c:layout>
                <c:manualLayout>
                  <c:x val="0.16568993918916736"/>
                  <c:y val="6.4873750245672879E-2"/>
                </c:manualLayout>
              </c:layout>
              <c:tx>
                <c:rich>
                  <a:bodyPr/>
                  <a:lstStyle/>
                  <a:p>
                    <a:r>
                      <a:rPr lang="ru-RU" sz="1800" b="1">
                        <a:solidFill>
                          <a:srgbClr val="C00000"/>
                        </a:solidFill>
                        <a:latin typeface="Times New Roman" pitchFamily="18" charset="0"/>
                        <a:cs typeface="Times New Roman" pitchFamily="18" charset="0"/>
                      </a:rPr>
                      <a:t>З</a:t>
                    </a:r>
                    <a:r>
                      <a:rPr lang="ru-RU" sz="1800">
                        <a:solidFill>
                          <a:srgbClr val="C00000"/>
                        </a:solidFill>
                        <a:latin typeface="Times New Roman" panose="02020603050405020304" pitchFamily="18" charset="0"/>
                        <a:cs typeface="Times New Roman" panose="02020603050405020304" pitchFamily="18" charset="0"/>
                      </a:rPr>
                      <a:t>АО "Курорт</a:t>
                    </a:r>
                    <a:r>
                      <a:rPr lang="ru-RU" sz="1800" baseline="0">
                        <a:solidFill>
                          <a:srgbClr val="C00000"/>
                        </a:solidFill>
                        <a:latin typeface="Times New Roman" panose="02020603050405020304" pitchFamily="18" charset="0"/>
                        <a:cs typeface="Times New Roman" panose="02020603050405020304" pitchFamily="18" charset="0"/>
                      </a:rPr>
                      <a:t> Ключи"</a:t>
                    </a:r>
                  </a:p>
                  <a:p>
                    <a:r>
                      <a:rPr lang="en-US" sz="1800">
                        <a:solidFill>
                          <a:srgbClr val="C00000"/>
                        </a:solidFill>
                        <a:latin typeface="Times New Roman" panose="02020603050405020304" pitchFamily="18" charset="0"/>
                        <a:cs typeface="Times New Roman" panose="02020603050405020304" pitchFamily="18" charset="0"/>
                      </a:rPr>
                      <a:t>1</a:t>
                    </a:r>
                    <a:r>
                      <a:rPr lang="ru-RU" sz="1800">
                        <a:solidFill>
                          <a:srgbClr val="C00000"/>
                        </a:solidFill>
                        <a:latin typeface="Times New Roman" panose="02020603050405020304" pitchFamily="18" charset="0"/>
                        <a:cs typeface="Times New Roman" panose="02020603050405020304" pitchFamily="18" charset="0"/>
                      </a:rPr>
                      <a:t>2,7</a:t>
                    </a:r>
                    <a:endParaRPr lang="en-US">
                      <a:solidFill>
                        <a:sysClr val="windowText" lastClr="000000"/>
                      </a:solidFill>
                    </a:endParaRPr>
                  </a:p>
                </c:rich>
              </c:tx>
              <c:showVal val="1"/>
            </c:dLbl>
            <c:dLbl>
              <c:idx val="2"/>
              <c:layout>
                <c:manualLayout>
                  <c:x val="9.1273263698669477E-2"/>
                  <c:y val="0.13780676663178953"/>
                </c:manualLayout>
              </c:layout>
              <c:tx>
                <c:rich>
                  <a:bodyPr/>
                  <a:lstStyle/>
                  <a:p>
                    <a:pPr>
                      <a:defRPr sz="1800" b="1">
                        <a:solidFill>
                          <a:srgbClr val="1E07C9"/>
                        </a:solidFill>
                        <a:latin typeface="Times New Roman" pitchFamily="18" charset="0"/>
                        <a:cs typeface="Times New Roman" pitchFamily="18" charset="0"/>
                      </a:defRPr>
                    </a:pPr>
                    <a:r>
                      <a:rPr lang="ru-RU" sz="1800" b="1">
                        <a:solidFill>
                          <a:srgbClr val="1E07C9"/>
                        </a:solidFill>
                        <a:latin typeface="Times New Roman" pitchFamily="18" charset="0"/>
                        <a:cs typeface="Times New Roman" pitchFamily="18" charset="0"/>
                      </a:rPr>
                      <a:t>М</a:t>
                    </a:r>
                    <a:r>
                      <a:rPr lang="ru-RU" sz="1800">
                        <a:solidFill>
                          <a:srgbClr val="1E07C9"/>
                        </a:solidFill>
                        <a:latin typeface="Times New Roman" panose="02020603050405020304" pitchFamily="18" charset="0"/>
                        <a:cs typeface="Times New Roman" panose="02020603050405020304" pitchFamily="18" charset="0"/>
                      </a:rPr>
                      <a:t>УЗ "Суксунская</a:t>
                    </a:r>
                    <a:r>
                      <a:rPr lang="ru-RU" sz="1800" baseline="0">
                        <a:solidFill>
                          <a:srgbClr val="1E07C9"/>
                        </a:solidFill>
                        <a:latin typeface="Times New Roman" panose="02020603050405020304" pitchFamily="18" charset="0"/>
                        <a:cs typeface="Times New Roman" panose="02020603050405020304" pitchFamily="18" charset="0"/>
                      </a:rPr>
                      <a:t> ЦРБ"</a:t>
                    </a:r>
                  </a:p>
                  <a:p>
                    <a:pPr>
                      <a:defRPr sz="1800" b="1">
                        <a:solidFill>
                          <a:srgbClr val="1E07C9"/>
                        </a:solidFill>
                        <a:latin typeface="Times New Roman" pitchFamily="18" charset="0"/>
                        <a:cs typeface="Times New Roman" pitchFamily="18" charset="0"/>
                      </a:defRPr>
                    </a:pPr>
                    <a:r>
                      <a:rPr lang="ru-RU" sz="1800">
                        <a:solidFill>
                          <a:srgbClr val="1E07C9"/>
                        </a:solidFill>
                        <a:latin typeface="Times New Roman" panose="02020603050405020304" pitchFamily="18" charset="0"/>
                        <a:cs typeface="Times New Roman" panose="02020603050405020304" pitchFamily="18" charset="0"/>
                      </a:rPr>
                      <a:t>5,1</a:t>
                    </a:r>
                    <a:endParaRPr lang="en-US">
                      <a:solidFill>
                        <a:srgbClr val="1E07C9"/>
                      </a:solidFill>
                    </a:endParaRPr>
                  </a:p>
                </c:rich>
              </c:tx>
              <c:spPr/>
              <c:showVal val="1"/>
            </c:dLbl>
            <c:dLbl>
              <c:idx val="3"/>
              <c:layout>
                <c:manualLayout>
                  <c:x val="-3.5781786524526613E-2"/>
                  <c:y val="0.14011614369173359"/>
                </c:manualLayout>
              </c:layout>
              <c:tx>
                <c:rich>
                  <a:bodyPr/>
                  <a:lstStyle/>
                  <a:p>
                    <a:r>
                      <a:rPr lang="ru-RU" sz="1800" b="1">
                        <a:solidFill>
                          <a:srgbClr val="C00000"/>
                        </a:solidFill>
                        <a:latin typeface="Times New Roman" pitchFamily="18" charset="0"/>
                        <a:cs typeface="Times New Roman" pitchFamily="18" charset="0"/>
                      </a:rPr>
                      <a:t>М</a:t>
                    </a:r>
                    <a:r>
                      <a:rPr lang="ru-RU" sz="1800">
                        <a:solidFill>
                          <a:srgbClr val="C00000"/>
                        </a:solidFill>
                        <a:latin typeface="Times New Roman" panose="02020603050405020304" pitchFamily="18" charset="0"/>
                        <a:cs typeface="Times New Roman" panose="02020603050405020304" pitchFamily="18" charset="0"/>
                      </a:rPr>
                      <a:t>ВД России "Суксунский"</a:t>
                    </a:r>
                  </a:p>
                  <a:p>
                    <a:r>
                      <a:rPr lang="ru-RU" sz="1800">
                        <a:solidFill>
                          <a:srgbClr val="C00000"/>
                        </a:solidFill>
                        <a:latin typeface="Times New Roman" panose="02020603050405020304" pitchFamily="18" charset="0"/>
                        <a:cs typeface="Times New Roman" panose="02020603050405020304" pitchFamily="18" charset="0"/>
                      </a:rPr>
                      <a:t>4,3</a:t>
                    </a:r>
                    <a:endParaRPr lang="en-US"/>
                  </a:p>
                </c:rich>
              </c:tx>
              <c:showVal val="1"/>
            </c:dLbl>
            <c:dLbl>
              <c:idx val="4"/>
              <c:layout>
                <c:manualLayout>
                  <c:x val="-8.470146266132024E-2"/>
                  <c:y val="3.5453949038180659E-2"/>
                </c:manualLayout>
              </c:layout>
              <c:tx>
                <c:rich>
                  <a:bodyPr/>
                  <a:lstStyle/>
                  <a:p>
                    <a:pPr>
                      <a:defRPr sz="1800" b="1">
                        <a:solidFill>
                          <a:srgbClr val="1E07C9"/>
                        </a:solidFill>
                        <a:latin typeface="Times New Roman" pitchFamily="18" charset="0"/>
                        <a:cs typeface="Times New Roman" pitchFamily="18" charset="0"/>
                      </a:defRPr>
                    </a:pPr>
                    <a:r>
                      <a:rPr lang="ru-RU" sz="1800" b="1">
                        <a:solidFill>
                          <a:srgbClr val="1E07C9"/>
                        </a:solidFill>
                        <a:latin typeface="Times New Roman" pitchFamily="18" charset="0"/>
                        <a:cs typeface="Times New Roman" pitchFamily="18" charset="0"/>
                      </a:rPr>
                      <a:t>О</a:t>
                    </a:r>
                    <a:r>
                      <a:rPr lang="ru-RU" sz="1800">
                        <a:solidFill>
                          <a:srgbClr val="1E07C9"/>
                        </a:solidFill>
                        <a:latin typeface="Times New Roman" panose="02020603050405020304" pitchFamily="18" charset="0"/>
                        <a:cs typeface="Times New Roman" panose="02020603050405020304" pitchFamily="18" charset="0"/>
                      </a:rPr>
                      <a:t>ОО "Овен"</a:t>
                    </a:r>
                  </a:p>
                  <a:p>
                    <a:pPr>
                      <a:defRPr sz="1800" b="1">
                        <a:solidFill>
                          <a:srgbClr val="1E07C9"/>
                        </a:solidFill>
                        <a:latin typeface="Times New Roman" pitchFamily="18" charset="0"/>
                        <a:cs typeface="Times New Roman" pitchFamily="18" charset="0"/>
                      </a:defRPr>
                    </a:pPr>
                    <a:r>
                      <a:rPr lang="ru-RU" sz="1800">
                        <a:solidFill>
                          <a:srgbClr val="1E07C9"/>
                        </a:solidFill>
                        <a:latin typeface="Times New Roman" panose="02020603050405020304" pitchFamily="18" charset="0"/>
                        <a:cs typeface="Times New Roman" panose="02020603050405020304" pitchFamily="18" charset="0"/>
                      </a:rPr>
                      <a:t>1,8</a:t>
                    </a:r>
                    <a:endParaRPr lang="en-US">
                      <a:solidFill>
                        <a:srgbClr val="1E07C9"/>
                      </a:solidFill>
                    </a:endParaRPr>
                  </a:p>
                </c:rich>
              </c:tx>
              <c:spPr/>
              <c:showVal val="1"/>
            </c:dLbl>
            <c:dLbl>
              <c:idx val="5"/>
              <c:layout>
                <c:manualLayout>
                  <c:x val="-8.6588120689599368E-2"/>
                  <c:y val="-6.2741332457005541E-2"/>
                </c:manualLayout>
              </c:layout>
              <c:tx>
                <c:rich>
                  <a:bodyPr/>
                  <a:lstStyle/>
                  <a:p>
                    <a:r>
                      <a:rPr lang="ru-RU" sz="1800" b="1">
                        <a:solidFill>
                          <a:srgbClr val="C00000"/>
                        </a:solidFill>
                        <a:latin typeface="Times New Roman" pitchFamily="18" charset="0"/>
                        <a:cs typeface="Times New Roman" pitchFamily="18" charset="0"/>
                      </a:rPr>
                      <a:t>Ф</a:t>
                    </a:r>
                    <a:r>
                      <a:rPr lang="ru-RU" sz="1800">
                        <a:solidFill>
                          <a:srgbClr val="C00000"/>
                        </a:solidFill>
                        <a:latin typeface="Times New Roman" panose="02020603050405020304" pitchFamily="18" charset="0"/>
                        <a:cs typeface="Times New Roman" panose="02020603050405020304" pitchFamily="18" charset="0"/>
                      </a:rPr>
                      <a:t>илиал</a:t>
                    </a:r>
                    <a:r>
                      <a:rPr lang="ru-RU" sz="1800" baseline="0">
                        <a:solidFill>
                          <a:srgbClr val="C00000"/>
                        </a:solidFill>
                        <a:latin typeface="Times New Roman" panose="02020603050405020304" pitchFamily="18" charset="0"/>
                        <a:cs typeface="Times New Roman" panose="02020603050405020304" pitchFamily="18" charset="0"/>
                      </a:rPr>
                      <a:t> ОАО "МРСК Урала" "Пермэнерго"</a:t>
                    </a:r>
                  </a:p>
                  <a:p>
                    <a:r>
                      <a:rPr lang="en-US" sz="1800">
                        <a:solidFill>
                          <a:srgbClr val="C00000"/>
                        </a:solidFill>
                        <a:latin typeface="Times New Roman" panose="02020603050405020304" pitchFamily="18" charset="0"/>
                        <a:cs typeface="Times New Roman" panose="02020603050405020304" pitchFamily="18" charset="0"/>
                      </a:rPr>
                      <a:t>1,</a:t>
                    </a:r>
                    <a:r>
                      <a:rPr lang="ru-RU" sz="1800">
                        <a:solidFill>
                          <a:srgbClr val="C00000"/>
                        </a:solidFill>
                        <a:latin typeface="Times New Roman" panose="02020603050405020304" pitchFamily="18" charset="0"/>
                        <a:cs typeface="Times New Roman" panose="02020603050405020304" pitchFamily="18" charset="0"/>
                      </a:rPr>
                      <a:t>4</a:t>
                    </a:r>
                    <a:endParaRPr lang="en-US"/>
                  </a:p>
                </c:rich>
              </c:tx>
              <c:showVal val="1"/>
            </c:dLbl>
            <c:dLbl>
              <c:idx val="6"/>
              <c:layout>
                <c:manualLayout>
                  <c:x val="1.2531432954357892E-2"/>
                  <c:y val="0.14145673456845323"/>
                </c:manualLayout>
              </c:layout>
              <c:tx>
                <c:rich>
                  <a:bodyPr/>
                  <a:lstStyle/>
                  <a:p>
                    <a:r>
                      <a:rPr lang="ru-RU" sz="1800" dirty="0">
                        <a:solidFill>
                          <a:schemeClr val="bg1"/>
                        </a:solidFill>
                        <a:latin typeface="Times New Roman" panose="02020603050405020304" pitchFamily="18" charset="0"/>
                        <a:cs typeface="Times New Roman" panose="02020603050405020304" pitchFamily="18" charset="0"/>
                      </a:rPr>
                      <a:t>Прочие </a:t>
                    </a:r>
                  </a:p>
                  <a:p>
                    <a:r>
                      <a:rPr lang="ru-RU" sz="1800" dirty="0">
                        <a:solidFill>
                          <a:schemeClr val="bg1"/>
                        </a:solidFill>
                        <a:latin typeface="Times New Roman" panose="02020603050405020304" pitchFamily="18" charset="0"/>
                        <a:cs typeface="Times New Roman" panose="02020603050405020304" pitchFamily="18" charset="0"/>
                      </a:rPr>
                      <a:t>36,3</a:t>
                    </a:r>
                    <a:endParaRPr lang="en-US" dirty="0">
                      <a:solidFill>
                        <a:schemeClr val="bg1"/>
                      </a:solidFill>
                    </a:endParaRPr>
                  </a:p>
                </c:rich>
              </c:tx>
              <c:showVal val="1"/>
            </c:dLbl>
            <c:txPr>
              <a:bodyPr/>
              <a:lstStyle/>
              <a:p>
                <a:pPr>
                  <a:defRPr sz="1800" b="1">
                    <a:solidFill>
                      <a:srgbClr val="C00000"/>
                    </a:solidFill>
                    <a:latin typeface="Times New Roman" pitchFamily="18" charset="0"/>
                    <a:cs typeface="Times New Roman" pitchFamily="18" charset="0"/>
                  </a:defRPr>
                </a:pPr>
                <a:endParaRPr lang="ru-RU"/>
              </a:p>
            </c:txPr>
            <c:showVal val="1"/>
            <c:showLeaderLines val="1"/>
          </c:dLbls>
          <c:cat>
            <c:strRef>
              <c:f>'\\192.168.35.99\общее бюджетный отдел\2020 год\Решение об исполнении бюджета 2020\[Таблица к слайдам дох20.xlsx]Лист4'!$A$22:$A$28</c:f>
              <c:strCache>
                <c:ptCount val="7"/>
                <c:pt idx="0">
                  <c:v>ОАО "СОМЗ"</c:v>
                </c:pt>
                <c:pt idx="1">
                  <c:v>ЗАО КУРОРТ КЛЮЧИ</c:v>
                </c:pt>
                <c:pt idx="2">
                  <c:v>МУЗ "Суксунская  центральная районная больница"</c:v>
                </c:pt>
                <c:pt idx="3">
                  <c:v>Межмуниципальный отдел МВД России "Суксунский"</c:v>
                </c:pt>
                <c:pt idx="4">
                  <c:v>ООО "ОВЕН"</c:v>
                </c:pt>
                <c:pt idx="5">
                  <c:v>Филиал ОАО "МРСК Урала" - "Пермэнерго"</c:v>
                </c:pt>
                <c:pt idx="6">
                  <c:v>Прочие</c:v>
                </c:pt>
              </c:strCache>
            </c:strRef>
          </c:cat>
          <c:val>
            <c:numRef>
              <c:f>'\\192.168.35.99\общее бюджетный отдел\2020 год\Решение об исполнении бюджета 2020\[Таблица к слайдам дох20.xlsx]Лист4'!$B$22:$B$28</c:f>
              <c:numCache>
                <c:formatCode>General</c:formatCode>
                <c:ptCount val="7"/>
                <c:pt idx="0">
                  <c:v>24.1</c:v>
                </c:pt>
                <c:pt idx="1">
                  <c:v>13.8</c:v>
                </c:pt>
                <c:pt idx="2">
                  <c:v>7</c:v>
                </c:pt>
                <c:pt idx="3">
                  <c:v>6.1</c:v>
                </c:pt>
                <c:pt idx="4">
                  <c:v>1.8</c:v>
                </c:pt>
                <c:pt idx="5">
                  <c:v>1.7</c:v>
                </c:pt>
                <c:pt idx="6">
                  <c:v>45.5</c:v>
                </c:pt>
              </c:numCache>
            </c:numRef>
          </c:val>
        </c:ser>
        <c:dLbls/>
      </c:pie3DChart>
    </c:plotArea>
    <c:plotVisOnly val="1"/>
    <c:dispBlanksAs val="zero"/>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style val="18"/>
  <c:chart>
    <c:plotArea>
      <c:layout>
        <c:manualLayout>
          <c:layoutTarget val="inner"/>
          <c:xMode val="edge"/>
          <c:yMode val="edge"/>
          <c:x val="0.20166037464495018"/>
          <c:y val="0.1033541698652571"/>
          <c:w val="0.43317165833722832"/>
          <c:h val="0.89664583013474319"/>
        </c:manualLayout>
      </c:layout>
      <c:doughnutChart>
        <c:varyColors val="1"/>
        <c:ser>
          <c:idx val="0"/>
          <c:order val="0"/>
          <c:explosion val="25"/>
          <c:dPt>
            <c:idx val="3"/>
            <c:spPr>
              <a:solidFill>
                <a:schemeClr val="accent6"/>
              </a:solidFill>
            </c:spPr>
          </c:dPt>
          <c:dPt>
            <c:idx val="5"/>
            <c:spPr>
              <a:solidFill>
                <a:srgbClr val="FF7C80"/>
              </a:solidFill>
            </c:spPr>
          </c:dPt>
          <c:dPt>
            <c:idx val="6"/>
            <c:spPr>
              <a:solidFill>
                <a:srgbClr val="FFC000"/>
              </a:solidFill>
            </c:spPr>
          </c:dPt>
          <c:dPt>
            <c:idx val="7"/>
            <c:spPr>
              <a:solidFill>
                <a:srgbClr val="C00000"/>
              </a:solidFill>
            </c:spPr>
          </c:dPt>
          <c:dPt>
            <c:idx val="8"/>
            <c:spPr>
              <a:solidFill>
                <a:srgbClr val="00B050"/>
              </a:solidFill>
            </c:spPr>
          </c:dPt>
          <c:dLbls>
            <c:dLbl>
              <c:idx val="0"/>
              <c:layout>
                <c:manualLayout>
                  <c:x val="1.8264840182648401E-2"/>
                  <c:y val="-0.1337047353760446"/>
                </c:manualLayout>
              </c:layout>
              <c:tx>
                <c:rich>
                  <a:bodyPr/>
                  <a:lstStyle/>
                  <a:p>
                    <a:r>
                      <a:rPr lang="ru-RU" dirty="0" smtClean="0"/>
                      <a:t>10.6</a:t>
                    </a:r>
                    <a:r>
                      <a:rPr lang="en-US" dirty="0" smtClean="0"/>
                      <a:t>%</a:t>
                    </a:r>
                    <a:endParaRPr lang="en-US" dirty="0"/>
                  </a:p>
                </c:rich>
              </c:tx>
              <c:showVal val="1"/>
            </c:dLbl>
            <c:dLbl>
              <c:idx val="1"/>
              <c:layout>
                <c:manualLayout>
                  <c:x val="3.1963470319634764E-2"/>
                  <c:y val="-0.12256267409470752"/>
                </c:manualLayout>
              </c:layout>
              <c:tx>
                <c:rich>
                  <a:bodyPr/>
                  <a:lstStyle/>
                  <a:p>
                    <a:r>
                      <a:rPr lang="en-US" dirty="0" smtClean="0"/>
                      <a:t>0.</a:t>
                    </a:r>
                    <a:r>
                      <a:rPr lang="ru-RU" dirty="0" smtClean="0"/>
                      <a:t>2</a:t>
                    </a:r>
                    <a:r>
                      <a:rPr lang="en-US" dirty="0" smtClean="0"/>
                      <a:t>%</a:t>
                    </a:r>
                    <a:endParaRPr lang="en-US" dirty="0"/>
                  </a:p>
                </c:rich>
              </c:tx>
              <c:showVal val="1"/>
            </c:dLbl>
            <c:dLbl>
              <c:idx val="2"/>
              <c:layout>
                <c:manualLayout>
                  <c:x val="6.3926940639269403E-2"/>
                  <c:y val="-9.2850510677808723E-2"/>
                </c:manualLayout>
              </c:layout>
              <c:tx>
                <c:rich>
                  <a:bodyPr/>
                  <a:lstStyle/>
                  <a:p>
                    <a:r>
                      <a:rPr lang="ru-RU" dirty="0" smtClean="0"/>
                      <a:t>3,0</a:t>
                    </a:r>
                    <a:r>
                      <a:rPr lang="en-US" dirty="0" smtClean="0"/>
                      <a:t>%</a:t>
                    </a:r>
                    <a:endParaRPr lang="en-US" dirty="0"/>
                  </a:p>
                </c:rich>
              </c:tx>
              <c:showVal val="1"/>
            </c:dLbl>
            <c:dLbl>
              <c:idx val="3"/>
              <c:layout>
                <c:manualLayout>
                  <c:x val="1.5889125432509506E-3"/>
                  <c:y val="3.0172627819685534E-3"/>
                </c:manualLayout>
              </c:layout>
              <c:tx>
                <c:rich>
                  <a:bodyPr/>
                  <a:lstStyle/>
                  <a:p>
                    <a:r>
                      <a:rPr lang="en-US" dirty="0" smtClean="0"/>
                      <a:t>14.</a:t>
                    </a:r>
                    <a:r>
                      <a:rPr lang="ru-RU" dirty="0" smtClean="0"/>
                      <a:t>5</a:t>
                    </a:r>
                    <a:r>
                      <a:rPr lang="en-US" dirty="0" smtClean="0"/>
                      <a:t>%</a:t>
                    </a:r>
                    <a:endParaRPr lang="en-US" dirty="0"/>
                  </a:p>
                </c:rich>
              </c:tx>
              <c:showVal val="1"/>
            </c:dLbl>
            <c:dLbl>
              <c:idx val="4"/>
              <c:tx>
                <c:rich>
                  <a:bodyPr/>
                  <a:lstStyle/>
                  <a:p>
                    <a:r>
                      <a:rPr lang="ru-RU" dirty="0" smtClean="0"/>
                      <a:t>12,8</a:t>
                    </a:r>
                    <a:r>
                      <a:rPr lang="ru-RU" baseline="0" dirty="0" smtClean="0"/>
                      <a:t> </a:t>
                    </a:r>
                    <a:r>
                      <a:rPr lang="en-US" dirty="0" smtClean="0"/>
                      <a:t>%</a:t>
                    </a:r>
                    <a:endParaRPr lang="en-US" dirty="0"/>
                  </a:p>
                </c:rich>
              </c:tx>
              <c:showVal val="1"/>
            </c:dLbl>
            <c:dLbl>
              <c:idx val="5"/>
              <c:tx>
                <c:rich>
                  <a:bodyPr/>
                  <a:lstStyle/>
                  <a:p>
                    <a:r>
                      <a:rPr lang="en-US" dirty="0" smtClean="0"/>
                      <a:t>4</a:t>
                    </a:r>
                    <a:r>
                      <a:rPr lang="ru-RU" dirty="0" smtClean="0"/>
                      <a:t>9,9</a:t>
                    </a:r>
                    <a:r>
                      <a:rPr lang="en-US" dirty="0" smtClean="0"/>
                      <a:t>%</a:t>
                    </a:r>
                    <a:endParaRPr lang="en-US" dirty="0"/>
                  </a:p>
                </c:rich>
              </c:tx>
              <c:showVal val="1"/>
            </c:dLbl>
            <c:dLbl>
              <c:idx val="6"/>
              <c:layout>
                <c:manualLayout>
                  <c:x val="-3.6529680365296802E-2"/>
                  <c:y val="-5.1996285979572877E-2"/>
                </c:manualLayout>
              </c:layout>
              <c:tx>
                <c:rich>
                  <a:bodyPr/>
                  <a:lstStyle/>
                  <a:p>
                    <a:r>
                      <a:rPr lang="en-US" dirty="0" smtClean="0"/>
                      <a:t>3.</a:t>
                    </a:r>
                    <a:r>
                      <a:rPr lang="ru-RU" dirty="0" smtClean="0"/>
                      <a:t>9</a:t>
                    </a:r>
                    <a:r>
                      <a:rPr lang="en-US" dirty="0" smtClean="0"/>
                      <a:t>%</a:t>
                    </a:r>
                    <a:endParaRPr lang="en-US" dirty="0"/>
                  </a:p>
                </c:rich>
              </c:tx>
              <c:showVal val="1"/>
            </c:dLbl>
            <c:dLbl>
              <c:idx val="7"/>
              <c:layout>
                <c:manualLayout>
                  <c:x val="-2.4353120243531198E-2"/>
                  <c:y val="-0.13741875580315691"/>
                </c:manualLayout>
              </c:layout>
              <c:tx>
                <c:rich>
                  <a:bodyPr/>
                  <a:lstStyle/>
                  <a:p>
                    <a:r>
                      <a:rPr lang="en-US" dirty="0" smtClean="0"/>
                      <a:t>0.</a:t>
                    </a:r>
                    <a:r>
                      <a:rPr lang="ru-RU" dirty="0" smtClean="0"/>
                      <a:t>03</a:t>
                    </a:r>
                    <a:r>
                      <a:rPr lang="en-US" dirty="0" smtClean="0"/>
                      <a:t>%</a:t>
                    </a:r>
                    <a:endParaRPr lang="en-US" dirty="0"/>
                  </a:p>
                </c:rich>
              </c:tx>
              <c:showVal val="1"/>
            </c:dLbl>
            <c:dLbl>
              <c:idx val="8"/>
              <c:layout>
                <c:manualLayout>
                  <c:x val="6.088280060882802E-3"/>
                  <c:y val="-3.3426183844011144E-2"/>
                </c:manualLayout>
              </c:layout>
              <c:tx>
                <c:rich>
                  <a:bodyPr/>
                  <a:lstStyle/>
                  <a:p>
                    <a:r>
                      <a:rPr lang="ru-RU" dirty="0" smtClean="0"/>
                      <a:t>3,9</a:t>
                    </a:r>
                    <a:r>
                      <a:rPr lang="en-US" dirty="0" smtClean="0"/>
                      <a:t>%</a:t>
                    </a:r>
                    <a:endParaRPr lang="en-US" dirty="0"/>
                  </a:p>
                </c:rich>
              </c:tx>
              <c:showVal val="1"/>
            </c:dLbl>
            <c:dLbl>
              <c:idx val="9"/>
              <c:layout>
                <c:manualLayout>
                  <c:x val="9.1324200913242611E-3"/>
                  <c:y val="-0.13741875580315693"/>
                </c:manualLayout>
              </c:layout>
              <c:tx>
                <c:rich>
                  <a:bodyPr/>
                  <a:lstStyle/>
                  <a:p>
                    <a:r>
                      <a:rPr lang="ru-RU" dirty="0" smtClean="0"/>
                      <a:t>1,3</a:t>
                    </a:r>
                    <a:r>
                      <a:rPr lang="en-US" dirty="0" smtClean="0"/>
                      <a:t>%</a:t>
                    </a:r>
                    <a:endParaRPr lang="en-US" dirty="0"/>
                  </a:p>
                </c:rich>
              </c:tx>
              <c:showVal val="1"/>
            </c:dLbl>
            <c:txPr>
              <a:bodyPr/>
              <a:lstStyle/>
              <a:p>
                <a:pPr>
                  <a:defRPr sz="1600" b="1">
                    <a:latin typeface="Times New Roman" panose="02020603050405020304" pitchFamily="18" charset="0"/>
                    <a:cs typeface="Times New Roman" panose="02020603050405020304" pitchFamily="18" charset="0"/>
                  </a:defRPr>
                </a:pPr>
                <a:endParaRPr lang="ru-RU"/>
              </a:p>
            </c:txPr>
            <c:showVal val="1"/>
            <c:showLeaderLines val="1"/>
          </c:dLbls>
          <c:cat>
            <c:strRef>
              <c:f>Лист1!$B$4:$B$13</c:f>
              <c:strCache>
                <c:ptCount val="10"/>
                <c:pt idx="0">
                  <c:v>ОБЩЕГОСУДАРСТВЕННЫЕ ВОПРОСЫ</c:v>
                </c:pt>
                <c:pt idx="1">
                  <c:v>НАЦИОНАЛЬНАЯ ОБОРОНА</c:v>
                </c:pt>
                <c:pt idx="2">
                  <c:v>БЕЗОПАСНОСТЬ </c:v>
                </c:pt>
                <c:pt idx="3">
                  <c:v>НАЦИОНАЛЬНАЯ ЭКОНОМИКА</c:v>
                </c:pt>
                <c:pt idx="4">
                  <c:v>ЖКХ</c:v>
                </c:pt>
                <c:pt idx="5">
                  <c:v>ОБРАЗОВАНИЕ</c:v>
                </c:pt>
                <c:pt idx="6">
                  <c:v>КУЛЬТУРА</c:v>
                </c:pt>
                <c:pt idx="7">
                  <c:v>ЗДРАВООХРАНЕНИЕ</c:v>
                </c:pt>
                <c:pt idx="8">
                  <c:v>СОЦИАЛЬНАЯ ПОЛИТИКА</c:v>
                </c:pt>
                <c:pt idx="9">
                  <c:v>СПОРТ</c:v>
                </c:pt>
              </c:strCache>
            </c:strRef>
          </c:cat>
          <c:val>
            <c:numRef>
              <c:f>Лист1!$C$4:$C$13</c:f>
              <c:numCache>
                <c:formatCode>0.0%</c:formatCode>
                <c:ptCount val="10"/>
                <c:pt idx="0">
                  <c:v>9.4000000000000028E-2</c:v>
                </c:pt>
                <c:pt idx="1">
                  <c:v>1.0000000000000002E-3</c:v>
                </c:pt>
                <c:pt idx="2">
                  <c:v>2.5000000000000005E-2</c:v>
                </c:pt>
                <c:pt idx="3">
                  <c:v>0.14700000000000002</c:v>
                </c:pt>
                <c:pt idx="4">
                  <c:v>0.21100000000000002</c:v>
                </c:pt>
                <c:pt idx="5">
                  <c:v>0.43300000000000005</c:v>
                </c:pt>
                <c:pt idx="6">
                  <c:v>3.8000000000000006E-2</c:v>
                </c:pt>
                <c:pt idx="7">
                  <c:v>2.0000000000000005E-3</c:v>
                </c:pt>
                <c:pt idx="8">
                  <c:v>4.0000000000000008E-2</c:v>
                </c:pt>
                <c:pt idx="9">
                  <c:v>9.0000000000000045E-3</c:v>
                </c:pt>
              </c:numCache>
            </c:numRef>
          </c:val>
        </c:ser>
        <c:dLbls/>
        <c:firstSliceAng val="0"/>
        <c:holeSize val="50"/>
      </c:doughnutChart>
    </c:plotArea>
    <c:plotVisOnly val="1"/>
    <c:dispBlanksAs val="zero"/>
  </c:chart>
  <c:spPr>
    <a:noFill/>
  </c:spPr>
  <c:externalData r:id="rId1"/>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3.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3.jpe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40CAB-6CF8-4B41-A93E-BCD427C7FA54}" type="doc">
      <dgm:prSet loTypeId="urn:microsoft.com/office/officeart/2005/8/layout/vList3#1" loCatId="picture" qsTypeId="urn:microsoft.com/office/officeart/2005/8/quickstyle/simple1#1" qsCatId="simple" csTypeId="urn:microsoft.com/office/officeart/2005/8/colors/accent1_2#1" csCatId="accent1" phldr="1"/>
      <dgm:spPr/>
    </dgm:pt>
    <dgm:pt modelId="{2A9A4847-3BA1-4BA1-AC2F-31C06C0F3570}">
      <dgm:prSet phldrT="[Текст]" custT="1"/>
      <dgm:spPr/>
      <dgm:t>
        <a:bodyPr/>
        <a:lstStyle/>
        <a:p>
          <a:r>
            <a:rPr lang="ru-RU" sz="1200" b="1" dirty="0" smtClean="0"/>
            <a:t>Проводятся публичные слушания</a:t>
          </a:r>
          <a:endParaRPr lang="ru-RU" sz="1200" b="1" dirty="0"/>
        </a:p>
      </dgm:t>
    </dgm:pt>
    <dgm:pt modelId="{25930E6F-9EAA-4246-871B-B39C966E8E33}" type="parTrans" cxnId="{26D71EEF-1DA3-405D-9CDE-91EABE924193}">
      <dgm:prSet/>
      <dgm:spPr/>
      <dgm:t>
        <a:bodyPr/>
        <a:lstStyle/>
        <a:p>
          <a:endParaRPr lang="ru-RU"/>
        </a:p>
      </dgm:t>
    </dgm:pt>
    <dgm:pt modelId="{8B6FCCEB-3D31-4C2D-813E-198BFDE122E7}" type="sibTrans" cxnId="{26D71EEF-1DA3-405D-9CDE-91EABE924193}">
      <dgm:prSet/>
      <dgm:spPr/>
      <dgm:t>
        <a:bodyPr/>
        <a:lstStyle/>
        <a:p>
          <a:endParaRPr lang="ru-RU"/>
        </a:p>
      </dgm:t>
    </dgm:pt>
    <dgm:pt modelId="{11FF78F1-9292-4A98-A799-4DD163EB3031}" type="pres">
      <dgm:prSet presAssocID="{8EB40CAB-6CF8-4B41-A93E-BCD427C7FA54}" presName="linearFlow" presStyleCnt="0">
        <dgm:presLayoutVars>
          <dgm:dir/>
          <dgm:resizeHandles val="exact"/>
        </dgm:presLayoutVars>
      </dgm:prSet>
      <dgm:spPr/>
    </dgm:pt>
    <dgm:pt modelId="{03B708F0-6BA0-4E90-BCF1-E61ED13B6541}" type="pres">
      <dgm:prSet presAssocID="{2A9A4847-3BA1-4BA1-AC2F-31C06C0F3570}" presName="composite" presStyleCnt="0"/>
      <dgm:spPr/>
    </dgm:pt>
    <dgm:pt modelId="{15B302CE-8C3B-4D59-B08D-822E2198B2FC}" type="pres">
      <dgm:prSet presAssocID="{2A9A4847-3BA1-4BA1-AC2F-31C06C0F3570}" presName="imgShp" presStyleLbl="fgImgPlace1" presStyleIdx="0" presStyleCnt="1" custLinFactNeighborX="-9" custLinFactNeighborY="-43273"/>
      <dgm:spPr>
        <a:blipFill>
          <a:blip xmlns:r="http://schemas.openxmlformats.org/officeDocument/2006/relationships" r:embed="rId1" cstate="print">
            <a:extLst/>
          </a:blip>
          <a:srcRect/>
          <a:stretch>
            <a:fillRect l="-17000" r="-17000"/>
          </a:stretch>
        </a:blipFill>
      </dgm:spPr>
    </dgm:pt>
    <dgm:pt modelId="{C0FEDEF4-320D-4FFD-9A58-C78DE507E03C}" type="pres">
      <dgm:prSet presAssocID="{2A9A4847-3BA1-4BA1-AC2F-31C06C0F3570}" presName="txShp" presStyleLbl="node1" presStyleIdx="0" presStyleCnt="1">
        <dgm:presLayoutVars>
          <dgm:bulletEnabled val="1"/>
        </dgm:presLayoutVars>
      </dgm:prSet>
      <dgm:spPr/>
      <dgm:t>
        <a:bodyPr/>
        <a:lstStyle/>
        <a:p>
          <a:endParaRPr lang="ru-RU"/>
        </a:p>
      </dgm:t>
    </dgm:pt>
  </dgm:ptLst>
  <dgm:cxnLst>
    <dgm:cxn modelId="{26D71EEF-1DA3-405D-9CDE-91EABE924193}" srcId="{8EB40CAB-6CF8-4B41-A93E-BCD427C7FA54}" destId="{2A9A4847-3BA1-4BA1-AC2F-31C06C0F3570}" srcOrd="0" destOrd="0" parTransId="{25930E6F-9EAA-4246-871B-B39C966E8E33}" sibTransId="{8B6FCCEB-3D31-4C2D-813E-198BFDE122E7}"/>
    <dgm:cxn modelId="{81348067-CCDF-4E25-8C82-9FFABCBE2221}" type="presOf" srcId="{2A9A4847-3BA1-4BA1-AC2F-31C06C0F3570}" destId="{C0FEDEF4-320D-4FFD-9A58-C78DE507E03C}" srcOrd="0" destOrd="0" presId="urn:microsoft.com/office/officeart/2005/8/layout/vList3#1"/>
    <dgm:cxn modelId="{14931E04-8559-4548-BF94-3FCD6F4ECB95}" type="presOf" srcId="{8EB40CAB-6CF8-4B41-A93E-BCD427C7FA54}" destId="{11FF78F1-9292-4A98-A799-4DD163EB3031}" srcOrd="0" destOrd="0" presId="urn:microsoft.com/office/officeart/2005/8/layout/vList3#1"/>
    <dgm:cxn modelId="{7BEFD2BE-11CC-42D5-B2D0-14AEE020D86B}" type="presParOf" srcId="{11FF78F1-9292-4A98-A799-4DD163EB3031}" destId="{03B708F0-6BA0-4E90-BCF1-E61ED13B6541}" srcOrd="0" destOrd="0" presId="urn:microsoft.com/office/officeart/2005/8/layout/vList3#1"/>
    <dgm:cxn modelId="{E5E61B96-EB33-4684-9B10-7BC681A0311F}" type="presParOf" srcId="{03B708F0-6BA0-4E90-BCF1-E61ED13B6541}" destId="{15B302CE-8C3B-4D59-B08D-822E2198B2FC}" srcOrd="0" destOrd="0" presId="urn:microsoft.com/office/officeart/2005/8/layout/vList3#1"/>
    <dgm:cxn modelId="{DE68DC12-2FE8-491B-8EB6-C13F5EEB2765}" type="presParOf" srcId="{03B708F0-6BA0-4E90-BCF1-E61ED13B6541}" destId="{C0FEDEF4-320D-4FFD-9A58-C78DE507E03C}" srcOrd="1" destOrd="0" presId="urn:microsoft.com/office/officeart/2005/8/layout/vList3#1"/>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C3B2D5-77C8-4448-856E-E1985ADA185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DBB2AA4D-3DC0-45F5-9566-EFA038FA270B}">
      <dgm:prSet phldrT="[Текст]" custT="1"/>
      <dgm:spPr/>
      <dgm:t>
        <a:bodyPr/>
        <a:lstStyle/>
        <a:p>
          <a:r>
            <a:rPr lang="ru-RU" sz="2000" b="1" dirty="0" smtClean="0"/>
            <a:t>Осуществлено 5 корректировок утвержденного решения </a:t>
          </a:r>
          <a:endParaRPr lang="ru-RU" sz="2000" b="1" dirty="0"/>
        </a:p>
      </dgm:t>
    </dgm:pt>
    <dgm:pt modelId="{C58B027E-C844-464A-B799-341B21FEFBFD}" type="parTrans" cxnId="{6BC45B22-BC37-4464-BA37-D4F74AD7A5B1}">
      <dgm:prSet/>
      <dgm:spPr/>
      <dgm:t>
        <a:bodyPr/>
        <a:lstStyle/>
        <a:p>
          <a:endParaRPr lang="ru-RU"/>
        </a:p>
      </dgm:t>
    </dgm:pt>
    <dgm:pt modelId="{639674C7-E2FB-4C28-9EB5-7521B71A3C26}" type="sibTrans" cxnId="{6BC45B22-BC37-4464-BA37-D4F74AD7A5B1}">
      <dgm:prSet/>
      <dgm:spPr/>
      <dgm:t>
        <a:bodyPr/>
        <a:lstStyle/>
        <a:p>
          <a:endParaRPr lang="ru-RU"/>
        </a:p>
      </dgm:t>
    </dgm:pt>
    <dgm:pt modelId="{DDE1FC56-5FF7-4165-BD49-6264E493840D}" type="asst">
      <dgm:prSet phldrT="[Текст]"/>
      <dgm:spPr/>
      <dgm:t>
        <a:bodyPr/>
        <a:lstStyle/>
        <a:p>
          <a:r>
            <a:rPr lang="ru-RU" dirty="0" smtClean="0"/>
            <a:t>Согласование с краевым Минфином (получение согласования)</a:t>
          </a:r>
          <a:endParaRPr lang="ru-RU" dirty="0"/>
        </a:p>
      </dgm:t>
    </dgm:pt>
    <dgm:pt modelId="{00366481-568C-42C4-982E-91D5ECC4576E}" type="parTrans" cxnId="{1D67CE3E-2258-4967-9B56-D2FE90B107A1}">
      <dgm:prSet/>
      <dgm:spPr/>
      <dgm:t>
        <a:bodyPr/>
        <a:lstStyle/>
        <a:p>
          <a:endParaRPr lang="ru-RU"/>
        </a:p>
      </dgm:t>
    </dgm:pt>
    <dgm:pt modelId="{B06F2192-B23C-410B-8387-6EBAF67087D6}" type="sibTrans" cxnId="{1D67CE3E-2258-4967-9B56-D2FE90B107A1}">
      <dgm:prSet/>
      <dgm:spPr/>
      <dgm:t>
        <a:bodyPr/>
        <a:lstStyle/>
        <a:p>
          <a:endParaRPr lang="ru-RU"/>
        </a:p>
      </dgm:t>
    </dgm:pt>
    <dgm:pt modelId="{E01FC160-3A3A-48E4-AB8B-C310F644DB4E}">
      <dgm:prSet phldrT="[Текст]" custT="1"/>
      <dgm:spPr>
        <a:solidFill>
          <a:schemeClr val="tx2">
            <a:lumMod val="60000"/>
            <a:lumOff val="40000"/>
          </a:schemeClr>
        </a:solidFill>
      </dgm:spPr>
      <dgm:t>
        <a:bodyPr/>
        <a:lstStyle/>
        <a:p>
          <a:endParaRPr lang="ru-RU" sz="2000" dirty="0" smtClean="0"/>
        </a:p>
        <a:p>
          <a:r>
            <a:rPr lang="ru-RU" sz="2000" dirty="0" smtClean="0"/>
            <a:t>Распределялись свободные остатки средств </a:t>
          </a:r>
        </a:p>
        <a:p>
          <a:r>
            <a:rPr lang="ru-RU" sz="2400" b="1" dirty="0" smtClean="0">
              <a:solidFill>
                <a:srgbClr val="CC0000"/>
              </a:solidFill>
            </a:rPr>
            <a:t>12 830,1 </a:t>
          </a:r>
          <a:r>
            <a:rPr lang="ru-RU" sz="2400" b="1" dirty="0" err="1" smtClean="0">
              <a:solidFill>
                <a:srgbClr val="CC0000"/>
              </a:solidFill>
            </a:rPr>
            <a:t>тыс.рублей</a:t>
          </a:r>
          <a:endParaRPr lang="ru-RU" sz="2400" b="1" dirty="0">
            <a:solidFill>
              <a:srgbClr val="CC0000"/>
            </a:solidFill>
          </a:endParaRPr>
        </a:p>
      </dgm:t>
    </dgm:pt>
    <dgm:pt modelId="{5F6EA1C6-B231-472A-8D96-E0CE203DB2EF}" type="parTrans" cxnId="{99A20D9C-7FBE-4C45-91E7-78C837C7DE5E}">
      <dgm:prSet/>
      <dgm:spPr/>
      <dgm:t>
        <a:bodyPr/>
        <a:lstStyle/>
        <a:p>
          <a:endParaRPr lang="ru-RU"/>
        </a:p>
      </dgm:t>
    </dgm:pt>
    <dgm:pt modelId="{D0BD7E03-7FDB-4FCC-B9AB-376F1D1154FF}" type="sibTrans" cxnId="{99A20D9C-7FBE-4C45-91E7-78C837C7DE5E}">
      <dgm:prSet/>
      <dgm:spPr/>
      <dgm:t>
        <a:bodyPr/>
        <a:lstStyle/>
        <a:p>
          <a:endParaRPr lang="ru-RU"/>
        </a:p>
      </dgm:t>
    </dgm:pt>
    <dgm:pt modelId="{90418916-6A6B-4B9E-A6C4-9670254817A0}">
      <dgm:prSet phldrT="[Текст]" custT="1"/>
      <dgm:spPr>
        <a:solidFill>
          <a:schemeClr val="tx2">
            <a:lumMod val="60000"/>
            <a:lumOff val="40000"/>
          </a:schemeClr>
        </a:solidFill>
      </dgm:spPr>
      <dgm:t>
        <a:bodyPr/>
        <a:lstStyle/>
        <a:p>
          <a:endParaRPr lang="ru-RU" sz="2000" dirty="0" smtClean="0"/>
        </a:p>
        <a:p>
          <a:r>
            <a:rPr lang="ru-RU" sz="2000" dirty="0" smtClean="0"/>
            <a:t>Уточнялись дополнительно полученные налоговые и неналоговые доходы </a:t>
          </a:r>
          <a:r>
            <a:rPr lang="ru-RU" sz="1400" dirty="0" smtClean="0"/>
            <a:t>(направлены на расходы, создание резервов средств)</a:t>
          </a:r>
        </a:p>
      </dgm:t>
    </dgm:pt>
    <dgm:pt modelId="{4AB0EE82-A21F-4B75-BA5D-375C96EA1962}" type="parTrans" cxnId="{E9FE7D1C-574F-43E2-BFB4-D74E527EF426}">
      <dgm:prSet/>
      <dgm:spPr/>
      <dgm:t>
        <a:bodyPr/>
        <a:lstStyle/>
        <a:p>
          <a:endParaRPr lang="ru-RU"/>
        </a:p>
      </dgm:t>
    </dgm:pt>
    <dgm:pt modelId="{F1F1BD66-F6A7-45EF-88E9-0D0F13DDCB16}" type="sibTrans" cxnId="{E9FE7D1C-574F-43E2-BFB4-D74E527EF426}">
      <dgm:prSet/>
      <dgm:spPr/>
      <dgm:t>
        <a:bodyPr/>
        <a:lstStyle/>
        <a:p>
          <a:endParaRPr lang="ru-RU"/>
        </a:p>
      </dgm:t>
    </dgm:pt>
    <dgm:pt modelId="{2C62C51C-DA5D-4725-ADDB-02DF6427468D}">
      <dgm:prSet phldrT="[Текст]" custT="1"/>
      <dgm:spPr>
        <a:solidFill>
          <a:schemeClr val="tx2">
            <a:lumMod val="60000"/>
            <a:lumOff val="40000"/>
          </a:schemeClr>
        </a:solidFill>
      </dgm:spPr>
      <dgm:t>
        <a:bodyPr/>
        <a:lstStyle/>
        <a:p>
          <a:endParaRPr lang="ru-RU" sz="2000" dirty="0" smtClean="0"/>
        </a:p>
        <a:p>
          <a:r>
            <a:rPr lang="ru-RU" sz="2000" dirty="0" smtClean="0"/>
            <a:t>Распределялась дополнительная дотация</a:t>
          </a:r>
        </a:p>
        <a:p>
          <a:r>
            <a:rPr lang="ru-RU" sz="2400" b="1" dirty="0" smtClean="0">
              <a:solidFill>
                <a:srgbClr val="CC0000"/>
              </a:solidFill>
            </a:rPr>
            <a:t>2 251,4 </a:t>
          </a:r>
          <a:r>
            <a:rPr lang="ru-RU" sz="2400" b="1" dirty="0" err="1" smtClean="0">
              <a:solidFill>
                <a:srgbClr val="CC0000"/>
              </a:solidFill>
            </a:rPr>
            <a:t>тыс.рублей</a:t>
          </a:r>
          <a:r>
            <a:rPr lang="ru-RU" sz="2400" b="1" dirty="0" smtClean="0">
              <a:solidFill>
                <a:srgbClr val="CC0000"/>
              </a:solidFill>
            </a:rPr>
            <a:t> </a:t>
          </a:r>
          <a:endParaRPr lang="ru-RU" sz="2400" b="1" dirty="0">
            <a:solidFill>
              <a:srgbClr val="CC0000"/>
            </a:solidFill>
          </a:endParaRPr>
        </a:p>
      </dgm:t>
    </dgm:pt>
    <dgm:pt modelId="{E5F8224A-7FEC-42EB-9CF1-4F9A7B68DAC5}" type="parTrans" cxnId="{A12AAA47-4719-491B-9737-277EB03B3210}">
      <dgm:prSet/>
      <dgm:spPr/>
      <dgm:t>
        <a:bodyPr/>
        <a:lstStyle/>
        <a:p>
          <a:endParaRPr lang="ru-RU"/>
        </a:p>
      </dgm:t>
    </dgm:pt>
    <dgm:pt modelId="{8BCCEF51-5342-4354-9052-0492E0EFF12A}" type="sibTrans" cxnId="{A12AAA47-4719-491B-9737-277EB03B3210}">
      <dgm:prSet/>
      <dgm:spPr/>
      <dgm:t>
        <a:bodyPr/>
        <a:lstStyle/>
        <a:p>
          <a:endParaRPr lang="ru-RU"/>
        </a:p>
      </dgm:t>
    </dgm:pt>
    <dgm:pt modelId="{62520C28-B624-4B5C-AF29-03E8FBE82FB9}" type="pres">
      <dgm:prSet presAssocID="{B5C3B2D5-77C8-4448-856E-E1985ADA185A}" presName="hierChild1" presStyleCnt="0">
        <dgm:presLayoutVars>
          <dgm:orgChart val="1"/>
          <dgm:chPref val="1"/>
          <dgm:dir/>
          <dgm:animOne val="branch"/>
          <dgm:animLvl val="lvl"/>
          <dgm:resizeHandles/>
        </dgm:presLayoutVars>
      </dgm:prSet>
      <dgm:spPr/>
      <dgm:t>
        <a:bodyPr/>
        <a:lstStyle/>
        <a:p>
          <a:endParaRPr lang="ru-RU"/>
        </a:p>
      </dgm:t>
    </dgm:pt>
    <dgm:pt modelId="{AAFCE35D-264A-4FC6-BF70-A6252DBA2750}" type="pres">
      <dgm:prSet presAssocID="{DBB2AA4D-3DC0-45F5-9566-EFA038FA270B}" presName="hierRoot1" presStyleCnt="0">
        <dgm:presLayoutVars>
          <dgm:hierBranch val="init"/>
        </dgm:presLayoutVars>
      </dgm:prSet>
      <dgm:spPr/>
    </dgm:pt>
    <dgm:pt modelId="{438EB998-FED6-4DB4-A2E7-77D69B27FE07}" type="pres">
      <dgm:prSet presAssocID="{DBB2AA4D-3DC0-45F5-9566-EFA038FA270B}" presName="rootComposite1" presStyleCnt="0"/>
      <dgm:spPr/>
    </dgm:pt>
    <dgm:pt modelId="{0648B5F4-AFC9-4BC5-9F01-7872E7D66B21}" type="pres">
      <dgm:prSet presAssocID="{DBB2AA4D-3DC0-45F5-9566-EFA038FA270B}" presName="rootText1" presStyleLbl="node0" presStyleIdx="0" presStyleCnt="1" custScaleX="200472" custScaleY="118175" custLinFactNeighborX="1515" custLinFactNeighborY="-11003">
        <dgm:presLayoutVars>
          <dgm:chPref val="3"/>
        </dgm:presLayoutVars>
      </dgm:prSet>
      <dgm:spPr/>
      <dgm:t>
        <a:bodyPr/>
        <a:lstStyle/>
        <a:p>
          <a:endParaRPr lang="ru-RU"/>
        </a:p>
      </dgm:t>
    </dgm:pt>
    <dgm:pt modelId="{D4DBA67B-0C4A-4BCA-A86E-FF1D0917A354}" type="pres">
      <dgm:prSet presAssocID="{DBB2AA4D-3DC0-45F5-9566-EFA038FA270B}" presName="rootConnector1" presStyleLbl="node1" presStyleIdx="0" presStyleCnt="0"/>
      <dgm:spPr/>
      <dgm:t>
        <a:bodyPr/>
        <a:lstStyle/>
        <a:p>
          <a:endParaRPr lang="ru-RU"/>
        </a:p>
      </dgm:t>
    </dgm:pt>
    <dgm:pt modelId="{302D3329-5C36-498A-B25E-0615C7082637}" type="pres">
      <dgm:prSet presAssocID="{DBB2AA4D-3DC0-45F5-9566-EFA038FA270B}" presName="hierChild2" presStyleCnt="0"/>
      <dgm:spPr/>
    </dgm:pt>
    <dgm:pt modelId="{E7D00114-6F03-4375-9EF6-3ECB836A3A15}" type="pres">
      <dgm:prSet presAssocID="{5F6EA1C6-B231-472A-8D96-E0CE203DB2EF}" presName="Name37" presStyleLbl="parChTrans1D2" presStyleIdx="0" presStyleCnt="4"/>
      <dgm:spPr/>
      <dgm:t>
        <a:bodyPr/>
        <a:lstStyle/>
        <a:p>
          <a:endParaRPr lang="ru-RU"/>
        </a:p>
      </dgm:t>
    </dgm:pt>
    <dgm:pt modelId="{FB11BFF3-D9A5-45BE-9F50-EDBDDD7CD675}" type="pres">
      <dgm:prSet presAssocID="{E01FC160-3A3A-48E4-AB8B-C310F644DB4E}" presName="hierRoot2" presStyleCnt="0">
        <dgm:presLayoutVars>
          <dgm:hierBranch val="init"/>
        </dgm:presLayoutVars>
      </dgm:prSet>
      <dgm:spPr/>
    </dgm:pt>
    <dgm:pt modelId="{3322F49F-1C59-4CC8-BB88-E366501CFC66}" type="pres">
      <dgm:prSet presAssocID="{E01FC160-3A3A-48E4-AB8B-C310F644DB4E}" presName="rootComposite" presStyleCnt="0"/>
      <dgm:spPr/>
    </dgm:pt>
    <dgm:pt modelId="{4A907325-8392-4552-94F3-354E1AE0C865}" type="pres">
      <dgm:prSet presAssocID="{E01FC160-3A3A-48E4-AB8B-C310F644DB4E}" presName="rootText" presStyleLbl="node2" presStyleIdx="0" presStyleCnt="3" custScaleX="142708" custScaleY="271887">
        <dgm:presLayoutVars>
          <dgm:chPref val="3"/>
        </dgm:presLayoutVars>
      </dgm:prSet>
      <dgm:spPr/>
      <dgm:t>
        <a:bodyPr/>
        <a:lstStyle/>
        <a:p>
          <a:endParaRPr lang="ru-RU"/>
        </a:p>
      </dgm:t>
    </dgm:pt>
    <dgm:pt modelId="{24BCB0BE-B6F9-4675-A8CA-BF5B655F6246}" type="pres">
      <dgm:prSet presAssocID="{E01FC160-3A3A-48E4-AB8B-C310F644DB4E}" presName="rootConnector" presStyleLbl="node2" presStyleIdx="0" presStyleCnt="3"/>
      <dgm:spPr/>
      <dgm:t>
        <a:bodyPr/>
        <a:lstStyle/>
        <a:p>
          <a:endParaRPr lang="ru-RU"/>
        </a:p>
      </dgm:t>
    </dgm:pt>
    <dgm:pt modelId="{7A67B51C-EAD0-4805-B348-70AC9BEF2FC1}" type="pres">
      <dgm:prSet presAssocID="{E01FC160-3A3A-48E4-AB8B-C310F644DB4E}" presName="hierChild4" presStyleCnt="0"/>
      <dgm:spPr/>
    </dgm:pt>
    <dgm:pt modelId="{0FA3DF2F-419C-4849-889E-00469C16BEFA}" type="pres">
      <dgm:prSet presAssocID="{E01FC160-3A3A-48E4-AB8B-C310F644DB4E}" presName="hierChild5" presStyleCnt="0"/>
      <dgm:spPr/>
    </dgm:pt>
    <dgm:pt modelId="{D494C4EA-5CCE-495D-ACA5-F65C2C2AD190}" type="pres">
      <dgm:prSet presAssocID="{4AB0EE82-A21F-4B75-BA5D-375C96EA1962}" presName="Name37" presStyleLbl="parChTrans1D2" presStyleIdx="1" presStyleCnt="4"/>
      <dgm:spPr/>
      <dgm:t>
        <a:bodyPr/>
        <a:lstStyle/>
        <a:p>
          <a:endParaRPr lang="ru-RU"/>
        </a:p>
      </dgm:t>
    </dgm:pt>
    <dgm:pt modelId="{C77D3787-6152-4A4F-8A85-34305B60370D}" type="pres">
      <dgm:prSet presAssocID="{90418916-6A6B-4B9E-A6C4-9670254817A0}" presName="hierRoot2" presStyleCnt="0">
        <dgm:presLayoutVars>
          <dgm:hierBranch val="init"/>
        </dgm:presLayoutVars>
      </dgm:prSet>
      <dgm:spPr/>
    </dgm:pt>
    <dgm:pt modelId="{8AAF4316-7274-4A22-A2DE-D706B8B978FA}" type="pres">
      <dgm:prSet presAssocID="{90418916-6A6B-4B9E-A6C4-9670254817A0}" presName="rootComposite" presStyleCnt="0"/>
      <dgm:spPr/>
    </dgm:pt>
    <dgm:pt modelId="{69050397-C3DE-4B3B-AB60-B3189A45A01D}" type="pres">
      <dgm:prSet presAssocID="{90418916-6A6B-4B9E-A6C4-9670254817A0}" presName="rootText" presStyleLbl="node2" presStyleIdx="1" presStyleCnt="3" custScaleX="173968" custScaleY="270517" custLinFactNeighborX="1335" custLinFactNeighborY="-232">
        <dgm:presLayoutVars>
          <dgm:chPref val="3"/>
        </dgm:presLayoutVars>
      </dgm:prSet>
      <dgm:spPr/>
      <dgm:t>
        <a:bodyPr/>
        <a:lstStyle/>
        <a:p>
          <a:endParaRPr lang="ru-RU"/>
        </a:p>
      </dgm:t>
    </dgm:pt>
    <dgm:pt modelId="{872E98EE-C376-47C5-93FE-2BC8ECE15759}" type="pres">
      <dgm:prSet presAssocID="{90418916-6A6B-4B9E-A6C4-9670254817A0}" presName="rootConnector" presStyleLbl="node2" presStyleIdx="1" presStyleCnt="3"/>
      <dgm:spPr/>
      <dgm:t>
        <a:bodyPr/>
        <a:lstStyle/>
        <a:p>
          <a:endParaRPr lang="ru-RU"/>
        </a:p>
      </dgm:t>
    </dgm:pt>
    <dgm:pt modelId="{2FEB6C2F-665C-420D-A3AC-7E5DF3346956}" type="pres">
      <dgm:prSet presAssocID="{90418916-6A6B-4B9E-A6C4-9670254817A0}" presName="hierChild4" presStyleCnt="0"/>
      <dgm:spPr/>
    </dgm:pt>
    <dgm:pt modelId="{BB8CCDD4-D615-4931-B5B9-7AFF2D64C257}" type="pres">
      <dgm:prSet presAssocID="{90418916-6A6B-4B9E-A6C4-9670254817A0}" presName="hierChild5" presStyleCnt="0"/>
      <dgm:spPr/>
    </dgm:pt>
    <dgm:pt modelId="{59B90F5F-4BE5-4CC7-B0C8-691B23755911}" type="pres">
      <dgm:prSet presAssocID="{E5F8224A-7FEC-42EB-9CF1-4F9A7B68DAC5}" presName="Name37" presStyleLbl="parChTrans1D2" presStyleIdx="2" presStyleCnt="4"/>
      <dgm:spPr/>
      <dgm:t>
        <a:bodyPr/>
        <a:lstStyle/>
        <a:p>
          <a:endParaRPr lang="ru-RU"/>
        </a:p>
      </dgm:t>
    </dgm:pt>
    <dgm:pt modelId="{97CEA0B8-4B1A-4A08-9737-5B895D844359}" type="pres">
      <dgm:prSet presAssocID="{2C62C51C-DA5D-4725-ADDB-02DF6427468D}" presName="hierRoot2" presStyleCnt="0">
        <dgm:presLayoutVars>
          <dgm:hierBranch val="init"/>
        </dgm:presLayoutVars>
      </dgm:prSet>
      <dgm:spPr/>
    </dgm:pt>
    <dgm:pt modelId="{52C94C85-6F57-4952-A084-64B7A093F06B}" type="pres">
      <dgm:prSet presAssocID="{2C62C51C-DA5D-4725-ADDB-02DF6427468D}" presName="rootComposite" presStyleCnt="0"/>
      <dgm:spPr/>
    </dgm:pt>
    <dgm:pt modelId="{5D4FC27F-083E-49AF-AA31-7BA82C75B444}" type="pres">
      <dgm:prSet presAssocID="{2C62C51C-DA5D-4725-ADDB-02DF6427468D}" presName="rootText" presStyleLbl="node2" presStyleIdx="2" presStyleCnt="3" custScaleX="156401" custScaleY="271887">
        <dgm:presLayoutVars>
          <dgm:chPref val="3"/>
        </dgm:presLayoutVars>
      </dgm:prSet>
      <dgm:spPr/>
      <dgm:t>
        <a:bodyPr/>
        <a:lstStyle/>
        <a:p>
          <a:endParaRPr lang="ru-RU"/>
        </a:p>
      </dgm:t>
    </dgm:pt>
    <dgm:pt modelId="{54187746-C6AB-4BF7-964B-C59E9BC45B9B}" type="pres">
      <dgm:prSet presAssocID="{2C62C51C-DA5D-4725-ADDB-02DF6427468D}" presName="rootConnector" presStyleLbl="node2" presStyleIdx="2" presStyleCnt="3"/>
      <dgm:spPr/>
      <dgm:t>
        <a:bodyPr/>
        <a:lstStyle/>
        <a:p>
          <a:endParaRPr lang="ru-RU"/>
        </a:p>
      </dgm:t>
    </dgm:pt>
    <dgm:pt modelId="{DC14B77B-8FCE-487C-A212-424F17920E89}" type="pres">
      <dgm:prSet presAssocID="{2C62C51C-DA5D-4725-ADDB-02DF6427468D}" presName="hierChild4" presStyleCnt="0"/>
      <dgm:spPr/>
    </dgm:pt>
    <dgm:pt modelId="{A5F3B9A8-0AD5-4046-AA13-DA84F5127B4F}" type="pres">
      <dgm:prSet presAssocID="{2C62C51C-DA5D-4725-ADDB-02DF6427468D}" presName="hierChild5" presStyleCnt="0"/>
      <dgm:spPr/>
    </dgm:pt>
    <dgm:pt modelId="{C62BDAB1-353F-4B11-8453-208C370E114C}" type="pres">
      <dgm:prSet presAssocID="{DBB2AA4D-3DC0-45F5-9566-EFA038FA270B}" presName="hierChild3" presStyleCnt="0"/>
      <dgm:spPr/>
    </dgm:pt>
    <dgm:pt modelId="{8D8294C1-D7AB-479C-9AF9-E42812C5C3BC}" type="pres">
      <dgm:prSet presAssocID="{00366481-568C-42C4-982E-91D5ECC4576E}" presName="Name111" presStyleLbl="parChTrans1D2" presStyleIdx="3" presStyleCnt="4"/>
      <dgm:spPr/>
      <dgm:t>
        <a:bodyPr/>
        <a:lstStyle/>
        <a:p>
          <a:endParaRPr lang="ru-RU"/>
        </a:p>
      </dgm:t>
    </dgm:pt>
    <dgm:pt modelId="{A0BA62B1-8B97-4E8A-B4E9-26139EC28CD7}" type="pres">
      <dgm:prSet presAssocID="{DDE1FC56-5FF7-4165-BD49-6264E493840D}" presName="hierRoot3" presStyleCnt="0">
        <dgm:presLayoutVars>
          <dgm:hierBranch val="init"/>
        </dgm:presLayoutVars>
      </dgm:prSet>
      <dgm:spPr/>
    </dgm:pt>
    <dgm:pt modelId="{F49DEC8C-97BB-4D01-AED9-C22DC0840C23}" type="pres">
      <dgm:prSet presAssocID="{DDE1FC56-5FF7-4165-BD49-6264E493840D}" presName="rootComposite3" presStyleCnt="0"/>
      <dgm:spPr/>
    </dgm:pt>
    <dgm:pt modelId="{590D0A4F-A0F1-4094-8B1F-EB60BA4B4ED6}" type="pres">
      <dgm:prSet presAssocID="{DDE1FC56-5FF7-4165-BD49-6264E493840D}" presName="rootText3" presStyleLbl="asst1" presStyleIdx="0" presStyleCnt="1" custScaleX="94283" custScaleY="152286">
        <dgm:presLayoutVars>
          <dgm:chPref val="3"/>
        </dgm:presLayoutVars>
      </dgm:prSet>
      <dgm:spPr/>
      <dgm:t>
        <a:bodyPr/>
        <a:lstStyle/>
        <a:p>
          <a:endParaRPr lang="ru-RU"/>
        </a:p>
      </dgm:t>
    </dgm:pt>
    <dgm:pt modelId="{D93F377F-BD8E-4CE1-821F-A84E8F8DA192}" type="pres">
      <dgm:prSet presAssocID="{DDE1FC56-5FF7-4165-BD49-6264E493840D}" presName="rootConnector3" presStyleLbl="asst1" presStyleIdx="0" presStyleCnt="1"/>
      <dgm:spPr/>
      <dgm:t>
        <a:bodyPr/>
        <a:lstStyle/>
        <a:p>
          <a:endParaRPr lang="ru-RU"/>
        </a:p>
      </dgm:t>
    </dgm:pt>
    <dgm:pt modelId="{02992AC2-2FD3-4AB2-9E1F-DF2DF4D025E3}" type="pres">
      <dgm:prSet presAssocID="{DDE1FC56-5FF7-4165-BD49-6264E493840D}" presName="hierChild6" presStyleCnt="0"/>
      <dgm:spPr/>
    </dgm:pt>
    <dgm:pt modelId="{D65F519D-5FE0-424B-85EF-F8BA262F9D8D}" type="pres">
      <dgm:prSet presAssocID="{DDE1FC56-5FF7-4165-BD49-6264E493840D}" presName="hierChild7" presStyleCnt="0"/>
      <dgm:spPr/>
    </dgm:pt>
  </dgm:ptLst>
  <dgm:cxnLst>
    <dgm:cxn modelId="{1554F2B7-3473-4F8F-9489-54474E454522}" type="presOf" srcId="{90418916-6A6B-4B9E-A6C4-9670254817A0}" destId="{69050397-C3DE-4B3B-AB60-B3189A45A01D}" srcOrd="0" destOrd="0" presId="urn:microsoft.com/office/officeart/2005/8/layout/orgChart1"/>
    <dgm:cxn modelId="{A12AAA47-4719-491B-9737-277EB03B3210}" srcId="{DBB2AA4D-3DC0-45F5-9566-EFA038FA270B}" destId="{2C62C51C-DA5D-4725-ADDB-02DF6427468D}" srcOrd="3" destOrd="0" parTransId="{E5F8224A-7FEC-42EB-9CF1-4F9A7B68DAC5}" sibTransId="{8BCCEF51-5342-4354-9052-0492E0EFF12A}"/>
    <dgm:cxn modelId="{E9FE7D1C-574F-43E2-BFB4-D74E527EF426}" srcId="{DBB2AA4D-3DC0-45F5-9566-EFA038FA270B}" destId="{90418916-6A6B-4B9E-A6C4-9670254817A0}" srcOrd="2" destOrd="0" parTransId="{4AB0EE82-A21F-4B75-BA5D-375C96EA1962}" sibTransId="{F1F1BD66-F6A7-45EF-88E9-0D0F13DDCB16}"/>
    <dgm:cxn modelId="{99A20D9C-7FBE-4C45-91E7-78C837C7DE5E}" srcId="{DBB2AA4D-3DC0-45F5-9566-EFA038FA270B}" destId="{E01FC160-3A3A-48E4-AB8B-C310F644DB4E}" srcOrd="1" destOrd="0" parTransId="{5F6EA1C6-B231-472A-8D96-E0CE203DB2EF}" sibTransId="{D0BD7E03-7FDB-4FCC-B9AB-376F1D1154FF}"/>
    <dgm:cxn modelId="{09681BD4-E7C3-4F0B-9C09-C9E26847B7D7}" type="presOf" srcId="{00366481-568C-42C4-982E-91D5ECC4576E}" destId="{8D8294C1-D7AB-479C-9AF9-E42812C5C3BC}" srcOrd="0" destOrd="0" presId="urn:microsoft.com/office/officeart/2005/8/layout/orgChart1"/>
    <dgm:cxn modelId="{0E417683-D119-44B3-AE6B-70A80E61651D}" type="presOf" srcId="{E5F8224A-7FEC-42EB-9CF1-4F9A7B68DAC5}" destId="{59B90F5F-4BE5-4CC7-B0C8-691B23755911}" srcOrd="0" destOrd="0" presId="urn:microsoft.com/office/officeart/2005/8/layout/orgChart1"/>
    <dgm:cxn modelId="{1427F024-A1BF-4190-ABA1-971175F94311}" type="presOf" srcId="{2C62C51C-DA5D-4725-ADDB-02DF6427468D}" destId="{5D4FC27F-083E-49AF-AA31-7BA82C75B444}" srcOrd="0" destOrd="0" presId="urn:microsoft.com/office/officeart/2005/8/layout/orgChart1"/>
    <dgm:cxn modelId="{011C25C4-1594-450F-AB14-5095DCCCF475}" type="presOf" srcId="{E01FC160-3A3A-48E4-AB8B-C310F644DB4E}" destId="{24BCB0BE-B6F9-4675-A8CA-BF5B655F6246}" srcOrd="1" destOrd="0" presId="urn:microsoft.com/office/officeart/2005/8/layout/orgChart1"/>
    <dgm:cxn modelId="{1D67CE3E-2258-4967-9B56-D2FE90B107A1}" srcId="{DBB2AA4D-3DC0-45F5-9566-EFA038FA270B}" destId="{DDE1FC56-5FF7-4165-BD49-6264E493840D}" srcOrd="0" destOrd="0" parTransId="{00366481-568C-42C4-982E-91D5ECC4576E}" sibTransId="{B06F2192-B23C-410B-8387-6EBAF67087D6}"/>
    <dgm:cxn modelId="{411A2E3D-18E6-45CA-8217-20AE03C6E129}" type="presOf" srcId="{E01FC160-3A3A-48E4-AB8B-C310F644DB4E}" destId="{4A907325-8392-4552-94F3-354E1AE0C865}" srcOrd="0" destOrd="0" presId="urn:microsoft.com/office/officeart/2005/8/layout/orgChart1"/>
    <dgm:cxn modelId="{D40E2F72-EE6E-4416-B8F3-D9D083CF1D59}" type="presOf" srcId="{B5C3B2D5-77C8-4448-856E-E1985ADA185A}" destId="{62520C28-B624-4B5C-AF29-03E8FBE82FB9}" srcOrd="0" destOrd="0" presId="urn:microsoft.com/office/officeart/2005/8/layout/orgChart1"/>
    <dgm:cxn modelId="{E1D75262-561B-41D8-B3F4-A9C99839E5B7}" type="presOf" srcId="{90418916-6A6B-4B9E-A6C4-9670254817A0}" destId="{872E98EE-C376-47C5-93FE-2BC8ECE15759}" srcOrd="1" destOrd="0" presId="urn:microsoft.com/office/officeart/2005/8/layout/orgChart1"/>
    <dgm:cxn modelId="{FAE90789-5F52-4165-824B-0E5B45FDF426}" type="presOf" srcId="{DDE1FC56-5FF7-4165-BD49-6264E493840D}" destId="{D93F377F-BD8E-4CE1-821F-A84E8F8DA192}" srcOrd="1" destOrd="0" presId="urn:microsoft.com/office/officeart/2005/8/layout/orgChart1"/>
    <dgm:cxn modelId="{19A7B03A-D24F-403D-808D-B78A2E10A6D9}" type="presOf" srcId="{2C62C51C-DA5D-4725-ADDB-02DF6427468D}" destId="{54187746-C6AB-4BF7-964B-C59E9BC45B9B}" srcOrd="1" destOrd="0" presId="urn:microsoft.com/office/officeart/2005/8/layout/orgChart1"/>
    <dgm:cxn modelId="{6BC45B22-BC37-4464-BA37-D4F74AD7A5B1}" srcId="{B5C3B2D5-77C8-4448-856E-E1985ADA185A}" destId="{DBB2AA4D-3DC0-45F5-9566-EFA038FA270B}" srcOrd="0" destOrd="0" parTransId="{C58B027E-C844-464A-B799-341B21FEFBFD}" sibTransId="{639674C7-E2FB-4C28-9EB5-7521B71A3C26}"/>
    <dgm:cxn modelId="{485815FF-369E-4FDB-BE4E-A8DB36DC6C1D}" type="presOf" srcId="{DBB2AA4D-3DC0-45F5-9566-EFA038FA270B}" destId="{D4DBA67B-0C4A-4BCA-A86E-FF1D0917A354}" srcOrd="1" destOrd="0" presId="urn:microsoft.com/office/officeart/2005/8/layout/orgChart1"/>
    <dgm:cxn modelId="{96B15D88-6B0C-49D0-B113-F970A9CB5A41}" type="presOf" srcId="{DBB2AA4D-3DC0-45F5-9566-EFA038FA270B}" destId="{0648B5F4-AFC9-4BC5-9F01-7872E7D66B21}" srcOrd="0" destOrd="0" presId="urn:microsoft.com/office/officeart/2005/8/layout/orgChart1"/>
    <dgm:cxn modelId="{926D0895-F653-49D5-B214-76356DAF6AB9}" type="presOf" srcId="{5F6EA1C6-B231-472A-8D96-E0CE203DB2EF}" destId="{E7D00114-6F03-4375-9EF6-3ECB836A3A15}" srcOrd="0" destOrd="0" presId="urn:microsoft.com/office/officeart/2005/8/layout/orgChart1"/>
    <dgm:cxn modelId="{B3305AA5-D14E-4565-A06A-446CF281D513}" type="presOf" srcId="{DDE1FC56-5FF7-4165-BD49-6264E493840D}" destId="{590D0A4F-A0F1-4094-8B1F-EB60BA4B4ED6}" srcOrd="0" destOrd="0" presId="urn:microsoft.com/office/officeart/2005/8/layout/orgChart1"/>
    <dgm:cxn modelId="{91B36493-3ABF-4E4E-8531-61453D9DFD33}" type="presOf" srcId="{4AB0EE82-A21F-4B75-BA5D-375C96EA1962}" destId="{D494C4EA-5CCE-495D-ACA5-F65C2C2AD190}" srcOrd="0" destOrd="0" presId="urn:microsoft.com/office/officeart/2005/8/layout/orgChart1"/>
    <dgm:cxn modelId="{239CCB74-2C74-40B3-90AC-F9DD5179997A}" type="presParOf" srcId="{62520C28-B624-4B5C-AF29-03E8FBE82FB9}" destId="{AAFCE35D-264A-4FC6-BF70-A6252DBA2750}" srcOrd="0" destOrd="0" presId="urn:microsoft.com/office/officeart/2005/8/layout/orgChart1"/>
    <dgm:cxn modelId="{E5DD79EE-F9A8-405D-8928-CDCB223400F2}" type="presParOf" srcId="{AAFCE35D-264A-4FC6-BF70-A6252DBA2750}" destId="{438EB998-FED6-4DB4-A2E7-77D69B27FE07}" srcOrd="0" destOrd="0" presId="urn:microsoft.com/office/officeart/2005/8/layout/orgChart1"/>
    <dgm:cxn modelId="{29E5BA9F-3E15-4696-9C26-E25268BDB349}" type="presParOf" srcId="{438EB998-FED6-4DB4-A2E7-77D69B27FE07}" destId="{0648B5F4-AFC9-4BC5-9F01-7872E7D66B21}" srcOrd="0" destOrd="0" presId="urn:microsoft.com/office/officeart/2005/8/layout/orgChart1"/>
    <dgm:cxn modelId="{5A59334C-614E-4F8A-8485-97110C59C488}" type="presParOf" srcId="{438EB998-FED6-4DB4-A2E7-77D69B27FE07}" destId="{D4DBA67B-0C4A-4BCA-A86E-FF1D0917A354}" srcOrd="1" destOrd="0" presId="urn:microsoft.com/office/officeart/2005/8/layout/orgChart1"/>
    <dgm:cxn modelId="{621C2DC3-B21C-49E9-B4B5-E0922480D834}" type="presParOf" srcId="{AAFCE35D-264A-4FC6-BF70-A6252DBA2750}" destId="{302D3329-5C36-498A-B25E-0615C7082637}" srcOrd="1" destOrd="0" presId="urn:microsoft.com/office/officeart/2005/8/layout/orgChart1"/>
    <dgm:cxn modelId="{E05A8019-9C31-4C9C-97ED-E231D9A04C0F}" type="presParOf" srcId="{302D3329-5C36-498A-B25E-0615C7082637}" destId="{E7D00114-6F03-4375-9EF6-3ECB836A3A15}" srcOrd="0" destOrd="0" presId="urn:microsoft.com/office/officeart/2005/8/layout/orgChart1"/>
    <dgm:cxn modelId="{9DD4FD89-5288-46BE-9368-B1923DD97411}" type="presParOf" srcId="{302D3329-5C36-498A-B25E-0615C7082637}" destId="{FB11BFF3-D9A5-45BE-9F50-EDBDDD7CD675}" srcOrd="1" destOrd="0" presId="urn:microsoft.com/office/officeart/2005/8/layout/orgChart1"/>
    <dgm:cxn modelId="{AA556E12-8A9B-4B4A-9317-DE4F0B26B01B}" type="presParOf" srcId="{FB11BFF3-D9A5-45BE-9F50-EDBDDD7CD675}" destId="{3322F49F-1C59-4CC8-BB88-E366501CFC66}" srcOrd="0" destOrd="0" presId="urn:microsoft.com/office/officeart/2005/8/layout/orgChart1"/>
    <dgm:cxn modelId="{F56ADC35-B360-4F59-880F-C0616C15A607}" type="presParOf" srcId="{3322F49F-1C59-4CC8-BB88-E366501CFC66}" destId="{4A907325-8392-4552-94F3-354E1AE0C865}" srcOrd="0" destOrd="0" presId="urn:microsoft.com/office/officeart/2005/8/layout/orgChart1"/>
    <dgm:cxn modelId="{018FC7D4-0698-40AD-B0A3-8623F5D19146}" type="presParOf" srcId="{3322F49F-1C59-4CC8-BB88-E366501CFC66}" destId="{24BCB0BE-B6F9-4675-A8CA-BF5B655F6246}" srcOrd="1" destOrd="0" presId="urn:microsoft.com/office/officeart/2005/8/layout/orgChart1"/>
    <dgm:cxn modelId="{79850DBD-FC35-496C-8BAE-A9CF73A8851C}" type="presParOf" srcId="{FB11BFF3-D9A5-45BE-9F50-EDBDDD7CD675}" destId="{7A67B51C-EAD0-4805-B348-70AC9BEF2FC1}" srcOrd="1" destOrd="0" presId="urn:microsoft.com/office/officeart/2005/8/layout/orgChart1"/>
    <dgm:cxn modelId="{A8CDDEED-236B-4538-9D44-07F890F5A9EA}" type="presParOf" srcId="{FB11BFF3-D9A5-45BE-9F50-EDBDDD7CD675}" destId="{0FA3DF2F-419C-4849-889E-00469C16BEFA}" srcOrd="2" destOrd="0" presId="urn:microsoft.com/office/officeart/2005/8/layout/orgChart1"/>
    <dgm:cxn modelId="{1C7D82C2-BB3C-4CA1-99DF-61F93A04A354}" type="presParOf" srcId="{302D3329-5C36-498A-B25E-0615C7082637}" destId="{D494C4EA-5CCE-495D-ACA5-F65C2C2AD190}" srcOrd="2" destOrd="0" presId="urn:microsoft.com/office/officeart/2005/8/layout/orgChart1"/>
    <dgm:cxn modelId="{94E3E2F5-AF4B-4295-A802-A36D38B91FF1}" type="presParOf" srcId="{302D3329-5C36-498A-B25E-0615C7082637}" destId="{C77D3787-6152-4A4F-8A85-34305B60370D}" srcOrd="3" destOrd="0" presId="urn:microsoft.com/office/officeart/2005/8/layout/orgChart1"/>
    <dgm:cxn modelId="{9BADEDBD-CCA9-4E24-B12D-D8212903587B}" type="presParOf" srcId="{C77D3787-6152-4A4F-8A85-34305B60370D}" destId="{8AAF4316-7274-4A22-A2DE-D706B8B978FA}" srcOrd="0" destOrd="0" presId="urn:microsoft.com/office/officeart/2005/8/layout/orgChart1"/>
    <dgm:cxn modelId="{FFB56F46-8B36-42A9-A691-2CD185C7269D}" type="presParOf" srcId="{8AAF4316-7274-4A22-A2DE-D706B8B978FA}" destId="{69050397-C3DE-4B3B-AB60-B3189A45A01D}" srcOrd="0" destOrd="0" presId="urn:microsoft.com/office/officeart/2005/8/layout/orgChart1"/>
    <dgm:cxn modelId="{BEA6C847-0EA7-437A-A2D0-EC845412A46B}" type="presParOf" srcId="{8AAF4316-7274-4A22-A2DE-D706B8B978FA}" destId="{872E98EE-C376-47C5-93FE-2BC8ECE15759}" srcOrd="1" destOrd="0" presId="urn:microsoft.com/office/officeart/2005/8/layout/orgChart1"/>
    <dgm:cxn modelId="{C2521629-276A-4260-925E-154DB61C4B2D}" type="presParOf" srcId="{C77D3787-6152-4A4F-8A85-34305B60370D}" destId="{2FEB6C2F-665C-420D-A3AC-7E5DF3346956}" srcOrd="1" destOrd="0" presId="urn:microsoft.com/office/officeart/2005/8/layout/orgChart1"/>
    <dgm:cxn modelId="{8511AC09-BFE9-46C0-87E1-1F271F2E2FAF}" type="presParOf" srcId="{C77D3787-6152-4A4F-8A85-34305B60370D}" destId="{BB8CCDD4-D615-4931-B5B9-7AFF2D64C257}" srcOrd="2" destOrd="0" presId="urn:microsoft.com/office/officeart/2005/8/layout/orgChart1"/>
    <dgm:cxn modelId="{4B346CE1-D2CD-45BA-A83D-412E937BEEC8}" type="presParOf" srcId="{302D3329-5C36-498A-B25E-0615C7082637}" destId="{59B90F5F-4BE5-4CC7-B0C8-691B23755911}" srcOrd="4" destOrd="0" presId="urn:microsoft.com/office/officeart/2005/8/layout/orgChart1"/>
    <dgm:cxn modelId="{E520B6B4-C63E-4E21-BA00-0D7DD97385AB}" type="presParOf" srcId="{302D3329-5C36-498A-B25E-0615C7082637}" destId="{97CEA0B8-4B1A-4A08-9737-5B895D844359}" srcOrd="5" destOrd="0" presId="urn:microsoft.com/office/officeart/2005/8/layout/orgChart1"/>
    <dgm:cxn modelId="{6AE4583A-543F-48BB-AF39-8D59B01F79E8}" type="presParOf" srcId="{97CEA0B8-4B1A-4A08-9737-5B895D844359}" destId="{52C94C85-6F57-4952-A084-64B7A093F06B}" srcOrd="0" destOrd="0" presId="urn:microsoft.com/office/officeart/2005/8/layout/orgChart1"/>
    <dgm:cxn modelId="{7EC915D7-107E-4BFE-857D-793B7D0F62CF}" type="presParOf" srcId="{52C94C85-6F57-4952-A084-64B7A093F06B}" destId="{5D4FC27F-083E-49AF-AA31-7BA82C75B444}" srcOrd="0" destOrd="0" presId="urn:microsoft.com/office/officeart/2005/8/layout/orgChart1"/>
    <dgm:cxn modelId="{1CF1929D-B51D-493C-B881-CD12BA1A53C1}" type="presParOf" srcId="{52C94C85-6F57-4952-A084-64B7A093F06B}" destId="{54187746-C6AB-4BF7-964B-C59E9BC45B9B}" srcOrd="1" destOrd="0" presId="urn:microsoft.com/office/officeart/2005/8/layout/orgChart1"/>
    <dgm:cxn modelId="{24E500DB-438F-4C91-8E0E-CF80CBF402C8}" type="presParOf" srcId="{97CEA0B8-4B1A-4A08-9737-5B895D844359}" destId="{DC14B77B-8FCE-487C-A212-424F17920E89}" srcOrd="1" destOrd="0" presId="urn:microsoft.com/office/officeart/2005/8/layout/orgChart1"/>
    <dgm:cxn modelId="{3A3F30BE-A71D-4677-90ED-7E8C9B35172A}" type="presParOf" srcId="{97CEA0B8-4B1A-4A08-9737-5B895D844359}" destId="{A5F3B9A8-0AD5-4046-AA13-DA84F5127B4F}" srcOrd="2" destOrd="0" presId="urn:microsoft.com/office/officeart/2005/8/layout/orgChart1"/>
    <dgm:cxn modelId="{3AC12F3C-10AB-496F-BB7F-4326ADDB194D}" type="presParOf" srcId="{AAFCE35D-264A-4FC6-BF70-A6252DBA2750}" destId="{C62BDAB1-353F-4B11-8453-208C370E114C}" srcOrd="2" destOrd="0" presId="urn:microsoft.com/office/officeart/2005/8/layout/orgChart1"/>
    <dgm:cxn modelId="{6D340047-92CF-437F-9035-10515DE41EC1}" type="presParOf" srcId="{C62BDAB1-353F-4B11-8453-208C370E114C}" destId="{8D8294C1-D7AB-479C-9AF9-E42812C5C3BC}" srcOrd="0" destOrd="0" presId="urn:microsoft.com/office/officeart/2005/8/layout/orgChart1"/>
    <dgm:cxn modelId="{9BA83FAC-4438-461A-A18A-8564C78FE44C}" type="presParOf" srcId="{C62BDAB1-353F-4B11-8453-208C370E114C}" destId="{A0BA62B1-8B97-4E8A-B4E9-26139EC28CD7}" srcOrd="1" destOrd="0" presId="urn:microsoft.com/office/officeart/2005/8/layout/orgChart1"/>
    <dgm:cxn modelId="{7F56D671-9C75-4FE2-A53E-56452A3DA7D5}" type="presParOf" srcId="{A0BA62B1-8B97-4E8A-B4E9-26139EC28CD7}" destId="{F49DEC8C-97BB-4D01-AED9-C22DC0840C23}" srcOrd="0" destOrd="0" presId="urn:microsoft.com/office/officeart/2005/8/layout/orgChart1"/>
    <dgm:cxn modelId="{ACFD78AB-B61E-4BE2-B9FC-522872E3F41B}" type="presParOf" srcId="{F49DEC8C-97BB-4D01-AED9-C22DC0840C23}" destId="{590D0A4F-A0F1-4094-8B1F-EB60BA4B4ED6}" srcOrd="0" destOrd="0" presId="urn:microsoft.com/office/officeart/2005/8/layout/orgChart1"/>
    <dgm:cxn modelId="{28355B40-78A4-4C10-BC38-0E8317B303A7}" type="presParOf" srcId="{F49DEC8C-97BB-4D01-AED9-C22DC0840C23}" destId="{D93F377F-BD8E-4CE1-821F-A84E8F8DA192}" srcOrd="1" destOrd="0" presId="urn:microsoft.com/office/officeart/2005/8/layout/orgChart1"/>
    <dgm:cxn modelId="{BEBCEA87-90BD-428D-BED1-63CE61EB928B}" type="presParOf" srcId="{A0BA62B1-8B97-4E8A-B4E9-26139EC28CD7}" destId="{02992AC2-2FD3-4AB2-9E1F-DF2DF4D025E3}" srcOrd="1" destOrd="0" presId="urn:microsoft.com/office/officeart/2005/8/layout/orgChart1"/>
    <dgm:cxn modelId="{D65692A5-71F9-45E2-9C8C-F37BE27D1F99}" type="presParOf" srcId="{A0BA62B1-8B97-4E8A-B4E9-26139EC28CD7}" destId="{D65F519D-5FE0-424B-85EF-F8BA262F9D8D}"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1F9B19-E886-4183-BD61-71E93547EDD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809BEC33-2297-4750-B964-4C737C826A46}">
      <dgm:prSet phldrT="[Текст]" custT="1"/>
      <dgm:spPr/>
      <dgm:t>
        <a:bodyPr/>
        <a:lstStyle/>
        <a:p>
          <a:pPr algn="ctr"/>
          <a:r>
            <a:rPr lang="ru-RU" sz="1400" dirty="0" smtClean="0"/>
            <a:t>     </a:t>
          </a:r>
          <a:r>
            <a:rPr lang="ru-RU" altLang="ru-RU" sz="1600" b="1" dirty="0" smtClean="0">
              <a:solidFill>
                <a:schemeClr val="bg1">
                  <a:lumMod val="95000"/>
                </a:schemeClr>
              </a:solidFill>
              <a:latin typeface="Times New Roman" pitchFamily="18" charset="0"/>
              <a:cs typeface="Times New Roman" pitchFamily="18" charset="0"/>
            </a:rPr>
            <a:t>МАОУ «</a:t>
          </a:r>
          <a:r>
            <a:rPr lang="ru-RU" altLang="ru-RU" sz="1600" b="1" dirty="0" err="1" smtClean="0">
              <a:solidFill>
                <a:schemeClr val="bg1">
                  <a:lumMod val="95000"/>
                </a:schemeClr>
              </a:solidFill>
              <a:latin typeface="Times New Roman" pitchFamily="18" charset="0"/>
              <a:cs typeface="Times New Roman" pitchFamily="18" charset="0"/>
            </a:rPr>
            <a:t>Суксунская</a:t>
          </a:r>
          <a:r>
            <a:rPr lang="ru-RU" altLang="ru-RU" sz="1600" b="1" dirty="0" smtClean="0">
              <a:solidFill>
                <a:schemeClr val="bg1">
                  <a:lumMod val="95000"/>
                </a:schemeClr>
              </a:solidFill>
              <a:latin typeface="Times New Roman" pitchFamily="18" charset="0"/>
              <a:cs typeface="Times New Roman" pitchFamily="18" charset="0"/>
            </a:rPr>
            <a:t> средняя общеобразовательная школа №2»</a:t>
          </a:r>
          <a:endParaRPr lang="ru-RU" sz="1600" dirty="0">
            <a:solidFill>
              <a:schemeClr val="bg1">
                <a:lumMod val="95000"/>
              </a:schemeClr>
            </a:solidFill>
          </a:endParaRPr>
        </a:p>
      </dgm:t>
    </dgm:pt>
    <dgm:pt modelId="{331DF306-4CA9-4390-967F-0C0F1F6EF3AC}" type="parTrans" cxnId="{3D4E4AAA-9576-452B-896C-2BE825C65BE5}">
      <dgm:prSet/>
      <dgm:spPr/>
      <dgm:t>
        <a:bodyPr/>
        <a:lstStyle/>
        <a:p>
          <a:endParaRPr lang="ru-RU"/>
        </a:p>
      </dgm:t>
    </dgm:pt>
    <dgm:pt modelId="{64FA8E68-1E6C-45C8-A525-1BCA5B0B8291}" type="sibTrans" cxnId="{3D4E4AAA-9576-452B-896C-2BE825C65BE5}">
      <dgm:prSet/>
      <dgm:spPr/>
      <dgm:t>
        <a:bodyPr/>
        <a:lstStyle/>
        <a:p>
          <a:endParaRPr lang="ru-RU"/>
        </a:p>
      </dgm:t>
    </dgm:pt>
    <dgm:pt modelId="{E7848331-F628-4727-9E69-E525A4462026}">
      <dgm:prSet phldrT="[Текст]" custT="1"/>
      <dgm:spPr/>
      <dgm:t>
        <a:bodyPr/>
        <a:lstStyle/>
        <a:p>
          <a:pPr algn="ctr"/>
          <a:r>
            <a:rPr lang="ru-RU" sz="1400" dirty="0" smtClean="0"/>
            <a:t>    </a:t>
          </a:r>
          <a:r>
            <a:rPr lang="ru-RU" altLang="ru-RU" sz="1600" b="1" dirty="0" smtClean="0">
              <a:solidFill>
                <a:schemeClr val="bg1"/>
              </a:solidFill>
              <a:latin typeface="Times New Roman" pitchFamily="18" charset="0"/>
              <a:cs typeface="Times New Roman" pitchFamily="18" charset="0"/>
            </a:rPr>
            <a:t>МАОУ «</a:t>
          </a:r>
          <a:r>
            <a:rPr lang="ru-RU" altLang="ru-RU" sz="1600" b="1" dirty="0" err="1" smtClean="0">
              <a:solidFill>
                <a:schemeClr val="bg1"/>
              </a:solidFill>
              <a:latin typeface="Times New Roman" pitchFamily="18" charset="0"/>
              <a:cs typeface="Times New Roman" pitchFamily="18" charset="0"/>
            </a:rPr>
            <a:t>Суксунская</a:t>
          </a:r>
          <a:r>
            <a:rPr lang="ru-RU" altLang="ru-RU" sz="1600" b="1" dirty="0" smtClean="0">
              <a:solidFill>
                <a:schemeClr val="bg1"/>
              </a:solidFill>
              <a:latin typeface="Times New Roman" pitchFamily="18" charset="0"/>
              <a:cs typeface="Times New Roman" pitchFamily="18" charset="0"/>
            </a:rPr>
            <a:t> СОШ №1»</a:t>
          </a:r>
          <a:r>
            <a:rPr lang="ru-RU" altLang="ru-RU" sz="1600" dirty="0" smtClean="0">
              <a:solidFill>
                <a:schemeClr val="bg1"/>
              </a:solidFill>
              <a:latin typeface="Times New Roman" pitchFamily="18" charset="0"/>
              <a:cs typeface="Times New Roman" pitchFamily="18" charset="0"/>
            </a:rPr>
            <a:t> </a:t>
          </a:r>
          <a:endParaRPr lang="ru-RU" sz="1600" dirty="0">
            <a:solidFill>
              <a:schemeClr val="bg1"/>
            </a:solidFill>
          </a:endParaRPr>
        </a:p>
      </dgm:t>
    </dgm:pt>
    <dgm:pt modelId="{054C807F-9922-4402-B7BB-6BD867121391}" type="sibTrans" cxnId="{5DA2B1F5-FA62-4BE4-B7EF-FF18E0931C2F}">
      <dgm:prSet/>
      <dgm:spPr/>
      <dgm:t>
        <a:bodyPr/>
        <a:lstStyle/>
        <a:p>
          <a:endParaRPr lang="ru-RU"/>
        </a:p>
      </dgm:t>
    </dgm:pt>
    <dgm:pt modelId="{444B20E1-04DE-4658-9FAF-FDD2DFB453CE}" type="parTrans" cxnId="{5DA2B1F5-FA62-4BE4-B7EF-FF18E0931C2F}">
      <dgm:prSet/>
      <dgm:spPr/>
      <dgm:t>
        <a:bodyPr/>
        <a:lstStyle/>
        <a:p>
          <a:endParaRPr lang="ru-RU"/>
        </a:p>
      </dgm:t>
    </dgm:pt>
    <dgm:pt modelId="{A8A17AE6-5896-40FD-A6E9-5F0184DDB4D5}" type="pres">
      <dgm:prSet presAssocID="{331F9B19-E886-4183-BD61-71E93547EDDA}" presName="Name0" presStyleCnt="0">
        <dgm:presLayoutVars>
          <dgm:chMax val="7"/>
          <dgm:chPref val="7"/>
          <dgm:dir/>
        </dgm:presLayoutVars>
      </dgm:prSet>
      <dgm:spPr/>
      <dgm:t>
        <a:bodyPr/>
        <a:lstStyle/>
        <a:p>
          <a:endParaRPr lang="ru-RU"/>
        </a:p>
      </dgm:t>
    </dgm:pt>
    <dgm:pt modelId="{9D7A5BB3-F487-48B5-87F0-B928868D2066}" type="pres">
      <dgm:prSet presAssocID="{331F9B19-E886-4183-BD61-71E93547EDDA}" presName="Name1" presStyleCnt="0"/>
      <dgm:spPr/>
    </dgm:pt>
    <dgm:pt modelId="{96A95438-5418-490D-B472-786CBA73A4F4}" type="pres">
      <dgm:prSet presAssocID="{331F9B19-E886-4183-BD61-71E93547EDDA}" presName="cycle" presStyleCnt="0"/>
      <dgm:spPr/>
    </dgm:pt>
    <dgm:pt modelId="{B46B299F-7821-4BF0-9B2D-C1B31CF2BBC6}" type="pres">
      <dgm:prSet presAssocID="{331F9B19-E886-4183-BD61-71E93547EDDA}" presName="srcNode" presStyleLbl="node1" presStyleIdx="0" presStyleCnt="2"/>
      <dgm:spPr/>
    </dgm:pt>
    <dgm:pt modelId="{35B9E926-FB98-44E7-88CC-9133389488DB}" type="pres">
      <dgm:prSet presAssocID="{331F9B19-E886-4183-BD61-71E93547EDDA}" presName="conn" presStyleLbl="parChTrans1D2" presStyleIdx="0" presStyleCnt="1"/>
      <dgm:spPr/>
      <dgm:t>
        <a:bodyPr/>
        <a:lstStyle/>
        <a:p>
          <a:endParaRPr lang="ru-RU"/>
        </a:p>
      </dgm:t>
    </dgm:pt>
    <dgm:pt modelId="{618EDE2C-7B48-4760-A4AB-6A44A4F36D9D}" type="pres">
      <dgm:prSet presAssocID="{331F9B19-E886-4183-BD61-71E93547EDDA}" presName="extraNode" presStyleLbl="node1" presStyleIdx="0" presStyleCnt="2"/>
      <dgm:spPr/>
    </dgm:pt>
    <dgm:pt modelId="{921BDA76-85B6-460B-9964-E5B73C73EF98}" type="pres">
      <dgm:prSet presAssocID="{331F9B19-E886-4183-BD61-71E93547EDDA}" presName="dstNode" presStyleLbl="node1" presStyleIdx="0" presStyleCnt="2"/>
      <dgm:spPr/>
    </dgm:pt>
    <dgm:pt modelId="{A4C06204-4CD9-4D16-BB17-1B4D18C19ADD}" type="pres">
      <dgm:prSet presAssocID="{E7848331-F628-4727-9E69-E525A4462026}" presName="text_1" presStyleLbl="node1" presStyleIdx="0" presStyleCnt="2" custScaleX="38760" custScaleY="105272" custLinFactNeighborX="-37450" custLinFactNeighborY="-5422">
        <dgm:presLayoutVars>
          <dgm:bulletEnabled val="1"/>
        </dgm:presLayoutVars>
      </dgm:prSet>
      <dgm:spPr/>
      <dgm:t>
        <a:bodyPr/>
        <a:lstStyle/>
        <a:p>
          <a:endParaRPr lang="ru-RU"/>
        </a:p>
      </dgm:t>
    </dgm:pt>
    <dgm:pt modelId="{48A90760-2406-43D9-9951-7E95702163A1}" type="pres">
      <dgm:prSet presAssocID="{E7848331-F628-4727-9E69-E525A4462026}" presName="accent_1" presStyleCnt="0"/>
      <dgm:spPr/>
    </dgm:pt>
    <dgm:pt modelId="{C287C346-E1FE-43BA-B032-AC5AA7F6FE2B}" type="pres">
      <dgm:prSet presAssocID="{E7848331-F628-4727-9E69-E525A4462026}" presName="accentRepeatNode" presStyleLbl="solidFgAcc1" presStyleIdx="0" presStyleCnt="2" custScaleX="184516" custScaleY="138533" custLinFactNeighborX="-91420" custLinFactNeighborY="2347"/>
      <dgm:spPr/>
    </dgm:pt>
    <dgm:pt modelId="{585E0958-27F3-4B8C-9E1D-CF39F3C74F3D}" type="pres">
      <dgm:prSet presAssocID="{809BEC33-2297-4750-B964-4C737C826A46}" presName="text_2" presStyleLbl="node1" presStyleIdx="1" presStyleCnt="2" custScaleX="32368" custScaleY="115243" custLinFactNeighborX="-34063" custLinFactNeighborY="3143">
        <dgm:presLayoutVars>
          <dgm:bulletEnabled val="1"/>
        </dgm:presLayoutVars>
      </dgm:prSet>
      <dgm:spPr/>
      <dgm:t>
        <a:bodyPr/>
        <a:lstStyle/>
        <a:p>
          <a:endParaRPr lang="ru-RU"/>
        </a:p>
      </dgm:t>
    </dgm:pt>
    <dgm:pt modelId="{0AAEEA42-9609-4DF1-94D0-CA3E22D6E724}" type="pres">
      <dgm:prSet presAssocID="{809BEC33-2297-4750-B964-4C737C826A46}" presName="accent_2" presStyleCnt="0"/>
      <dgm:spPr/>
    </dgm:pt>
    <dgm:pt modelId="{37AE4E6A-93BF-487F-9C62-5DB829AF8DBD}" type="pres">
      <dgm:prSet presAssocID="{809BEC33-2297-4750-B964-4C737C826A46}" presName="accentRepeatNode" presStyleLbl="solidFgAcc1" presStyleIdx="1" presStyleCnt="2" custScaleX="182434" custScaleY="149313" custLinFactNeighborX="-76175" custLinFactNeighborY="5349"/>
      <dgm:spPr/>
    </dgm:pt>
  </dgm:ptLst>
  <dgm:cxnLst>
    <dgm:cxn modelId="{3255E086-8A0C-4148-9CCD-D11AB45D6C2B}" type="presOf" srcId="{331F9B19-E886-4183-BD61-71E93547EDDA}" destId="{A8A17AE6-5896-40FD-A6E9-5F0184DDB4D5}" srcOrd="0" destOrd="0" presId="urn:microsoft.com/office/officeart/2008/layout/VerticalCurvedList"/>
    <dgm:cxn modelId="{3D4E4AAA-9576-452B-896C-2BE825C65BE5}" srcId="{331F9B19-E886-4183-BD61-71E93547EDDA}" destId="{809BEC33-2297-4750-B964-4C737C826A46}" srcOrd="1" destOrd="0" parTransId="{331DF306-4CA9-4390-967F-0C0F1F6EF3AC}" sibTransId="{64FA8E68-1E6C-45C8-A525-1BCA5B0B8291}"/>
    <dgm:cxn modelId="{173CAF42-8D81-48CE-9ACF-D06977AFE81D}" type="presOf" srcId="{054C807F-9922-4402-B7BB-6BD867121391}" destId="{35B9E926-FB98-44E7-88CC-9133389488DB}" srcOrd="0" destOrd="0" presId="urn:microsoft.com/office/officeart/2008/layout/VerticalCurvedList"/>
    <dgm:cxn modelId="{5DA2B1F5-FA62-4BE4-B7EF-FF18E0931C2F}" srcId="{331F9B19-E886-4183-BD61-71E93547EDDA}" destId="{E7848331-F628-4727-9E69-E525A4462026}" srcOrd="0" destOrd="0" parTransId="{444B20E1-04DE-4658-9FAF-FDD2DFB453CE}" sibTransId="{054C807F-9922-4402-B7BB-6BD867121391}"/>
    <dgm:cxn modelId="{EE031EB7-2541-4B35-9B75-83C80659421A}" type="presOf" srcId="{E7848331-F628-4727-9E69-E525A4462026}" destId="{A4C06204-4CD9-4D16-BB17-1B4D18C19ADD}" srcOrd="0" destOrd="0" presId="urn:microsoft.com/office/officeart/2008/layout/VerticalCurvedList"/>
    <dgm:cxn modelId="{585AC75E-00FB-44F5-9644-E22AB429FFE7}" type="presOf" srcId="{809BEC33-2297-4750-B964-4C737C826A46}" destId="{585E0958-27F3-4B8C-9E1D-CF39F3C74F3D}" srcOrd="0" destOrd="0" presId="urn:microsoft.com/office/officeart/2008/layout/VerticalCurvedList"/>
    <dgm:cxn modelId="{DCED58F3-CE19-4F49-9F4D-ACA76E7CEB46}" type="presParOf" srcId="{A8A17AE6-5896-40FD-A6E9-5F0184DDB4D5}" destId="{9D7A5BB3-F487-48B5-87F0-B928868D2066}" srcOrd="0" destOrd="0" presId="urn:microsoft.com/office/officeart/2008/layout/VerticalCurvedList"/>
    <dgm:cxn modelId="{867D0B36-4DE8-4C1D-A2B6-AA5792B5FB61}" type="presParOf" srcId="{9D7A5BB3-F487-48B5-87F0-B928868D2066}" destId="{96A95438-5418-490D-B472-786CBA73A4F4}" srcOrd="0" destOrd="0" presId="urn:microsoft.com/office/officeart/2008/layout/VerticalCurvedList"/>
    <dgm:cxn modelId="{2506A7E4-AD3B-4DE4-BBAA-3DB596B8C37A}" type="presParOf" srcId="{96A95438-5418-490D-B472-786CBA73A4F4}" destId="{B46B299F-7821-4BF0-9B2D-C1B31CF2BBC6}" srcOrd="0" destOrd="0" presId="urn:microsoft.com/office/officeart/2008/layout/VerticalCurvedList"/>
    <dgm:cxn modelId="{E18B4006-9906-4FD9-A769-2289433ECD7D}" type="presParOf" srcId="{96A95438-5418-490D-B472-786CBA73A4F4}" destId="{35B9E926-FB98-44E7-88CC-9133389488DB}" srcOrd="1" destOrd="0" presId="urn:microsoft.com/office/officeart/2008/layout/VerticalCurvedList"/>
    <dgm:cxn modelId="{DF195005-DF8E-4F2D-9A9D-32D3480F41CA}" type="presParOf" srcId="{96A95438-5418-490D-B472-786CBA73A4F4}" destId="{618EDE2C-7B48-4760-A4AB-6A44A4F36D9D}" srcOrd="2" destOrd="0" presId="urn:microsoft.com/office/officeart/2008/layout/VerticalCurvedList"/>
    <dgm:cxn modelId="{0D5ED5D6-D836-4409-BF93-DD2EF773DBD6}" type="presParOf" srcId="{96A95438-5418-490D-B472-786CBA73A4F4}" destId="{921BDA76-85B6-460B-9964-E5B73C73EF98}" srcOrd="3" destOrd="0" presId="urn:microsoft.com/office/officeart/2008/layout/VerticalCurvedList"/>
    <dgm:cxn modelId="{9E37E418-10D2-4E56-B4DB-BA9FB59A5E02}" type="presParOf" srcId="{9D7A5BB3-F487-48B5-87F0-B928868D2066}" destId="{A4C06204-4CD9-4D16-BB17-1B4D18C19ADD}" srcOrd="1" destOrd="0" presId="urn:microsoft.com/office/officeart/2008/layout/VerticalCurvedList"/>
    <dgm:cxn modelId="{5B7113B2-D31E-4BC2-8A53-BC0311D88255}" type="presParOf" srcId="{9D7A5BB3-F487-48B5-87F0-B928868D2066}" destId="{48A90760-2406-43D9-9951-7E95702163A1}" srcOrd="2" destOrd="0" presId="urn:microsoft.com/office/officeart/2008/layout/VerticalCurvedList"/>
    <dgm:cxn modelId="{67DFA6BB-2381-4FF0-8563-DC7AA6D39510}" type="presParOf" srcId="{48A90760-2406-43D9-9951-7E95702163A1}" destId="{C287C346-E1FE-43BA-B032-AC5AA7F6FE2B}" srcOrd="0" destOrd="0" presId="urn:microsoft.com/office/officeart/2008/layout/VerticalCurvedList"/>
    <dgm:cxn modelId="{332D29E5-E286-451B-9283-EEBAD7C0D968}" type="presParOf" srcId="{9D7A5BB3-F487-48B5-87F0-B928868D2066}" destId="{585E0958-27F3-4B8C-9E1D-CF39F3C74F3D}" srcOrd="3" destOrd="0" presId="urn:microsoft.com/office/officeart/2008/layout/VerticalCurvedList"/>
    <dgm:cxn modelId="{371D9CA5-6F89-484D-9A7D-622D724F7980}" type="presParOf" srcId="{9D7A5BB3-F487-48B5-87F0-B928868D2066}" destId="{0AAEEA42-9609-4DF1-94D0-CA3E22D6E724}" srcOrd="4" destOrd="0" presId="urn:microsoft.com/office/officeart/2008/layout/VerticalCurvedList"/>
    <dgm:cxn modelId="{1D8B87C3-D790-45CE-9890-7D5B14016B8D}" type="presParOf" srcId="{0AAEEA42-9609-4DF1-94D0-CA3E22D6E724}" destId="{37AE4E6A-93BF-487F-9C62-5DB829AF8DBD}" srcOrd="0" destOrd="0" presId="urn:microsoft.com/office/officeart/2008/layout/VerticalCurvedList"/>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D473B0-A58B-4F0F-BBAF-F8C44BD666B2}" type="doc">
      <dgm:prSet loTypeId="urn:microsoft.com/office/officeart/2005/8/layout/funnel1" loCatId="relationship" qsTypeId="urn:microsoft.com/office/officeart/2005/8/quickstyle/3d3" qsCatId="3D" csTypeId="urn:microsoft.com/office/officeart/2005/8/colors/accent1_2" csCatId="accent1" phldr="1"/>
      <dgm:spPr/>
      <dgm:t>
        <a:bodyPr/>
        <a:lstStyle/>
        <a:p>
          <a:endParaRPr lang="ru-RU"/>
        </a:p>
      </dgm:t>
    </dgm:pt>
    <dgm:pt modelId="{5A5F8350-0DA1-4148-9D00-CE38BE4F94F5}">
      <dgm:prSet phldrT="[Текст]" custT="1"/>
      <dgm:spPr/>
      <dgm:t>
        <a:bodyPr/>
        <a:lstStyle/>
        <a:p>
          <a:endParaRPr lang="ru-RU" sz="2000" b="1" dirty="0">
            <a:latin typeface="Times New Roman" pitchFamily="18" charset="0"/>
            <a:cs typeface="Times New Roman" pitchFamily="18" charset="0"/>
          </a:endParaRPr>
        </a:p>
      </dgm:t>
    </dgm:pt>
    <dgm:pt modelId="{3538D00B-968A-45E1-ADFC-1EEC41BE8A5E}" type="parTrans" cxnId="{85648110-D6A5-4AFD-83EE-6887BD564090}">
      <dgm:prSet/>
      <dgm:spPr/>
      <dgm:t>
        <a:bodyPr/>
        <a:lstStyle/>
        <a:p>
          <a:endParaRPr lang="ru-RU"/>
        </a:p>
      </dgm:t>
    </dgm:pt>
    <dgm:pt modelId="{E2C68A32-D576-477D-BA3B-0ADB93388447}" type="sibTrans" cxnId="{85648110-D6A5-4AFD-83EE-6887BD564090}">
      <dgm:prSet/>
      <dgm:spPr/>
      <dgm:t>
        <a:bodyPr/>
        <a:lstStyle/>
        <a:p>
          <a:endParaRPr lang="ru-RU"/>
        </a:p>
      </dgm:t>
    </dgm:pt>
    <dgm:pt modelId="{88FF2678-52A4-468A-9864-518C6E3AAC27}">
      <dgm:prSet phldrT="[Текст]" custT="1"/>
      <dgm:spPr/>
      <dgm:t>
        <a:bodyPr/>
        <a:lstStyle/>
        <a:p>
          <a:r>
            <a:rPr lang="ru-RU" sz="1600" dirty="0" smtClean="0">
              <a:latin typeface="Times New Roman" pitchFamily="18" charset="0"/>
              <a:cs typeface="Times New Roman" pitchFamily="18" charset="0"/>
            </a:rPr>
            <a:t>Целевые поступления , остатки прошлых лет</a:t>
          </a:r>
          <a:endParaRPr lang="ru-RU" sz="1600" dirty="0">
            <a:latin typeface="Times New Roman" pitchFamily="18" charset="0"/>
            <a:cs typeface="Times New Roman" pitchFamily="18" charset="0"/>
          </a:endParaRPr>
        </a:p>
      </dgm:t>
    </dgm:pt>
    <dgm:pt modelId="{12AEFB0F-F0B3-4689-AEDC-215A6F55CEDF}" type="parTrans" cxnId="{EEC90AF7-C99D-498C-B213-B90378BC51B5}">
      <dgm:prSet/>
      <dgm:spPr/>
      <dgm:t>
        <a:bodyPr/>
        <a:lstStyle/>
        <a:p>
          <a:endParaRPr lang="ru-RU"/>
        </a:p>
      </dgm:t>
    </dgm:pt>
    <dgm:pt modelId="{FC395A63-5A0C-4C7C-B40F-40D5E1D4604E}" type="sibTrans" cxnId="{EEC90AF7-C99D-498C-B213-B90378BC51B5}">
      <dgm:prSet/>
      <dgm:spPr/>
      <dgm:t>
        <a:bodyPr/>
        <a:lstStyle/>
        <a:p>
          <a:endParaRPr lang="ru-RU"/>
        </a:p>
      </dgm:t>
    </dgm:pt>
    <dgm:pt modelId="{560ED038-4801-4500-884F-4A9F55745B05}">
      <dgm:prSet phldrT="[Текст]"/>
      <dgm:spPr/>
      <dgm:t>
        <a:bodyPr/>
        <a:lstStyle/>
        <a:p>
          <a:endParaRPr lang="ru-RU"/>
        </a:p>
      </dgm:t>
    </dgm:pt>
    <dgm:pt modelId="{42F5FEAA-5749-4F77-BEA3-EDFA18F0C59D}" type="parTrans" cxnId="{004E555A-E4BD-4A3B-920D-673BEFA54AD4}">
      <dgm:prSet/>
      <dgm:spPr/>
      <dgm:t>
        <a:bodyPr/>
        <a:lstStyle/>
        <a:p>
          <a:endParaRPr lang="ru-RU"/>
        </a:p>
      </dgm:t>
    </dgm:pt>
    <dgm:pt modelId="{64E6A488-4888-49B8-8DC2-D183077E4382}" type="sibTrans" cxnId="{004E555A-E4BD-4A3B-920D-673BEFA54AD4}">
      <dgm:prSet/>
      <dgm:spPr/>
      <dgm:t>
        <a:bodyPr/>
        <a:lstStyle/>
        <a:p>
          <a:endParaRPr lang="ru-RU"/>
        </a:p>
      </dgm:t>
    </dgm:pt>
    <dgm:pt modelId="{82DFAC99-CD1E-4BF3-89F8-0A35E5E4C86B}">
      <dgm:prSet phldrT="[Текст]" custScaleX="195091" custLinFactNeighborX="-66651" custLinFactNeighborY="-14764"/>
      <dgm:spPr/>
      <dgm:t>
        <a:bodyPr/>
        <a:lstStyle/>
        <a:p>
          <a:endParaRPr lang="ru-RU"/>
        </a:p>
      </dgm:t>
    </dgm:pt>
    <dgm:pt modelId="{9306C9B2-4A02-429A-92B5-EECB382ECFFD}" type="parTrans" cxnId="{972D4FD6-A6C2-4806-92ED-405250637EE3}">
      <dgm:prSet/>
      <dgm:spPr/>
      <dgm:t>
        <a:bodyPr/>
        <a:lstStyle/>
        <a:p>
          <a:endParaRPr lang="ru-RU"/>
        </a:p>
      </dgm:t>
    </dgm:pt>
    <dgm:pt modelId="{DBCC4614-B0C6-4C26-9D24-B622F3EEA442}" type="sibTrans" cxnId="{972D4FD6-A6C2-4806-92ED-405250637EE3}">
      <dgm:prSet/>
      <dgm:spPr/>
      <dgm:t>
        <a:bodyPr/>
        <a:lstStyle/>
        <a:p>
          <a:endParaRPr lang="ru-RU"/>
        </a:p>
      </dgm:t>
    </dgm:pt>
    <dgm:pt modelId="{E90CA72B-8098-483E-8408-905DF384CB0E}">
      <dgm:prSet phldrT="[Текст]" custScaleX="195091" custLinFactNeighborX="-66651" custLinFactNeighborY="-14764"/>
      <dgm:spPr/>
      <dgm:t>
        <a:bodyPr/>
        <a:lstStyle/>
        <a:p>
          <a:endParaRPr lang="ru-RU"/>
        </a:p>
      </dgm:t>
    </dgm:pt>
    <dgm:pt modelId="{747A44AA-CB2C-4EF0-B2D2-2E76C1C104BC}" type="parTrans" cxnId="{3D145215-5094-43C9-B4ED-04C8BE8AC5F0}">
      <dgm:prSet/>
      <dgm:spPr/>
      <dgm:t>
        <a:bodyPr/>
        <a:lstStyle/>
        <a:p>
          <a:endParaRPr lang="ru-RU"/>
        </a:p>
      </dgm:t>
    </dgm:pt>
    <dgm:pt modelId="{B10579D1-FCEA-43D6-8209-088DDC8B7A72}" type="sibTrans" cxnId="{3D145215-5094-43C9-B4ED-04C8BE8AC5F0}">
      <dgm:prSet/>
      <dgm:spPr/>
      <dgm:t>
        <a:bodyPr/>
        <a:lstStyle/>
        <a:p>
          <a:endParaRPr lang="ru-RU"/>
        </a:p>
      </dgm:t>
    </dgm:pt>
    <dgm:pt modelId="{3BD52912-BF17-433B-B825-049F5FD20109}">
      <dgm:prSet phldrT="[Текст]" custScaleX="195091" custLinFactNeighborX="-66651" custLinFactNeighborY="-14764"/>
      <dgm:spPr/>
      <dgm:t>
        <a:bodyPr/>
        <a:lstStyle/>
        <a:p>
          <a:endParaRPr lang="ru-RU"/>
        </a:p>
      </dgm:t>
    </dgm:pt>
    <dgm:pt modelId="{50C94038-35BF-4501-9941-1A5F41E0ADE7}" type="parTrans" cxnId="{3CA09877-3944-44E6-94D8-0B8B95B5EE3D}">
      <dgm:prSet/>
      <dgm:spPr/>
      <dgm:t>
        <a:bodyPr/>
        <a:lstStyle/>
        <a:p>
          <a:endParaRPr lang="ru-RU"/>
        </a:p>
      </dgm:t>
    </dgm:pt>
    <dgm:pt modelId="{B7B65A4D-0507-4854-919B-FA1FDA1D6DD2}" type="sibTrans" cxnId="{3CA09877-3944-44E6-94D8-0B8B95B5EE3D}">
      <dgm:prSet/>
      <dgm:spPr/>
      <dgm:t>
        <a:bodyPr/>
        <a:lstStyle/>
        <a:p>
          <a:endParaRPr lang="ru-RU"/>
        </a:p>
      </dgm:t>
    </dgm:pt>
    <dgm:pt modelId="{77D56480-2DAF-4CC4-BF60-35FB22C35C19}">
      <dgm:prSet phldrT="[Текст]" custScaleX="195091" custLinFactNeighborX="-66651" custLinFactNeighborY="-14764"/>
      <dgm:spPr/>
      <dgm:t>
        <a:bodyPr/>
        <a:lstStyle/>
        <a:p>
          <a:endParaRPr lang="ru-RU"/>
        </a:p>
      </dgm:t>
    </dgm:pt>
    <dgm:pt modelId="{739FCB65-B432-473C-945D-375C37AEBFAB}" type="parTrans" cxnId="{EC42B3CA-570A-46FE-9608-0B213CD67824}">
      <dgm:prSet/>
      <dgm:spPr/>
      <dgm:t>
        <a:bodyPr/>
        <a:lstStyle/>
        <a:p>
          <a:endParaRPr lang="ru-RU"/>
        </a:p>
      </dgm:t>
    </dgm:pt>
    <dgm:pt modelId="{E7982779-F242-417E-9363-C98857A8CD41}" type="sibTrans" cxnId="{EC42B3CA-570A-46FE-9608-0B213CD67824}">
      <dgm:prSet/>
      <dgm:spPr/>
      <dgm:t>
        <a:bodyPr/>
        <a:lstStyle/>
        <a:p>
          <a:endParaRPr lang="ru-RU"/>
        </a:p>
      </dgm:t>
    </dgm:pt>
    <dgm:pt modelId="{72C700E3-0DB9-4EE4-A8A3-F6C41902EFD6}">
      <dgm:prSet/>
      <dgm:spPr/>
      <dgm:t>
        <a:bodyPr/>
        <a:lstStyle/>
        <a:p>
          <a:endParaRPr lang="ru-RU"/>
        </a:p>
      </dgm:t>
    </dgm:pt>
    <dgm:pt modelId="{1929AA12-4B6E-44E6-BB46-B7CFF974DCCE}" type="parTrans" cxnId="{831DA054-0FCB-47E7-B563-E0DAAF1D2B5D}">
      <dgm:prSet/>
      <dgm:spPr/>
      <dgm:t>
        <a:bodyPr/>
        <a:lstStyle/>
        <a:p>
          <a:endParaRPr lang="ru-RU"/>
        </a:p>
      </dgm:t>
    </dgm:pt>
    <dgm:pt modelId="{46DF04F6-8E07-444C-A7F7-AF61B3895E47}" type="sibTrans" cxnId="{831DA054-0FCB-47E7-B563-E0DAAF1D2B5D}">
      <dgm:prSet/>
      <dgm:spPr/>
      <dgm:t>
        <a:bodyPr/>
        <a:lstStyle/>
        <a:p>
          <a:endParaRPr lang="ru-RU"/>
        </a:p>
      </dgm:t>
    </dgm:pt>
    <dgm:pt modelId="{56955116-BC83-4CB4-868C-35C914DB7572}">
      <dgm:prSet/>
      <dgm:spPr/>
      <dgm:t>
        <a:bodyPr/>
        <a:lstStyle/>
        <a:p>
          <a:endParaRPr lang="ru-RU"/>
        </a:p>
      </dgm:t>
    </dgm:pt>
    <dgm:pt modelId="{4F74883E-9428-49AA-BA77-7020F1793F97}" type="parTrans" cxnId="{018DEF3C-35FF-4736-AA49-3743343C3D75}">
      <dgm:prSet/>
      <dgm:spPr/>
      <dgm:t>
        <a:bodyPr/>
        <a:lstStyle/>
        <a:p>
          <a:endParaRPr lang="ru-RU"/>
        </a:p>
      </dgm:t>
    </dgm:pt>
    <dgm:pt modelId="{179CBA09-E892-4F8C-80AF-E7FAD41FD855}" type="sibTrans" cxnId="{018DEF3C-35FF-4736-AA49-3743343C3D75}">
      <dgm:prSet/>
      <dgm:spPr/>
      <dgm:t>
        <a:bodyPr/>
        <a:lstStyle/>
        <a:p>
          <a:endParaRPr lang="ru-RU"/>
        </a:p>
      </dgm:t>
    </dgm:pt>
    <dgm:pt modelId="{F992A317-4BE3-448C-BFF4-341A55A14B4A}">
      <dgm:prSet phldrT="[Текст]" custScaleX="195091" custLinFactNeighborX="-66651" custLinFactNeighborY="-14764"/>
      <dgm:spPr/>
      <dgm:t>
        <a:bodyPr/>
        <a:lstStyle/>
        <a:p>
          <a:endParaRPr lang="ru-RU"/>
        </a:p>
      </dgm:t>
    </dgm:pt>
    <dgm:pt modelId="{BD604734-8F7C-49C3-901C-9AE375C28104}" type="parTrans" cxnId="{289F41CA-7168-4E84-9A34-D91CBF8B9178}">
      <dgm:prSet/>
      <dgm:spPr/>
      <dgm:t>
        <a:bodyPr/>
        <a:lstStyle/>
        <a:p>
          <a:endParaRPr lang="ru-RU"/>
        </a:p>
      </dgm:t>
    </dgm:pt>
    <dgm:pt modelId="{38376A7E-245B-491F-BB00-F08B6521F0C0}" type="sibTrans" cxnId="{289F41CA-7168-4E84-9A34-D91CBF8B9178}">
      <dgm:prSet/>
      <dgm:spPr/>
      <dgm:t>
        <a:bodyPr/>
        <a:lstStyle/>
        <a:p>
          <a:endParaRPr lang="ru-RU"/>
        </a:p>
      </dgm:t>
    </dgm:pt>
    <dgm:pt modelId="{E222663F-4987-4195-BC6C-F465F2E8BB41}">
      <dgm:prSet phldrT="[Текст]" custT="1"/>
      <dgm:spPr/>
      <dgm:t>
        <a:bodyPr/>
        <a:lstStyle/>
        <a:p>
          <a:r>
            <a:rPr lang="ru-RU" sz="2000" smtClean="0">
              <a:latin typeface="Times New Roman" pitchFamily="18" charset="0"/>
              <a:cs typeface="Times New Roman" pitchFamily="18" charset="0"/>
            </a:rPr>
            <a:t>Акцизы 22,6</a:t>
          </a:r>
          <a:endParaRPr lang="ru-RU" sz="2000" b="1" dirty="0">
            <a:latin typeface="Times New Roman" pitchFamily="18" charset="0"/>
            <a:cs typeface="Times New Roman" pitchFamily="18" charset="0"/>
          </a:endParaRPr>
        </a:p>
      </dgm:t>
    </dgm:pt>
    <dgm:pt modelId="{895BC017-A2E1-4DAD-B511-CDAC68E7FD98}" type="sibTrans" cxnId="{A687DDDB-892D-48A5-A699-8E74D6B37EA6}">
      <dgm:prSet/>
      <dgm:spPr/>
      <dgm:t>
        <a:bodyPr/>
        <a:lstStyle/>
        <a:p>
          <a:endParaRPr lang="ru-RU"/>
        </a:p>
      </dgm:t>
    </dgm:pt>
    <dgm:pt modelId="{B0DB15FC-F6C3-4703-B149-1C7373C3A619}" type="parTrans" cxnId="{A687DDDB-892D-48A5-A699-8E74D6B37EA6}">
      <dgm:prSet/>
      <dgm:spPr/>
      <dgm:t>
        <a:bodyPr/>
        <a:lstStyle/>
        <a:p>
          <a:endParaRPr lang="ru-RU"/>
        </a:p>
      </dgm:t>
    </dgm:pt>
    <dgm:pt modelId="{C10DA31B-5816-4A1C-9ADA-EB8ACEC56B70}" type="pres">
      <dgm:prSet presAssocID="{61D473B0-A58B-4F0F-BBAF-F8C44BD666B2}" presName="Name0" presStyleCnt="0">
        <dgm:presLayoutVars>
          <dgm:chMax val="4"/>
          <dgm:resizeHandles val="exact"/>
        </dgm:presLayoutVars>
      </dgm:prSet>
      <dgm:spPr/>
      <dgm:t>
        <a:bodyPr/>
        <a:lstStyle/>
        <a:p>
          <a:endParaRPr lang="ru-RU"/>
        </a:p>
      </dgm:t>
    </dgm:pt>
    <dgm:pt modelId="{3AC83FF8-8EB9-4082-B49E-A9492B84D8F2}" type="pres">
      <dgm:prSet presAssocID="{61D473B0-A58B-4F0F-BBAF-F8C44BD666B2}" presName="ellipse" presStyleLbl="trBgShp" presStyleIdx="0" presStyleCnt="1" custScaleX="86751" custScaleY="99150" custLinFactNeighborX="60369" custLinFactNeighborY="28248"/>
      <dgm:spPr>
        <a:solidFill>
          <a:schemeClr val="accent1"/>
        </a:solidFill>
      </dgm:spPr>
      <dgm:t>
        <a:bodyPr/>
        <a:lstStyle/>
        <a:p>
          <a:endParaRPr lang="ru-RU"/>
        </a:p>
      </dgm:t>
      <dgm:extLst>
        <a:ext uri="{E40237B7-FDA0-4F09-8148-C483321AD2D9}">
          <dgm14:cNvPr xmlns:dgm14="http://schemas.microsoft.com/office/drawing/2010/diagram" xmlns="" id="0" name="" title="прочие доходы"/>
        </a:ext>
      </dgm:extLst>
    </dgm:pt>
    <dgm:pt modelId="{B1CE96F4-6F4E-4615-9271-932E476B0957}" type="pres">
      <dgm:prSet presAssocID="{61D473B0-A58B-4F0F-BBAF-F8C44BD666B2}" presName="arrow1" presStyleLbl="fgShp" presStyleIdx="0" presStyleCnt="1" custScaleX="53726" custScaleY="45512" custLinFactNeighborX="-13752" custLinFactNeighborY="73632"/>
      <dgm:spPr>
        <a:noFill/>
        <a:ln>
          <a:solidFill>
            <a:schemeClr val="accent1"/>
          </a:solidFill>
        </a:ln>
        <a:effectLst>
          <a:outerShdw blurRad="50800" dist="50800" dir="5400000" algn="ctr" rotWithShape="0">
            <a:schemeClr val="bg1"/>
          </a:outerShdw>
        </a:effectLst>
      </dgm:spPr>
      <dgm:t>
        <a:bodyPr/>
        <a:lstStyle/>
        <a:p>
          <a:endParaRPr lang="ru-RU"/>
        </a:p>
      </dgm:t>
    </dgm:pt>
    <dgm:pt modelId="{1B8869B4-EAAF-4666-AE97-B38F2CB7D786}" type="pres">
      <dgm:prSet presAssocID="{61D473B0-A58B-4F0F-BBAF-F8C44BD666B2}" presName="rectangle" presStyleLbl="revTx" presStyleIdx="0" presStyleCnt="1" custScaleX="195091" custScaleY="85952" custLinFactNeighborX="-66651" custLinFactNeighborY="-14764">
        <dgm:presLayoutVars>
          <dgm:bulletEnabled val="1"/>
        </dgm:presLayoutVars>
      </dgm:prSet>
      <dgm:spPr/>
      <dgm:t>
        <a:bodyPr/>
        <a:lstStyle/>
        <a:p>
          <a:endParaRPr lang="ru-RU"/>
        </a:p>
      </dgm:t>
    </dgm:pt>
    <dgm:pt modelId="{2F6F220F-ECA8-4E52-BDE2-FAAF1E0DC06B}" type="pres">
      <dgm:prSet presAssocID="{E222663F-4987-4195-BC6C-F465F2E8BB41}" presName="item1" presStyleLbl="node1" presStyleIdx="0" presStyleCnt="3" custScaleX="263111" custScaleY="146036" custLinFactNeighborX="-23450" custLinFactNeighborY="19704">
        <dgm:presLayoutVars>
          <dgm:bulletEnabled val="1"/>
        </dgm:presLayoutVars>
      </dgm:prSet>
      <dgm:spPr/>
      <dgm:t>
        <a:bodyPr/>
        <a:lstStyle/>
        <a:p>
          <a:endParaRPr lang="ru-RU"/>
        </a:p>
      </dgm:t>
    </dgm:pt>
    <dgm:pt modelId="{E3556718-401B-4943-9AF5-EE8F16448F15}" type="pres">
      <dgm:prSet presAssocID="{88FF2678-52A4-468A-9864-518C6E3AAC27}" presName="item2" presStyleLbl="node1" presStyleIdx="1" presStyleCnt="3" custScaleX="179617" custScaleY="103621" custLinFactX="-20179" custLinFactNeighborX="-100000" custLinFactNeighborY="-21094">
        <dgm:presLayoutVars>
          <dgm:bulletEnabled val="1"/>
        </dgm:presLayoutVars>
      </dgm:prSet>
      <dgm:spPr/>
      <dgm:t>
        <a:bodyPr/>
        <a:lstStyle/>
        <a:p>
          <a:endParaRPr lang="ru-RU"/>
        </a:p>
      </dgm:t>
    </dgm:pt>
    <dgm:pt modelId="{B047BAF8-923E-4A4E-BF56-FCF000DF3D04}" type="pres">
      <dgm:prSet presAssocID="{560ED038-4801-4500-884F-4A9F55745B05}" presName="item3" presStyleLbl="node1" presStyleIdx="2" presStyleCnt="3">
        <dgm:presLayoutVars>
          <dgm:bulletEnabled val="1"/>
        </dgm:presLayoutVars>
      </dgm:prSet>
      <dgm:spPr/>
      <dgm:t>
        <a:bodyPr/>
        <a:lstStyle/>
        <a:p>
          <a:endParaRPr lang="ru-RU"/>
        </a:p>
      </dgm:t>
    </dgm:pt>
    <dgm:pt modelId="{E1CC03CD-4304-4FAF-9120-36A2EE0BF896}" type="pres">
      <dgm:prSet presAssocID="{61D473B0-A58B-4F0F-BBAF-F8C44BD666B2}" presName="funnel" presStyleLbl="trAlignAcc1" presStyleIdx="0" presStyleCnt="1" custScaleX="224510" custScaleY="116855" custLinFactNeighborX="-4993" custLinFactNeighborY="13052"/>
      <dgm:spPr>
        <a:solidFill>
          <a:schemeClr val="lt1">
            <a:hueOff val="0"/>
            <a:satOff val="0"/>
            <a:lumOff val="0"/>
            <a:alpha val="28000"/>
          </a:schemeClr>
        </a:solidFill>
      </dgm:spPr>
      <dgm:t>
        <a:bodyPr/>
        <a:lstStyle/>
        <a:p>
          <a:endParaRPr lang="ru-RU"/>
        </a:p>
      </dgm:t>
    </dgm:pt>
  </dgm:ptLst>
  <dgm:cxnLst>
    <dgm:cxn modelId="{EC42B3CA-570A-46FE-9608-0B213CD67824}" srcId="{61D473B0-A58B-4F0F-BBAF-F8C44BD666B2}" destId="{77D56480-2DAF-4CC4-BF60-35FB22C35C19}" srcOrd="7" destOrd="0" parTransId="{739FCB65-B432-473C-945D-375C37AEBFAB}" sibTransId="{E7982779-F242-417E-9363-C98857A8CD41}"/>
    <dgm:cxn modelId="{3D145215-5094-43C9-B4ED-04C8BE8AC5F0}" srcId="{61D473B0-A58B-4F0F-BBAF-F8C44BD666B2}" destId="{E90CA72B-8098-483E-8408-905DF384CB0E}" srcOrd="5" destOrd="0" parTransId="{747A44AA-CB2C-4EF0-B2D2-2E76C1C104BC}" sibTransId="{B10579D1-FCEA-43D6-8209-088DDC8B7A72}"/>
    <dgm:cxn modelId="{A687DDDB-892D-48A5-A699-8E74D6B37EA6}" srcId="{61D473B0-A58B-4F0F-BBAF-F8C44BD666B2}" destId="{E222663F-4987-4195-BC6C-F465F2E8BB41}" srcOrd="1" destOrd="0" parTransId="{B0DB15FC-F6C3-4703-B149-1C7373C3A619}" sibTransId="{895BC017-A2E1-4DAD-B511-CDAC68E7FD98}"/>
    <dgm:cxn modelId="{3CA09877-3944-44E6-94D8-0B8B95B5EE3D}" srcId="{61D473B0-A58B-4F0F-BBAF-F8C44BD666B2}" destId="{3BD52912-BF17-433B-B825-049F5FD20109}" srcOrd="6" destOrd="0" parTransId="{50C94038-35BF-4501-9941-1A5F41E0ADE7}" sibTransId="{B7B65A4D-0507-4854-919B-FA1FDA1D6DD2}"/>
    <dgm:cxn modelId="{EEC90AF7-C99D-498C-B213-B90378BC51B5}" srcId="{61D473B0-A58B-4F0F-BBAF-F8C44BD666B2}" destId="{88FF2678-52A4-468A-9864-518C6E3AAC27}" srcOrd="2" destOrd="0" parTransId="{12AEFB0F-F0B3-4689-AEDC-215A6F55CEDF}" sibTransId="{FC395A63-5A0C-4C7C-B40F-40D5E1D4604E}"/>
    <dgm:cxn modelId="{018DEF3C-35FF-4736-AA49-3743343C3D75}" srcId="{61D473B0-A58B-4F0F-BBAF-F8C44BD666B2}" destId="{56955116-BC83-4CB4-868C-35C914DB7572}" srcOrd="9" destOrd="0" parTransId="{4F74883E-9428-49AA-BA77-7020F1793F97}" sibTransId="{179CBA09-E892-4F8C-80AF-E7FAD41FD855}"/>
    <dgm:cxn modelId="{289F41CA-7168-4E84-9A34-D91CBF8B9178}" srcId="{61D473B0-A58B-4F0F-BBAF-F8C44BD666B2}" destId="{F992A317-4BE3-448C-BFF4-341A55A14B4A}" srcOrd="10" destOrd="0" parTransId="{BD604734-8F7C-49C3-901C-9AE375C28104}" sibTransId="{38376A7E-245B-491F-BB00-F08B6521F0C0}"/>
    <dgm:cxn modelId="{972D4FD6-A6C2-4806-92ED-405250637EE3}" srcId="{61D473B0-A58B-4F0F-BBAF-F8C44BD666B2}" destId="{82DFAC99-CD1E-4BF3-89F8-0A35E5E4C86B}" srcOrd="4" destOrd="0" parTransId="{9306C9B2-4A02-429A-92B5-EECB382ECFFD}" sibTransId="{DBCC4614-B0C6-4C26-9D24-B622F3EEA442}"/>
    <dgm:cxn modelId="{61DFA234-2D4B-48C9-8A53-FD60625BE9E8}" type="presOf" srcId="{88FF2678-52A4-468A-9864-518C6E3AAC27}" destId="{2F6F220F-ECA8-4E52-BDE2-FAAF1E0DC06B}" srcOrd="0" destOrd="0" presId="urn:microsoft.com/office/officeart/2005/8/layout/funnel1"/>
    <dgm:cxn modelId="{004E555A-E4BD-4A3B-920D-673BEFA54AD4}" srcId="{61D473B0-A58B-4F0F-BBAF-F8C44BD666B2}" destId="{560ED038-4801-4500-884F-4A9F55745B05}" srcOrd="3" destOrd="0" parTransId="{42F5FEAA-5749-4F77-BEA3-EDFA18F0C59D}" sibTransId="{64E6A488-4888-49B8-8DC2-D183077E4382}"/>
    <dgm:cxn modelId="{7755ADE8-3D00-454C-82CC-C29F782CEBC5}" type="presOf" srcId="{E222663F-4987-4195-BC6C-F465F2E8BB41}" destId="{E3556718-401B-4943-9AF5-EE8F16448F15}" srcOrd="0" destOrd="0" presId="urn:microsoft.com/office/officeart/2005/8/layout/funnel1"/>
    <dgm:cxn modelId="{3D4B87D1-1395-497C-AA82-6EDD05279B25}" type="presOf" srcId="{5A5F8350-0DA1-4148-9D00-CE38BE4F94F5}" destId="{B047BAF8-923E-4A4E-BF56-FCF000DF3D04}" srcOrd="0" destOrd="0" presId="urn:microsoft.com/office/officeart/2005/8/layout/funnel1"/>
    <dgm:cxn modelId="{831DA054-0FCB-47E7-B563-E0DAAF1D2B5D}" srcId="{61D473B0-A58B-4F0F-BBAF-F8C44BD666B2}" destId="{72C700E3-0DB9-4EE4-A8A3-F6C41902EFD6}" srcOrd="8" destOrd="0" parTransId="{1929AA12-4B6E-44E6-BB46-B7CFF974DCCE}" sibTransId="{46DF04F6-8E07-444C-A7F7-AF61B3895E47}"/>
    <dgm:cxn modelId="{85648110-D6A5-4AFD-83EE-6887BD564090}" srcId="{61D473B0-A58B-4F0F-BBAF-F8C44BD666B2}" destId="{5A5F8350-0DA1-4148-9D00-CE38BE4F94F5}" srcOrd="0" destOrd="0" parTransId="{3538D00B-968A-45E1-ADFC-1EEC41BE8A5E}" sibTransId="{E2C68A32-D576-477D-BA3B-0ADB93388447}"/>
    <dgm:cxn modelId="{7B7E10D1-6870-4A92-9078-324A26B29A43}" type="presOf" srcId="{61D473B0-A58B-4F0F-BBAF-F8C44BD666B2}" destId="{C10DA31B-5816-4A1C-9ADA-EB8ACEC56B70}" srcOrd="0" destOrd="0" presId="urn:microsoft.com/office/officeart/2005/8/layout/funnel1"/>
    <dgm:cxn modelId="{5B23820B-528F-4FB4-9CEE-18BFB7B3B534}" type="presOf" srcId="{560ED038-4801-4500-884F-4A9F55745B05}" destId="{1B8869B4-EAAF-4666-AE97-B38F2CB7D786}" srcOrd="0" destOrd="0" presId="urn:microsoft.com/office/officeart/2005/8/layout/funnel1"/>
    <dgm:cxn modelId="{B782502E-E60A-4D7D-ACD8-6CB2FECFB93D}" type="presParOf" srcId="{C10DA31B-5816-4A1C-9ADA-EB8ACEC56B70}" destId="{3AC83FF8-8EB9-4082-B49E-A9492B84D8F2}" srcOrd="0" destOrd="0" presId="urn:microsoft.com/office/officeart/2005/8/layout/funnel1"/>
    <dgm:cxn modelId="{3CA6AAFD-27AD-4FDA-BDE5-8BEBEC349021}" type="presParOf" srcId="{C10DA31B-5816-4A1C-9ADA-EB8ACEC56B70}" destId="{B1CE96F4-6F4E-4615-9271-932E476B0957}" srcOrd="1" destOrd="0" presId="urn:microsoft.com/office/officeart/2005/8/layout/funnel1"/>
    <dgm:cxn modelId="{0334273B-24E0-4520-B91C-CCE49F415DAE}" type="presParOf" srcId="{C10DA31B-5816-4A1C-9ADA-EB8ACEC56B70}" destId="{1B8869B4-EAAF-4666-AE97-B38F2CB7D786}" srcOrd="2" destOrd="0" presId="urn:microsoft.com/office/officeart/2005/8/layout/funnel1"/>
    <dgm:cxn modelId="{CC54375C-62CE-4D5C-9986-58BEEDFB3EB3}" type="presParOf" srcId="{C10DA31B-5816-4A1C-9ADA-EB8ACEC56B70}" destId="{2F6F220F-ECA8-4E52-BDE2-FAAF1E0DC06B}" srcOrd="3" destOrd="0" presId="urn:microsoft.com/office/officeart/2005/8/layout/funnel1"/>
    <dgm:cxn modelId="{DDD390DC-5959-4CD6-A550-A8B1DF3E84AA}" type="presParOf" srcId="{C10DA31B-5816-4A1C-9ADA-EB8ACEC56B70}" destId="{E3556718-401B-4943-9AF5-EE8F16448F15}" srcOrd="4" destOrd="0" presId="urn:microsoft.com/office/officeart/2005/8/layout/funnel1"/>
    <dgm:cxn modelId="{557215BC-E233-4433-9FCB-634212F469B3}" type="presParOf" srcId="{C10DA31B-5816-4A1C-9ADA-EB8ACEC56B70}" destId="{B047BAF8-923E-4A4E-BF56-FCF000DF3D04}" srcOrd="5" destOrd="0" presId="urn:microsoft.com/office/officeart/2005/8/layout/funnel1"/>
    <dgm:cxn modelId="{2A335FE4-2152-4964-8026-50A0B90A8A4C}" type="presParOf" srcId="{C10DA31B-5816-4A1C-9ADA-EB8ACEC56B70}" destId="{E1CC03CD-4304-4FAF-9120-36A2EE0BF896}"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8612F0-4D78-4966-8C08-BF09666236D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ru-RU"/>
        </a:p>
      </dgm:t>
    </dgm:pt>
    <dgm:pt modelId="{22D2858F-8BE0-4CB9-A716-24270BC46E62}">
      <dgm:prSet phldrT="[Текст]" custT="1"/>
      <dgm:spPr/>
      <dgm:t>
        <a:bodyPr/>
        <a:lstStyle/>
        <a:p>
          <a:r>
            <a:rPr lang="ru-RU" sz="2000" dirty="0" smtClean="0"/>
            <a:t>3 285,6</a:t>
          </a:r>
          <a:endParaRPr lang="ru-RU" sz="2000" dirty="0"/>
        </a:p>
      </dgm:t>
    </dgm:pt>
    <dgm:pt modelId="{FA5E7E0B-4527-4564-90A2-FFB1AC7FB566}" type="parTrans" cxnId="{45A60D87-252D-4389-BA54-D2E07B9EF65B}">
      <dgm:prSet/>
      <dgm:spPr/>
      <dgm:t>
        <a:bodyPr/>
        <a:lstStyle/>
        <a:p>
          <a:endParaRPr lang="ru-RU"/>
        </a:p>
      </dgm:t>
    </dgm:pt>
    <dgm:pt modelId="{400725BF-346B-4203-A10B-8C41D5AC47FD}" type="sibTrans" cxnId="{45A60D87-252D-4389-BA54-D2E07B9EF65B}">
      <dgm:prSet/>
      <dgm:spPr/>
      <dgm:t>
        <a:bodyPr/>
        <a:lstStyle/>
        <a:p>
          <a:endParaRPr lang="ru-RU"/>
        </a:p>
      </dgm:t>
    </dgm:pt>
    <dgm:pt modelId="{907771F2-575D-4BBF-A080-49F687648F7D}">
      <dgm:prSet phldrT="[Текст]" custT="1"/>
      <dgm:spPr/>
      <dgm:t>
        <a:bodyPr/>
        <a:lstStyle/>
        <a:p>
          <a:r>
            <a:rPr lang="ru-RU" sz="2000" dirty="0" smtClean="0">
              <a:latin typeface="Times New Roman" panose="02020603050405020304" pitchFamily="18" charset="0"/>
              <a:cs typeface="Times New Roman" panose="02020603050405020304" pitchFamily="18" charset="0"/>
            </a:rPr>
            <a:t>Краевой бюджет 3252,7</a:t>
          </a:r>
          <a:endParaRPr lang="ru-RU" sz="2000" dirty="0">
            <a:latin typeface="Times New Roman" panose="02020603050405020304" pitchFamily="18" charset="0"/>
            <a:cs typeface="Times New Roman" panose="02020603050405020304" pitchFamily="18" charset="0"/>
          </a:endParaRPr>
        </a:p>
      </dgm:t>
    </dgm:pt>
    <dgm:pt modelId="{FDD1F8F0-34A9-42B2-A29E-2948180E2A89}" type="parTrans" cxnId="{C50BE7C9-A0B4-446F-B5D8-8CD0EFE5FCB9}">
      <dgm:prSet/>
      <dgm:spPr/>
      <dgm:t>
        <a:bodyPr/>
        <a:lstStyle/>
        <a:p>
          <a:endParaRPr lang="ru-RU"/>
        </a:p>
      </dgm:t>
    </dgm:pt>
    <dgm:pt modelId="{F37309FC-2070-427C-8E97-921B5853464F}" type="sibTrans" cxnId="{C50BE7C9-A0B4-446F-B5D8-8CD0EFE5FCB9}">
      <dgm:prSet/>
      <dgm:spPr/>
      <dgm:t>
        <a:bodyPr/>
        <a:lstStyle/>
        <a:p>
          <a:endParaRPr lang="ru-RU"/>
        </a:p>
      </dgm:t>
    </dgm:pt>
    <dgm:pt modelId="{CB44CAC5-8C53-4AF0-B07B-F1D64C9F7D3B}">
      <dgm:prSet phldrT="[Текст]" custT="1"/>
      <dgm:spPr/>
      <dgm:t>
        <a:bodyPr/>
        <a:lstStyle/>
        <a:p>
          <a:r>
            <a:rPr lang="ru-RU" sz="2000" dirty="0" smtClean="0">
              <a:latin typeface="Times New Roman" panose="02020603050405020304" pitchFamily="18" charset="0"/>
              <a:cs typeface="Times New Roman" panose="02020603050405020304" pitchFamily="18" charset="0"/>
            </a:rPr>
            <a:t>Местный бюджет 32,9</a:t>
          </a:r>
          <a:endParaRPr lang="ru-RU" sz="2000" dirty="0">
            <a:latin typeface="Times New Roman" panose="02020603050405020304" pitchFamily="18" charset="0"/>
            <a:cs typeface="Times New Roman" panose="02020603050405020304" pitchFamily="18" charset="0"/>
          </a:endParaRPr>
        </a:p>
      </dgm:t>
    </dgm:pt>
    <dgm:pt modelId="{664AC785-3E3E-4AE2-A38D-AA036CCD0D05}" type="parTrans" cxnId="{170A7BF1-0A9A-41F1-B037-F7555E0CE3A1}">
      <dgm:prSet/>
      <dgm:spPr/>
      <dgm:t>
        <a:bodyPr/>
        <a:lstStyle/>
        <a:p>
          <a:endParaRPr lang="ru-RU"/>
        </a:p>
      </dgm:t>
    </dgm:pt>
    <dgm:pt modelId="{F36AA46C-1B36-40C5-84CF-E02BC3135590}" type="sibTrans" cxnId="{170A7BF1-0A9A-41F1-B037-F7555E0CE3A1}">
      <dgm:prSet/>
      <dgm:spPr/>
      <dgm:t>
        <a:bodyPr/>
        <a:lstStyle/>
        <a:p>
          <a:endParaRPr lang="ru-RU"/>
        </a:p>
      </dgm:t>
    </dgm:pt>
    <dgm:pt modelId="{DE4AFD92-E5F7-4BFB-98F3-EF106E4367D1}" type="pres">
      <dgm:prSet presAssocID="{A98612F0-4D78-4966-8C08-BF09666236D2}" presName="diagram" presStyleCnt="0">
        <dgm:presLayoutVars>
          <dgm:chPref val="1"/>
          <dgm:dir/>
          <dgm:animOne val="branch"/>
          <dgm:animLvl val="lvl"/>
          <dgm:resizeHandles val="exact"/>
        </dgm:presLayoutVars>
      </dgm:prSet>
      <dgm:spPr/>
      <dgm:t>
        <a:bodyPr/>
        <a:lstStyle/>
        <a:p>
          <a:endParaRPr lang="ru-RU"/>
        </a:p>
      </dgm:t>
    </dgm:pt>
    <dgm:pt modelId="{C8F24976-B762-4BBD-814A-9E4A1A43C4BE}" type="pres">
      <dgm:prSet presAssocID="{22D2858F-8BE0-4CB9-A716-24270BC46E62}" presName="root1" presStyleCnt="0"/>
      <dgm:spPr/>
    </dgm:pt>
    <dgm:pt modelId="{0C368B76-6DDD-4860-99F9-DA8405336CB1}" type="pres">
      <dgm:prSet presAssocID="{22D2858F-8BE0-4CB9-A716-24270BC46E62}" presName="LevelOneTextNode" presStyleLbl="node0" presStyleIdx="0" presStyleCnt="1">
        <dgm:presLayoutVars>
          <dgm:chPref val="3"/>
        </dgm:presLayoutVars>
      </dgm:prSet>
      <dgm:spPr/>
      <dgm:t>
        <a:bodyPr/>
        <a:lstStyle/>
        <a:p>
          <a:endParaRPr lang="ru-RU"/>
        </a:p>
      </dgm:t>
    </dgm:pt>
    <dgm:pt modelId="{16BC5520-61DB-41E6-8409-6E00897675D5}" type="pres">
      <dgm:prSet presAssocID="{22D2858F-8BE0-4CB9-A716-24270BC46E62}" presName="level2hierChild" presStyleCnt="0"/>
      <dgm:spPr/>
    </dgm:pt>
    <dgm:pt modelId="{CDB56308-4DF6-440F-A974-EA9C1FE2436F}" type="pres">
      <dgm:prSet presAssocID="{FDD1F8F0-34A9-42B2-A29E-2948180E2A89}" presName="conn2-1" presStyleLbl="parChTrans1D2" presStyleIdx="0" presStyleCnt="2"/>
      <dgm:spPr/>
      <dgm:t>
        <a:bodyPr/>
        <a:lstStyle/>
        <a:p>
          <a:endParaRPr lang="ru-RU"/>
        </a:p>
      </dgm:t>
    </dgm:pt>
    <dgm:pt modelId="{B3BE15F2-B6B8-4B5A-BD5E-1D015DF772F5}" type="pres">
      <dgm:prSet presAssocID="{FDD1F8F0-34A9-42B2-A29E-2948180E2A89}" presName="connTx" presStyleLbl="parChTrans1D2" presStyleIdx="0" presStyleCnt="2"/>
      <dgm:spPr/>
      <dgm:t>
        <a:bodyPr/>
        <a:lstStyle/>
        <a:p>
          <a:endParaRPr lang="ru-RU"/>
        </a:p>
      </dgm:t>
    </dgm:pt>
    <dgm:pt modelId="{A5A03640-1291-4B96-8B0A-FC983B0C9B04}" type="pres">
      <dgm:prSet presAssocID="{907771F2-575D-4BBF-A080-49F687648F7D}" presName="root2" presStyleCnt="0"/>
      <dgm:spPr/>
    </dgm:pt>
    <dgm:pt modelId="{DD0D5B7E-1614-487B-B5C0-5B963643AD72}" type="pres">
      <dgm:prSet presAssocID="{907771F2-575D-4BBF-A080-49F687648F7D}" presName="LevelTwoTextNode" presStyleLbl="node2" presStyleIdx="0" presStyleCnt="2" custScaleY="141220">
        <dgm:presLayoutVars>
          <dgm:chPref val="3"/>
        </dgm:presLayoutVars>
      </dgm:prSet>
      <dgm:spPr/>
      <dgm:t>
        <a:bodyPr/>
        <a:lstStyle/>
        <a:p>
          <a:endParaRPr lang="ru-RU"/>
        </a:p>
      </dgm:t>
    </dgm:pt>
    <dgm:pt modelId="{4DBCEA7D-8E60-475F-A494-81AE71809519}" type="pres">
      <dgm:prSet presAssocID="{907771F2-575D-4BBF-A080-49F687648F7D}" presName="level3hierChild" presStyleCnt="0"/>
      <dgm:spPr/>
    </dgm:pt>
    <dgm:pt modelId="{68A0D588-C779-4462-A07F-41DF0BCB9383}" type="pres">
      <dgm:prSet presAssocID="{664AC785-3E3E-4AE2-A38D-AA036CCD0D05}" presName="conn2-1" presStyleLbl="parChTrans1D2" presStyleIdx="1" presStyleCnt="2"/>
      <dgm:spPr/>
      <dgm:t>
        <a:bodyPr/>
        <a:lstStyle/>
        <a:p>
          <a:endParaRPr lang="ru-RU"/>
        </a:p>
      </dgm:t>
    </dgm:pt>
    <dgm:pt modelId="{209B38B8-91E9-4CDD-AC47-409A5216BB97}" type="pres">
      <dgm:prSet presAssocID="{664AC785-3E3E-4AE2-A38D-AA036CCD0D05}" presName="connTx" presStyleLbl="parChTrans1D2" presStyleIdx="1" presStyleCnt="2"/>
      <dgm:spPr/>
      <dgm:t>
        <a:bodyPr/>
        <a:lstStyle/>
        <a:p>
          <a:endParaRPr lang="ru-RU"/>
        </a:p>
      </dgm:t>
    </dgm:pt>
    <dgm:pt modelId="{1AA0AE42-17CB-4046-9DFA-8D007300E5C1}" type="pres">
      <dgm:prSet presAssocID="{CB44CAC5-8C53-4AF0-B07B-F1D64C9F7D3B}" presName="root2" presStyleCnt="0"/>
      <dgm:spPr/>
    </dgm:pt>
    <dgm:pt modelId="{47B5ECD2-F0B8-4971-8338-6B808CCFD1AF}" type="pres">
      <dgm:prSet presAssocID="{CB44CAC5-8C53-4AF0-B07B-F1D64C9F7D3B}" presName="LevelTwoTextNode" presStyleLbl="node2" presStyleIdx="1" presStyleCnt="2" custScaleY="134297">
        <dgm:presLayoutVars>
          <dgm:chPref val="3"/>
        </dgm:presLayoutVars>
      </dgm:prSet>
      <dgm:spPr/>
      <dgm:t>
        <a:bodyPr/>
        <a:lstStyle/>
        <a:p>
          <a:endParaRPr lang="ru-RU"/>
        </a:p>
      </dgm:t>
    </dgm:pt>
    <dgm:pt modelId="{A398BCA7-7F52-4F50-8E34-09DA3B572BA6}" type="pres">
      <dgm:prSet presAssocID="{CB44CAC5-8C53-4AF0-B07B-F1D64C9F7D3B}" presName="level3hierChild" presStyleCnt="0"/>
      <dgm:spPr/>
    </dgm:pt>
  </dgm:ptLst>
  <dgm:cxnLst>
    <dgm:cxn modelId="{DA111AA2-6E6A-46C6-881A-E2D9F8172277}" type="presOf" srcId="{907771F2-575D-4BBF-A080-49F687648F7D}" destId="{DD0D5B7E-1614-487B-B5C0-5B963643AD72}" srcOrd="0" destOrd="0" presId="urn:microsoft.com/office/officeart/2005/8/layout/hierarchy2"/>
    <dgm:cxn modelId="{F6FD3270-3B1A-46EF-897D-35F80C2D197D}" type="presOf" srcId="{22D2858F-8BE0-4CB9-A716-24270BC46E62}" destId="{0C368B76-6DDD-4860-99F9-DA8405336CB1}" srcOrd="0" destOrd="0" presId="urn:microsoft.com/office/officeart/2005/8/layout/hierarchy2"/>
    <dgm:cxn modelId="{87756164-D275-4E80-A72A-2714FD50B3EF}" type="presOf" srcId="{A98612F0-4D78-4966-8C08-BF09666236D2}" destId="{DE4AFD92-E5F7-4BFB-98F3-EF106E4367D1}" srcOrd="0" destOrd="0" presId="urn:microsoft.com/office/officeart/2005/8/layout/hierarchy2"/>
    <dgm:cxn modelId="{A51A0866-A8C5-4B44-9332-A9A771E987CB}" type="presOf" srcId="{664AC785-3E3E-4AE2-A38D-AA036CCD0D05}" destId="{209B38B8-91E9-4CDD-AC47-409A5216BB97}" srcOrd="1" destOrd="0" presId="urn:microsoft.com/office/officeart/2005/8/layout/hierarchy2"/>
    <dgm:cxn modelId="{C50BE7C9-A0B4-446F-B5D8-8CD0EFE5FCB9}" srcId="{22D2858F-8BE0-4CB9-A716-24270BC46E62}" destId="{907771F2-575D-4BBF-A080-49F687648F7D}" srcOrd="0" destOrd="0" parTransId="{FDD1F8F0-34A9-42B2-A29E-2948180E2A89}" sibTransId="{F37309FC-2070-427C-8E97-921B5853464F}"/>
    <dgm:cxn modelId="{170A7BF1-0A9A-41F1-B037-F7555E0CE3A1}" srcId="{22D2858F-8BE0-4CB9-A716-24270BC46E62}" destId="{CB44CAC5-8C53-4AF0-B07B-F1D64C9F7D3B}" srcOrd="1" destOrd="0" parTransId="{664AC785-3E3E-4AE2-A38D-AA036CCD0D05}" sibTransId="{F36AA46C-1B36-40C5-84CF-E02BC3135590}"/>
    <dgm:cxn modelId="{45A60D87-252D-4389-BA54-D2E07B9EF65B}" srcId="{A98612F0-4D78-4966-8C08-BF09666236D2}" destId="{22D2858F-8BE0-4CB9-A716-24270BC46E62}" srcOrd="0" destOrd="0" parTransId="{FA5E7E0B-4527-4564-90A2-FFB1AC7FB566}" sibTransId="{400725BF-346B-4203-A10B-8C41D5AC47FD}"/>
    <dgm:cxn modelId="{F4503E16-AF1E-4122-A833-BD7C63A5C3BF}" type="presOf" srcId="{FDD1F8F0-34A9-42B2-A29E-2948180E2A89}" destId="{B3BE15F2-B6B8-4B5A-BD5E-1D015DF772F5}" srcOrd="1" destOrd="0" presId="urn:microsoft.com/office/officeart/2005/8/layout/hierarchy2"/>
    <dgm:cxn modelId="{3D69046A-E138-4257-AC9E-2C8C9699735B}" type="presOf" srcId="{664AC785-3E3E-4AE2-A38D-AA036CCD0D05}" destId="{68A0D588-C779-4462-A07F-41DF0BCB9383}" srcOrd="0" destOrd="0" presId="urn:microsoft.com/office/officeart/2005/8/layout/hierarchy2"/>
    <dgm:cxn modelId="{11C1CC40-BE24-46A2-A6DD-B49078727ADC}" type="presOf" srcId="{CB44CAC5-8C53-4AF0-B07B-F1D64C9F7D3B}" destId="{47B5ECD2-F0B8-4971-8338-6B808CCFD1AF}" srcOrd="0" destOrd="0" presId="urn:microsoft.com/office/officeart/2005/8/layout/hierarchy2"/>
    <dgm:cxn modelId="{FEC2BA69-3310-4FF6-A65B-E6E73ECB6A4D}" type="presOf" srcId="{FDD1F8F0-34A9-42B2-A29E-2948180E2A89}" destId="{CDB56308-4DF6-440F-A974-EA9C1FE2436F}" srcOrd="0" destOrd="0" presId="urn:microsoft.com/office/officeart/2005/8/layout/hierarchy2"/>
    <dgm:cxn modelId="{C49000EB-543E-4A08-AD3B-88939A8B3F99}" type="presParOf" srcId="{DE4AFD92-E5F7-4BFB-98F3-EF106E4367D1}" destId="{C8F24976-B762-4BBD-814A-9E4A1A43C4BE}" srcOrd="0" destOrd="0" presId="urn:microsoft.com/office/officeart/2005/8/layout/hierarchy2"/>
    <dgm:cxn modelId="{18345E24-75DC-4F05-9C18-C4B7CED71761}" type="presParOf" srcId="{C8F24976-B762-4BBD-814A-9E4A1A43C4BE}" destId="{0C368B76-6DDD-4860-99F9-DA8405336CB1}" srcOrd="0" destOrd="0" presId="urn:microsoft.com/office/officeart/2005/8/layout/hierarchy2"/>
    <dgm:cxn modelId="{D5147C2B-22A7-4ABC-A895-22623570F0CF}" type="presParOf" srcId="{C8F24976-B762-4BBD-814A-9E4A1A43C4BE}" destId="{16BC5520-61DB-41E6-8409-6E00897675D5}" srcOrd="1" destOrd="0" presId="urn:microsoft.com/office/officeart/2005/8/layout/hierarchy2"/>
    <dgm:cxn modelId="{09B61C09-85E7-4F30-A332-1D295F698B6A}" type="presParOf" srcId="{16BC5520-61DB-41E6-8409-6E00897675D5}" destId="{CDB56308-4DF6-440F-A974-EA9C1FE2436F}" srcOrd="0" destOrd="0" presId="urn:microsoft.com/office/officeart/2005/8/layout/hierarchy2"/>
    <dgm:cxn modelId="{8479E07E-B13A-4123-8577-30E8AF8950A2}" type="presParOf" srcId="{CDB56308-4DF6-440F-A974-EA9C1FE2436F}" destId="{B3BE15F2-B6B8-4B5A-BD5E-1D015DF772F5}" srcOrd="0" destOrd="0" presId="urn:microsoft.com/office/officeart/2005/8/layout/hierarchy2"/>
    <dgm:cxn modelId="{3A1C2432-0188-4B45-9522-CA2D97B60047}" type="presParOf" srcId="{16BC5520-61DB-41E6-8409-6E00897675D5}" destId="{A5A03640-1291-4B96-8B0A-FC983B0C9B04}" srcOrd="1" destOrd="0" presId="urn:microsoft.com/office/officeart/2005/8/layout/hierarchy2"/>
    <dgm:cxn modelId="{ABD182F1-1E31-47BF-A0C0-B71C54D8C092}" type="presParOf" srcId="{A5A03640-1291-4B96-8B0A-FC983B0C9B04}" destId="{DD0D5B7E-1614-487B-B5C0-5B963643AD72}" srcOrd="0" destOrd="0" presId="urn:microsoft.com/office/officeart/2005/8/layout/hierarchy2"/>
    <dgm:cxn modelId="{292822D0-C395-4719-888A-8A8968A7A876}" type="presParOf" srcId="{A5A03640-1291-4B96-8B0A-FC983B0C9B04}" destId="{4DBCEA7D-8E60-475F-A494-81AE71809519}" srcOrd="1" destOrd="0" presId="urn:microsoft.com/office/officeart/2005/8/layout/hierarchy2"/>
    <dgm:cxn modelId="{75CFD650-FDB4-49CE-AAA7-AE00FADAD43E}" type="presParOf" srcId="{16BC5520-61DB-41E6-8409-6E00897675D5}" destId="{68A0D588-C779-4462-A07F-41DF0BCB9383}" srcOrd="2" destOrd="0" presId="urn:microsoft.com/office/officeart/2005/8/layout/hierarchy2"/>
    <dgm:cxn modelId="{56BFB43C-03F0-435E-A02A-61B16775F66A}" type="presParOf" srcId="{68A0D588-C779-4462-A07F-41DF0BCB9383}" destId="{209B38B8-91E9-4CDD-AC47-409A5216BB97}" srcOrd="0" destOrd="0" presId="urn:microsoft.com/office/officeart/2005/8/layout/hierarchy2"/>
    <dgm:cxn modelId="{B7F1DD7F-ADC9-4935-99CE-0C1DD54786D6}" type="presParOf" srcId="{16BC5520-61DB-41E6-8409-6E00897675D5}" destId="{1AA0AE42-17CB-4046-9DFA-8D007300E5C1}" srcOrd="3" destOrd="0" presId="urn:microsoft.com/office/officeart/2005/8/layout/hierarchy2"/>
    <dgm:cxn modelId="{FE8BA9F3-E80A-49B4-B388-3A67CDB62260}" type="presParOf" srcId="{1AA0AE42-17CB-4046-9DFA-8D007300E5C1}" destId="{47B5ECD2-F0B8-4971-8338-6B808CCFD1AF}" srcOrd="0" destOrd="0" presId="urn:microsoft.com/office/officeart/2005/8/layout/hierarchy2"/>
    <dgm:cxn modelId="{5696BE2D-80A8-4C0E-86D8-25D71E7FCF8D}" type="presParOf" srcId="{1AA0AE42-17CB-4046-9DFA-8D007300E5C1}" destId="{A398BCA7-7F52-4F50-8E34-09DA3B572BA6}" srcOrd="1" destOrd="0" presId="urn:microsoft.com/office/officeart/2005/8/layout/hierarchy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FEDEF4-320D-4FFD-9A58-C78DE507E03C}">
      <dsp:nvSpPr>
        <dsp:cNvPr id="0" name=""/>
        <dsp:cNvSpPr/>
      </dsp:nvSpPr>
      <dsp:spPr>
        <a:xfrm rot="10800000">
          <a:off x="604427" y="131578"/>
          <a:ext cx="1599777" cy="805903"/>
        </a:xfrm>
        <a:prstGeom prst="homePlat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381" tIns="45720" rIns="85344" bIns="45720" numCol="1" spcCol="1270" anchor="ctr" anchorCtr="0">
          <a:noAutofit/>
        </a:bodyPr>
        <a:lstStyle/>
        <a:p>
          <a:pPr lvl="0" algn="ctr" defTabSz="533400">
            <a:lnSpc>
              <a:spcPct val="90000"/>
            </a:lnSpc>
            <a:spcBef>
              <a:spcPct val="0"/>
            </a:spcBef>
            <a:spcAft>
              <a:spcPct val="35000"/>
            </a:spcAft>
          </a:pPr>
          <a:r>
            <a:rPr lang="ru-RU" sz="1200" b="1" kern="1200" dirty="0" smtClean="0"/>
            <a:t>Проводятся публичные слушания</a:t>
          </a:r>
          <a:endParaRPr lang="ru-RU" sz="1200" b="1" kern="1200" dirty="0"/>
        </a:p>
      </dsp:txBody>
      <dsp:txXfrm rot="10800000">
        <a:off x="604427" y="131578"/>
        <a:ext cx="1599777" cy="805903"/>
      </dsp:txXfrm>
    </dsp:sp>
    <dsp:sp modelId="{15B302CE-8C3B-4D59-B08D-822E2198B2FC}">
      <dsp:nvSpPr>
        <dsp:cNvPr id="0" name=""/>
        <dsp:cNvSpPr/>
      </dsp:nvSpPr>
      <dsp:spPr>
        <a:xfrm>
          <a:off x="201403" y="0"/>
          <a:ext cx="805903" cy="805903"/>
        </a:xfrm>
        <a:prstGeom prst="ellipse">
          <a:avLst/>
        </a:prstGeom>
        <a:blipFill>
          <a:blip xmlns:r="http://schemas.openxmlformats.org/officeDocument/2006/relationships" r:embed="rId1" cstate="print">
            <a:extLst/>
          </a:blip>
          <a:srcRect/>
          <a:stretch>
            <a:fillRect l="-17000" r="-17000"/>
          </a:stretch>
        </a:blip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8294C1-D7AB-479C-9AF9-E42812C5C3BC}">
      <dsp:nvSpPr>
        <dsp:cNvPr id="0" name=""/>
        <dsp:cNvSpPr/>
      </dsp:nvSpPr>
      <dsp:spPr>
        <a:xfrm>
          <a:off x="4247989" y="1217674"/>
          <a:ext cx="206546" cy="1110053"/>
        </a:xfrm>
        <a:custGeom>
          <a:avLst/>
          <a:gdLst/>
          <a:ahLst/>
          <a:cxnLst/>
          <a:rect l="0" t="0" r="0" b="0"/>
          <a:pathLst>
            <a:path>
              <a:moveTo>
                <a:pt x="206546" y="0"/>
              </a:moveTo>
              <a:lnTo>
                <a:pt x="206546" y="1110053"/>
              </a:lnTo>
              <a:lnTo>
                <a:pt x="0" y="1110053"/>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B90F5F-4BE5-4CC7-B0C8-691B23755911}">
      <dsp:nvSpPr>
        <dsp:cNvPr id="0" name=""/>
        <dsp:cNvSpPr/>
      </dsp:nvSpPr>
      <dsp:spPr>
        <a:xfrm>
          <a:off x="4454535" y="1217674"/>
          <a:ext cx="3056898" cy="2125532"/>
        </a:xfrm>
        <a:custGeom>
          <a:avLst/>
          <a:gdLst/>
          <a:ahLst/>
          <a:cxnLst/>
          <a:rect l="0" t="0" r="0" b="0"/>
          <a:pathLst>
            <a:path>
              <a:moveTo>
                <a:pt x="0" y="0"/>
              </a:moveTo>
              <a:lnTo>
                <a:pt x="0" y="1945030"/>
              </a:lnTo>
              <a:lnTo>
                <a:pt x="3056898" y="1945030"/>
              </a:lnTo>
              <a:lnTo>
                <a:pt x="3056898" y="2125532"/>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94C4EA-5CCE-495D-ACA5-F65C2C2AD190}">
      <dsp:nvSpPr>
        <dsp:cNvPr id="0" name=""/>
        <dsp:cNvSpPr/>
      </dsp:nvSpPr>
      <dsp:spPr>
        <a:xfrm>
          <a:off x="4333745" y="1217674"/>
          <a:ext cx="120790" cy="2123538"/>
        </a:xfrm>
        <a:custGeom>
          <a:avLst/>
          <a:gdLst/>
          <a:ahLst/>
          <a:cxnLst/>
          <a:rect l="0" t="0" r="0" b="0"/>
          <a:pathLst>
            <a:path>
              <a:moveTo>
                <a:pt x="120790" y="0"/>
              </a:moveTo>
              <a:lnTo>
                <a:pt x="120790" y="1943036"/>
              </a:lnTo>
              <a:lnTo>
                <a:pt x="0" y="1943036"/>
              </a:lnTo>
              <a:lnTo>
                <a:pt x="0" y="2123538"/>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D00114-6F03-4375-9EF6-3ECB836A3A15}">
      <dsp:nvSpPr>
        <dsp:cNvPr id="0" name=""/>
        <dsp:cNvSpPr/>
      </dsp:nvSpPr>
      <dsp:spPr>
        <a:xfrm>
          <a:off x="1227853" y="1217674"/>
          <a:ext cx="3226681" cy="2125532"/>
        </a:xfrm>
        <a:custGeom>
          <a:avLst/>
          <a:gdLst/>
          <a:ahLst/>
          <a:cxnLst/>
          <a:rect l="0" t="0" r="0" b="0"/>
          <a:pathLst>
            <a:path>
              <a:moveTo>
                <a:pt x="3226681" y="0"/>
              </a:moveTo>
              <a:lnTo>
                <a:pt x="3226681" y="1945030"/>
              </a:lnTo>
              <a:lnTo>
                <a:pt x="0" y="1945030"/>
              </a:lnTo>
              <a:lnTo>
                <a:pt x="0" y="2125532"/>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48B5F4-AFC9-4BC5-9F01-7872E7D66B21}">
      <dsp:nvSpPr>
        <dsp:cNvPr id="0" name=""/>
        <dsp:cNvSpPr/>
      </dsp:nvSpPr>
      <dsp:spPr>
        <a:xfrm>
          <a:off x="2731410" y="201920"/>
          <a:ext cx="3446249" cy="1015754"/>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b="1" kern="1200" dirty="0" smtClean="0"/>
            <a:t>Осуществлено 5 корректировок утвержденного решения </a:t>
          </a:r>
          <a:endParaRPr lang="ru-RU" sz="2000" b="1" kern="1200" dirty="0"/>
        </a:p>
      </dsp:txBody>
      <dsp:txXfrm>
        <a:off x="2731410" y="201920"/>
        <a:ext cx="3446249" cy="1015754"/>
      </dsp:txXfrm>
    </dsp:sp>
    <dsp:sp modelId="{4A907325-8392-4552-94F3-354E1AE0C865}">
      <dsp:nvSpPr>
        <dsp:cNvPr id="0" name=""/>
        <dsp:cNvSpPr/>
      </dsp:nvSpPr>
      <dsp:spPr>
        <a:xfrm>
          <a:off x="1230" y="3343207"/>
          <a:ext cx="2453247" cy="2336961"/>
        </a:xfrm>
        <a:prstGeom prst="rect">
          <a:avLst/>
        </a:prstGeom>
        <a:solidFill>
          <a:schemeClr val="tx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kern="1200" dirty="0" smtClean="0"/>
        </a:p>
        <a:p>
          <a:pPr lvl="0" algn="ctr" defTabSz="889000">
            <a:lnSpc>
              <a:spcPct val="90000"/>
            </a:lnSpc>
            <a:spcBef>
              <a:spcPct val="0"/>
            </a:spcBef>
            <a:spcAft>
              <a:spcPct val="35000"/>
            </a:spcAft>
          </a:pPr>
          <a:r>
            <a:rPr lang="ru-RU" sz="2000" kern="1200" dirty="0" smtClean="0"/>
            <a:t>Распределялись свободные остатки средств </a:t>
          </a:r>
        </a:p>
        <a:p>
          <a:pPr lvl="0" algn="ctr" defTabSz="889000">
            <a:lnSpc>
              <a:spcPct val="90000"/>
            </a:lnSpc>
            <a:spcBef>
              <a:spcPct val="0"/>
            </a:spcBef>
            <a:spcAft>
              <a:spcPct val="35000"/>
            </a:spcAft>
          </a:pPr>
          <a:r>
            <a:rPr lang="ru-RU" sz="2400" b="1" kern="1200" dirty="0" smtClean="0">
              <a:solidFill>
                <a:srgbClr val="CC0000"/>
              </a:solidFill>
            </a:rPr>
            <a:t>12 830,1 </a:t>
          </a:r>
          <a:r>
            <a:rPr lang="ru-RU" sz="2400" b="1" kern="1200" dirty="0" err="1" smtClean="0">
              <a:solidFill>
                <a:srgbClr val="CC0000"/>
              </a:solidFill>
            </a:rPr>
            <a:t>тыс.рублей</a:t>
          </a:r>
          <a:endParaRPr lang="ru-RU" sz="2400" b="1" kern="1200" dirty="0">
            <a:solidFill>
              <a:srgbClr val="CC0000"/>
            </a:solidFill>
          </a:endParaRPr>
        </a:p>
      </dsp:txBody>
      <dsp:txXfrm>
        <a:off x="1230" y="3343207"/>
        <a:ext cx="2453247" cy="2336961"/>
      </dsp:txXfrm>
    </dsp:sp>
    <dsp:sp modelId="{69050397-C3DE-4B3B-AB60-B3189A45A01D}">
      <dsp:nvSpPr>
        <dsp:cNvPr id="0" name=""/>
        <dsp:cNvSpPr/>
      </dsp:nvSpPr>
      <dsp:spPr>
        <a:xfrm>
          <a:off x="2838431" y="3341213"/>
          <a:ext cx="2990628" cy="2325185"/>
        </a:xfrm>
        <a:prstGeom prst="rect">
          <a:avLst/>
        </a:prstGeom>
        <a:solidFill>
          <a:schemeClr val="tx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kern="1200" dirty="0" smtClean="0"/>
        </a:p>
        <a:p>
          <a:pPr lvl="0" algn="ctr" defTabSz="889000">
            <a:lnSpc>
              <a:spcPct val="90000"/>
            </a:lnSpc>
            <a:spcBef>
              <a:spcPct val="0"/>
            </a:spcBef>
            <a:spcAft>
              <a:spcPct val="35000"/>
            </a:spcAft>
          </a:pPr>
          <a:r>
            <a:rPr lang="ru-RU" sz="2000" kern="1200" dirty="0" smtClean="0"/>
            <a:t>Уточнялись дополнительно полученные налоговые и неналоговые доходы </a:t>
          </a:r>
          <a:r>
            <a:rPr lang="ru-RU" sz="1400" kern="1200" dirty="0" smtClean="0"/>
            <a:t>(направлены на расходы, создание резервов средств)</a:t>
          </a:r>
        </a:p>
      </dsp:txBody>
      <dsp:txXfrm>
        <a:off x="2838431" y="3341213"/>
        <a:ext cx="2990628" cy="2325185"/>
      </dsp:txXfrm>
    </dsp:sp>
    <dsp:sp modelId="{5D4FC27F-083E-49AF-AA31-7BA82C75B444}">
      <dsp:nvSpPr>
        <dsp:cNvPr id="0" name=""/>
        <dsp:cNvSpPr/>
      </dsp:nvSpPr>
      <dsp:spPr>
        <a:xfrm>
          <a:off x="6167114" y="3343207"/>
          <a:ext cx="2688639" cy="2336961"/>
        </a:xfrm>
        <a:prstGeom prst="rect">
          <a:avLst/>
        </a:prstGeom>
        <a:solidFill>
          <a:schemeClr val="tx2">
            <a:lumMod val="60000"/>
            <a:lumOff val="4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kern="1200" dirty="0" smtClean="0"/>
        </a:p>
        <a:p>
          <a:pPr lvl="0" algn="ctr" defTabSz="889000">
            <a:lnSpc>
              <a:spcPct val="90000"/>
            </a:lnSpc>
            <a:spcBef>
              <a:spcPct val="0"/>
            </a:spcBef>
            <a:spcAft>
              <a:spcPct val="35000"/>
            </a:spcAft>
          </a:pPr>
          <a:r>
            <a:rPr lang="ru-RU" sz="2000" kern="1200" dirty="0" smtClean="0"/>
            <a:t>Распределялась дополнительная дотация</a:t>
          </a:r>
        </a:p>
        <a:p>
          <a:pPr lvl="0" algn="ctr" defTabSz="889000">
            <a:lnSpc>
              <a:spcPct val="90000"/>
            </a:lnSpc>
            <a:spcBef>
              <a:spcPct val="0"/>
            </a:spcBef>
            <a:spcAft>
              <a:spcPct val="35000"/>
            </a:spcAft>
          </a:pPr>
          <a:r>
            <a:rPr lang="ru-RU" sz="2400" b="1" kern="1200" dirty="0" smtClean="0">
              <a:solidFill>
                <a:srgbClr val="CC0000"/>
              </a:solidFill>
            </a:rPr>
            <a:t>2 251,4 </a:t>
          </a:r>
          <a:r>
            <a:rPr lang="ru-RU" sz="2400" b="1" kern="1200" dirty="0" err="1" smtClean="0">
              <a:solidFill>
                <a:srgbClr val="CC0000"/>
              </a:solidFill>
            </a:rPr>
            <a:t>тыс.рублей</a:t>
          </a:r>
          <a:r>
            <a:rPr lang="ru-RU" sz="2400" b="1" kern="1200" dirty="0" smtClean="0">
              <a:solidFill>
                <a:srgbClr val="CC0000"/>
              </a:solidFill>
            </a:rPr>
            <a:t> </a:t>
          </a:r>
          <a:endParaRPr lang="ru-RU" sz="2400" b="1" kern="1200" dirty="0">
            <a:solidFill>
              <a:srgbClr val="CC0000"/>
            </a:solidFill>
          </a:endParaRPr>
        </a:p>
      </dsp:txBody>
      <dsp:txXfrm>
        <a:off x="6167114" y="3343207"/>
        <a:ext cx="2688639" cy="2336961"/>
      </dsp:txXfrm>
    </dsp:sp>
    <dsp:sp modelId="{590D0A4F-A0F1-4094-8B1F-EB60BA4B4ED6}">
      <dsp:nvSpPr>
        <dsp:cNvPr id="0" name=""/>
        <dsp:cNvSpPr/>
      </dsp:nvSpPr>
      <dsp:spPr>
        <a:xfrm>
          <a:off x="2627201" y="1673253"/>
          <a:ext cx="1620788" cy="1308949"/>
        </a:xfrm>
        <a:prstGeom prst="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ru-RU" sz="1600" kern="1200" dirty="0" smtClean="0"/>
            <a:t>Согласование с краевым Минфином (получение согласования)</a:t>
          </a:r>
          <a:endParaRPr lang="ru-RU" sz="1600" kern="1200" dirty="0"/>
        </a:p>
      </dsp:txBody>
      <dsp:txXfrm>
        <a:off x="2627201" y="1673253"/>
        <a:ext cx="1620788" cy="130894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0.31785</cdr:x>
      <cdr:y>0.26298</cdr:y>
    </cdr:from>
    <cdr:to>
      <cdr:x>0.45415</cdr:x>
      <cdr:y>0.44141</cdr:y>
    </cdr:to>
    <cdr:sp macro="" textlink="">
      <cdr:nvSpPr>
        <cdr:cNvPr id="2" name="TextBox 1"/>
        <cdr:cNvSpPr txBox="1"/>
      </cdr:nvSpPr>
      <cdr:spPr>
        <a:xfrm xmlns:a="http://schemas.openxmlformats.org/drawingml/2006/main">
          <a:off x="1713523" y="521696"/>
          <a:ext cx="734794" cy="3539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800" b="1" dirty="0" smtClean="0">
              <a:solidFill>
                <a:schemeClr val="bg1"/>
              </a:solidFill>
              <a:latin typeface="Times New Roman" panose="02020603050405020304" pitchFamily="18" charset="0"/>
              <a:cs typeface="Times New Roman" panose="02020603050405020304" pitchFamily="18" charset="0"/>
            </a:rPr>
            <a:t>53,2%</a:t>
          </a:r>
          <a:endParaRPr lang="ru-RU" sz="1800" b="1" dirty="0">
            <a:solidFill>
              <a:schemeClr val="bg1"/>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0.44889</cdr:x>
      <cdr:y>0.10478</cdr:y>
    </cdr:from>
    <cdr:to>
      <cdr:x>0.58246</cdr:x>
      <cdr:y>0.28432</cdr:y>
    </cdr:to>
    <cdr:sp macro="" textlink="">
      <cdr:nvSpPr>
        <cdr:cNvPr id="3" name="TextBox 2"/>
        <cdr:cNvSpPr txBox="1"/>
      </cdr:nvSpPr>
      <cdr:spPr>
        <a:xfrm xmlns:a="http://schemas.openxmlformats.org/drawingml/2006/main">
          <a:off x="2433603" y="270326"/>
          <a:ext cx="724144" cy="4631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800" b="1" dirty="0" smtClean="0">
              <a:solidFill>
                <a:schemeClr val="tx1">
                  <a:lumMod val="85000"/>
                  <a:lumOff val="15000"/>
                </a:schemeClr>
              </a:solidFill>
              <a:latin typeface="Times New Roman" panose="02020603050405020304" pitchFamily="18" charset="0"/>
              <a:cs typeface="Times New Roman" panose="02020603050405020304" pitchFamily="18" charset="0"/>
            </a:rPr>
            <a:t>16,3%</a:t>
          </a:r>
          <a:endParaRPr lang="ru-RU" sz="1800" b="1" dirty="0">
            <a:solidFill>
              <a:schemeClr val="tx1">
                <a:lumMod val="85000"/>
                <a:lumOff val="15000"/>
              </a:schemeClr>
            </a:solidFill>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0.50782</cdr:x>
      <cdr:y>0.28129</cdr:y>
    </cdr:from>
    <cdr:to>
      <cdr:x>0.62903</cdr:x>
      <cdr:y>0.40874</cdr:y>
    </cdr:to>
    <cdr:sp macro="" textlink="">
      <cdr:nvSpPr>
        <cdr:cNvPr id="4" name="TextBox 3"/>
        <cdr:cNvSpPr txBox="1"/>
      </cdr:nvSpPr>
      <cdr:spPr>
        <a:xfrm xmlns:a="http://schemas.openxmlformats.org/drawingml/2006/main">
          <a:off x="2753109" y="725686"/>
          <a:ext cx="657131" cy="328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800" b="1" dirty="0" smtClean="0">
              <a:solidFill>
                <a:schemeClr val="tx1"/>
              </a:solidFill>
              <a:latin typeface="Times New Roman" panose="02020603050405020304" pitchFamily="18" charset="0"/>
              <a:cs typeface="Times New Roman" panose="02020603050405020304" pitchFamily="18" charset="0"/>
            </a:rPr>
            <a:t>30,5%</a:t>
          </a:r>
          <a:endParaRPr lang="ru-RU" sz="1800" b="1" dirty="0">
            <a:solidFill>
              <a:schemeClr val="tx1"/>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0.55635</cdr:x>
      <cdr:y>0.24912</cdr:y>
    </cdr:from>
    <cdr:to>
      <cdr:x>0.62823</cdr:x>
      <cdr:y>0.26705</cdr:y>
    </cdr:to>
    <cdr:sp macro="" textlink="">
      <cdr:nvSpPr>
        <cdr:cNvPr id="3" name="Прямая со стрелкой 2"/>
        <cdr:cNvSpPr/>
      </cdr:nvSpPr>
      <cdr:spPr>
        <a:xfrm xmlns:a="http://schemas.openxmlformats.org/drawingml/2006/main" flipV="1">
          <a:off x="4887481" y="764492"/>
          <a:ext cx="631464" cy="55022"/>
        </a:xfrm>
        <a:prstGeom xmlns:a="http://schemas.openxmlformats.org/drawingml/2006/main" prst="straightConnector1">
          <a:avLst/>
        </a:prstGeom>
        <a:ln xmlns:a="http://schemas.openxmlformats.org/drawingml/2006/main" w="38100">
          <a:solidFill>
            <a:srgbClr val="0070C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ln w="38100">
              <a:solidFill>
                <a:schemeClr val="tx1"/>
              </a:solidFill>
            </a:ln>
          </a:endParaRPr>
        </a:p>
      </cdr:txBody>
    </cdr:sp>
  </cdr:relSizeAnchor>
  <cdr:relSizeAnchor xmlns:cdr="http://schemas.openxmlformats.org/drawingml/2006/chartDrawing">
    <cdr:from>
      <cdr:x>0.28542</cdr:x>
      <cdr:y>0.47569</cdr:y>
    </cdr:from>
    <cdr:to>
      <cdr:x>0.36667</cdr:x>
      <cdr:y>0.54861</cdr:y>
    </cdr:to>
    <cdr:sp macro="" textlink="">
      <cdr:nvSpPr>
        <cdr:cNvPr id="4" name="TextBox 3"/>
        <cdr:cNvSpPr txBox="1"/>
      </cdr:nvSpPr>
      <cdr:spPr>
        <a:xfrm xmlns:a="http://schemas.openxmlformats.org/drawingml/2006/main">
          <a:off x="1304925" y="1304925"/>
          <a:ext cx="371475"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0.54589</cdr:x>
      <cdr:y>0.08506</cdr:y>
    </cdr:from>
    <cdr:to>
      <cdr:x>0.68131</cdr:x>
      <cdr:y>0.24358</cdr:y>
    </cdr:to>
    <cdr:sp macro="" textlink="">
      <cdr:nvSpPr>
        <cdr:cNvPr id="5" name="TextBox 4"/>
        <cdr:cNvSpPr txBox="1"/>
      </cdr:nvSpPr>
      <cdr:spPr>
        <a:xfrm xmlns:a="http://schemas.openxmlformats.org/drawingml/2006/main">
          <a:off x="4795620" y="261039"/>
          <a:ext cx="1189662" cy="48645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800" b="1" dirty="0">
              <a:latin typeface="Times New Roman" panose="02020603050405020304" pitchFamily="18" charset="0"/>
              <a:cs typeface="Times New Roman" panose="02020603050405020304" pitchFamily="18" charset="0"/>
            </a:rPr>
            <a:t>127,2</a:t>
          </a:r>
          <a:r>
            <a:rPr lang="ru-RU" sz="1800" dirty="0">
              <a:latin typeface="Times New Roman" panose="02020603050405020304" pitchFamily="18" charset="0"/>
              <a:cs typeface="Times New Roman" panose="02020603050405020304" pitchFamily="18" charset="0"/>
            </a:rPr>
            <a:t>%</a:t>
          </a:r>
        </a:p>
      </cdr:txBody>
    </cdr:sp>
  </cdr:relSizeAnchor>
  <cdr:relSizeAnchor xmlns:cdr="http://schemas.openxmlformats.org/drawingml/2006/chartDrawing">
    <cdr:from>
      <cdr:x>0.4918</cdr:x>
      <cdr:y>0.6011</cdr:y>
    </cdr:from>
    <cdr:to>
      <cdr:x>0.57827</cdr:x>
      <cdr:y>0.61903</cdr:y>
    </cdr:to>
    <cdr:sp macro="" textlink="">
      <cdr:nvSpPr>
        <cdr:cNvPr id="7" name="Прямая со стрелкой 6"/>
        <cdr:cNvSpPr/>
      </cdr:nvSpPr>
      <cdr:spPr>
        <a:xfrm xmlns:a="http://schemas.openxmlformats.org/drawingml/2006/main" flipV="1">
          <a:off x="4320480" y="1844612"/>
          <a:ext cx="759637" cy="55023"/>
        </a:xfrm>
        <a:prstGeom xmlns:a="http://schemas.openxmlformats.org/drawingml/2006/main" prst="straightConnector1">
          <a:avLst/>
        </a:prstGeom>
        <a:ln xmlns:a="http://schemas.openxmlformats.org/drawingml/2006/main" w="38100">
          <a:solidFill>
            <a:srgbClr val="0070C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0.48864</cdr:x>
      <cdr:y>0.48377</cdr:y>
    </cdr:from>
    <cdr:to>
      <cdr:x>0.62406</cdr:x>
      <cdr:y>0.62011</cdr:y>
    </cdr:to>
    <cdr:sp macro="" textlink="">
      <cdr:nvSpPr>
        <cdr:cNvPr id="8" name="TextBox 7"/>
        <cdr:cNvSpPr txBox="1"/>
      </cdr:nvSpPr>
      <cdr:spPr>
        <a:xfrm xmlns:a="http://schemas.openxmlformats.org/drawingml/2006/main">
          <a:off x="4292650" y="1484572"/>
          <a:ext cx="1189661" cy="4183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800" b="1" dirty="0">
              <a:latin typeface="Times New Roman" panose="02020603050405020304" pitchFamily="18" charset="0"/>
              <a:cs typeface="Times New Roman" panose="02020603050405020304" pitchFamily="18" charset="0"/>
            </a:rPr>
            <a:t>126,3%</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0.7875</cdr:y>
    </cdr:from>
    <cdr:to>
      <cdr:x>0.72951</cdr:x>
      <cdr:y>0.975</cdr:y>
    </cdr:to>
    <cdr:sp macro="" textlink="">
      <cdr:nvSpPr>
        <cdr:cNvPr id="2" name="TextBox 1"/>
        <cdr:cNvSpPr txBox="1"/>
      </cdr:nvSpPr>
      <cdr:spPr>
        <a:xfrm xmlns:a="http://schemas.openxmlformats.org/drawingml/2006/main">
          <a:off x="0" y="4536504"/>
          <a:ext cx="6408728" cy="108012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3200" b="1" dirty="0" smtClean="0">
              <a:solidFill>
                <a:srgbClr val="FF0000"/>
              </a:solidFill>
            </a:rPr>
            <a:t>–</a:t>
          </a:r>
          <a:r>
            <a:rPr lang="ru-RU" sz="2400" b="1" dirty="0" smtClean="0">
              <a:solidFill>
                <a:srgbClr val="FF0000"/>
              </a:solidFill>
            </a:rPr>
            <a:t> Транспортный налог</a:t>
          </a:r>
        </a:p>
        <a:p xmlns:a="http://schemas.openxmlformats.org/drawingml/2006/main">
          <a:r>
            <a:rPr lang="ru-RU" sz="2400" b="1" dirty="0" smtClean="0">
              <a:solidFill>
                <a:srgbClr val="FF0000"/>
              </a:solidFill>
            </a:rPr>
            <a:t>+</a:t>
          </a:r>
          <a:r>
            <a:rPr lang="ru-RU" sz="1800" b="1" dirty="0" smtClean="0">
              <a:solidFill>
                <a:srgbClr val="FF0000"/>
              </a:solidFill>
            </a:rPr>
            <a:t>   </a:t>
          </a:r>
          <a:r>
            <a:rPr lang="ru-RU" sz="2000" b="1" dirty="0" smtClean="0">
              <a:solidFill>
                <a:srgbClr val="FF0000"/>
              </a:solidFill>
            </a:rPr>
            <a:t>УСН (упрощенная система налогообложения)</a:t>
          </a:r>
          <a:endParaRPr lang="ru-RU" sz="2000" b="1" dirty="0">
            <a:solidFill>
              <a:srgbClr val="FF0000"/>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0.35398</cdr:x>
      <cdr:y>0.46032</cdr:y>
    </cdr:from>
    <cdr:to>
      <cdr:x>0.53097</cdr:x>
      <cdr:y>0.66667</cdr:y>
    </cdr:to>
    <cdr:sp macro="" textlink="">
      <cdr:nvSpPr>
        <cdr:cNvPr id="2" name="TextBox 1"/>
        <cdr:cNvSpPr txBox="1"/>
      </cdr:nvSpPr>
      <cdr:spPr>
        <a:xfrm xmlns:a="http://schemas.openxmlformats.org/drawingml/2006/main">
          <a:off x="2880320" y="2088232"/>
          <a:ext cx="1440160" cy="93610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0.26549</cdr:x>
      <cdr:y>0.44444</cdr:y>
    </cdr:from>
    <cdr:to>
      <cdr:x>0.55752</cdr:x>
      <cdr:y>0.76984</cdr:y>
    </cdr:to>
    <cdr:sp macro="" textlink="">
      <cdr:nvSpPr>
        <cdr:cNvPr id="3" name="TextBox 2"/>
        <cdr:cNvSpPr txBox="1"/>
      </cdr:nvSpPr>
      <cdr:spPr>
        <a:xfrm xmlns:a="http://schemas.openxmlformats.org/drawingml/2006/main">
          <a:off x="2122032" y="1870698"/>
          <a:ext cx="2334163" cy="136966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ru-RU" sz="2400" b="1" dirty="0" smtClean="0">
              <a:latin typeface="Times New Roman" panose="02020603050405020304" pitchFamily="18" charset="0"/>
              <a:cs typeface="Times New Roman" panose="02020603050405020304" pitchFamily="18" charset="0"/>
            </a:rPr>
            <a:t>Факт 2023 </a:t>
          </a:r>
        </a:p>
        <a:p xmlns:a="http://schemas.openxmlformats.org/drawingml/2006/main">
          <a:pPr algn="ctr"/>
          <a:r>
            <a:rPr lang="ru-RU" sz="2400" b="1" dirty="0" smtClean="0">
              <a:latin typeface="Times New Roman" panose="02020603050405020304" pitchFamily="18" charset="0"/>
              <a:cs typeface="Times New Roman" panose="02020603050405020304" pitchFamily="18" charset="0"/>
            </a:rPr>
            <a:t> 882 749,1</a:t>
          </a:r>
          <a:endParaRPr lang="ru-RU" sz="2400" b="1" dirty="0">
            <a:latin typeface="Times New Roman" panose="02020603050405020304" pitchFamily="18" charset="0"/>
            <a:cs typeface="Times New Roman" panose="02020603050405020304" pitchFamily="18" charset="0"/>
          </a:endParaRPr>
        </a:p>
      </cdr:txBody>
    </cdr:sp>
  </cdr:relSizeAnchor>
  <cdr:relSizeAnchor xmlns:cdr="http://schemas.openxmlformats.org/drawingml/2006/chartDrawing">
    <cdr:from>
      <cdr:x>0.09575</cdr:x>
      <cdr:y>0.73563</cdr:y>
    </cdr:from>
    <cdr:to>
      <cdr:x>0.20157</cdr:x>
      <cdr:y>0.81982</cdr:y>
    </cdr:to>
    <cdr:cxnSp macro="">
      <cdr:nvCxnSpPr>
        <cdr:cNvPr id="4" name="Прямая со стрелкой 3"/>
        <cdr:cNvCxnSpPr/>
      </cdr:nvCxnSpPr>
      <cdr:spPr>
        <a:xfrm xmlns:a="http://schemas.openxmlformats.org/drawingml/2006/main" flipV="1">
          <a:off x="765292" y="3096344"/>
          <a:ext cx="845856" cy="354367"/>
        </a:xfrm>
        <a:prstGeom xmlns:a="http://schemas.openxmlformats.org/drawingml/2006/main" prst="straightConnector1">
          <a:avLst/>
        </a:prstGeom>
        <a:ln xmlns:a="http://schemas.openxmlformats.org/drawingml/2006/main" w="381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0.68222</cdr:x>
      <cdr:y>0.47993</cdr:y>
    </cdr:from>
    <cdr:to>
      <cdr:x>0.94142</cdr:x>
      <cdr:y>0.63268</cdr:y>
    </cdr:to>
    <cdr:sp macro="" textlink="">
      <cdr:nvSpPr>
        <cdr:cNvPr id="7" name="Прямоугольник 6"/>
        <cdr:cNvSpPr/>
      </cdr:nvSpPr>
      <cdr:spPr>
        <a:xfrm xmlns:a="http://schemas.openxmlformats.org/drawingml/2006/main">
          <a:off x="5452930" y="2020067"/>
          <a:ext cx="2071702" cy="642942"/>
        </a:xfrm>
        <a:prstGeom xmlns:a="http://schemas.openxmlformats.org/drawingml/2006/main" prst="rect">
          <a:avLst/>
        </a:prstGeom>
        <a:noFill xmlns:a="http://schemas.openxmlformats.org/drawingml/2006/main"/>
        <a:ln xmlns:a="http://schemas.openxmlformats.org/drawingml/2006/main">
          <a:solidFill>
            <a:schemeClr val="accent3"/>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xmlns:a="http://schemas.openxmlformats.org/drawingml/2006/main">
          <a:pPr algn="ctr"/>
          <a:r>
            <a:rPr lang="ru-RU" sz="1200" b="1" dirty="0" smtClean="0">
              <a:solidFill>
                <a:schemeClr val="tx1"/>
              </a:solidFill>
              <a:latin typeface="Times New Roman" pitchFamily="18" charset="0"/>
              <a:cs typeface="Times New Roman" pitchFamily="18" charset="0"/>
            </a:rPr>
            <a:t>Национальная экономика</a:t>
          </a:r>
        </a:p>
        <a:p xmlns:a="http://schemas.openxmlformats.org/drawingml/2006/main">
          <a:pPr algn="ctr"/>
          <a:r>
            <a:rPr lang="ru-RU" sz="1200" dirty="0" smtClean="0">
              <a:solidFill>
                <a:schemeClr val="tx1"/>
              </a:solidFill>
              <a:latin typeface="Times New Roman" pitchFamily="18" charset="0"/>
              <a:cs typeface="Times New Roman" pitchFamily="18" charset="0"/>
            </a:rPr>
            <a:t>план  - </a:t>
          </a:r>
          <a:r>
            <a:rPr lang="en-US" sz="1200" dirty="0" smtClean="0">
              <a:solidFill>
                <a:schemeClr val="tx1"/>
              </a:solidFill>
              <a:latin typeface="Times New Roman" pitchFamily="18" charset="0"/>
              <a:cs typeface="Times New Roman" pitchFamily="18" charset="0"/>
            </a:rPr>
            <a:t>133</a:t>
          </a:r>
          <a:r>
            <a:rPr lang="ru-RU" sz="1200" dirty="0" smtClean="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122</a:t>
          </a:r>
          <a:endParaRPr lang="ru-RU" sz="1200" dirty="0" smtClean="0">
            <a:solidFill>
              <a:schemeClr val="tx1"/>
            </a:solidFill>
            <a:latin typeface="Times New Roman" pitchFamily="18" charset="0"/>
            <a:cs typeface="Times New Roman" pitchFamily="18" charset="0"/>
          </a:endParaRPr>
        </a:p>
        <a:p xmlns:a="http://schemas.openxmlformats.org/drawingml/2006/main">
          <a:pPr algn="ctr"/>
          <a:r>
            <a:rPr lang="ru-RU" sz="1200" dirty="0" smtClean="0">
              <a:solidFill>
                <a:schemeClr val="tx1"/>
              </a:solidFill>
              <a:latin typeface="Times New Roman" pitchFamily="18" charset="0"/>
              <a:cs typeface="Times New Roman" pitchFamily="18" charset="0"/>
            </a:rPr>
            <a:t>факт – </a:t>
          </a:r>
          <a:r>
            <a:rPr lang="en-US" sz="1200" dirty="0" smtClean="0">
              <a:solidFill>
                <a:schemeClr val="tx1"/>
              </a:solidFill>
              <a:latin typeface="Times New Roman" pitchFamily="18" charset="0"/>
              <a:cs typeface="Times New Roman" pitchFamily="18" charset="0"/>
            </a:rPr>
            <a:t>127</a:t>
          </a:r>
          <a:r>
            <a:rPr lang="ru-RU" sz="1200" dirty="0" smtClean="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646</a:t>
          </a:r>
          <a:endParaRPr lang="ru-RU" sz="1200" dirty="0">
            <a:solidFill>
              <a:schemeClr val="tx1"/>
            </a:solidFill>
            <a:latin typeface="Times New Roman" pitchFamily="18" charset="0"/>
            <a:cs typeface="Times New Roman" pitchFamily="18" charset="0"/>
          </a:endParaRPr>
        </a:p>
      </cdr:txBody>
    </cdr:sp>
  </cdr:relSizeAnchor>
  <cdr:relSizeAnchor xmlns:cdr="http://schemas.openxmlformats.org/drawingml/2006/chartDrawing">
    <cdr:from>
      <cdr:x>0.58098</cdr:x>
      <cdr:y>0.22247</cdr:y>
    </cdr:from>
    <cdr:to>
      <cdr:x>0.77918</cdr:x>
      <cdr:y>0.23951</cdr:y>
    </cdr:to>
    <cdr:cxnSp macro="">
      <cdr:nvCxnSpPr>
        <cdr:cNvPr id="8" name="Прямая со стрелкой 7"/>
        <cdr:cNvCxnSpPr/>
      </cdr:nvCxnSpPr>
      <cdr:spPr>
        <a:xfrm xmlns:a="http://schemas.openxmlformats.org/drawingml/2006/main" flipH="1">
          <a:off x="4643722" y="936389"/>
          <a:ext cx="1584176" cy="71723"/>
        </a:xfrm>
        <a:prstGeom xmlns:a="http://schemas.openxmlformats.org/drawingml/2006/main" prst="straightConnector1">
          <a:avLst/>
        </a:prstGeom>
        <a:ln xmlns:a="http://schemas.openxmlformats.org/drawingml/2006/main" w="38100">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531" tIns="45766" rIns="91531" bIns="45766" numCol="1" anchor="t" anchorCtr="0" compatLnSpc="1">
            <a:prstTxWarp prst="textNoShape">
              <a:avLst/>
            </a:prstTxWarp>
          </a:bodyPr>
          <a:lstStyle>
            <a:lvl1pPr eaLnBrk="0" hangingPunct="0">
              <a:defRPr sz="1200">
                <a:latin typeface="Arial" pitchFamily="34" charset="0"/>
              </a:defRPr>
            </a:lvl1pPr>
          </a:lstStyle>
          <a:p>
            <a:pPr>
              <a:defRPr/>
            </a:pPr>
            <a:endParaRPr lang="ru-RU" dirty="0"/>
          </a:p>
        </p:txBody>
      </p:sp>
      <p:sp>
        <p:nvSpPr>
          <p:cNvPr id="264195"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531" tIns="45766" rIns="91531" bIns="45766" numCol="1" anchor="t" anchorCtr="0" compatLnSpc="1">
            <a:prstTxWarp prst="textNoShape">
              <a:avLst/>
            </a:prstTxWarp>
          </a:bodyPr>
          <a:lstStyle>
            <a:lvl1pPr algn="r" eaLnBrk="0" hangingPunct="0">
              <a:defRPr sz="1200">
                <a:latin typeface="Arial" pitchFamily="34" charset="0"/>
              </a:defRPr>
            </a:lvl1pPr>
          </a:lstStyle>
          <a:p>
            <a:pPr>
              <a:defRPr/>
            </a:pPr>
            <a:fld id="{29C0AEEB-4DCF-4CF6-B399-7B68028C0641}" type="datetimeFigureOut">
              <a:rPr lang="ru-RU"/>
              <a:pPr>
                <a:defRPr/>
              </a:pPr>
              <a:t>10.06.2024</a:t>
            </a:fld>
            <a:endParaRPr lang="ru-RU" dirty="0"/>
          </a:p>
        </p:txBody>
      </p:sp>
      <p:sp>
        <p:nvSpPr>
          <p:cNvPr id="26419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531" tIns="45766" rIns="91531" bIns="45766" numCol="1" anchor="b" anchorCtr="0" compatLnSpc="1">
            <a:prstTxWarp prst="textNoShape">
              <a:avLst/>
            </a:prstTxWarp>
          </a:bodyPr>
          <a:lstStyle>
            <a:lvl1pPr eaLnBrk="0" hangingPunct="0">
              <a:defRPr sz="1200">
                <a:latin typeface="Arial" pitchFamily="34" charset="0"/>
              </a:defRPr>
            </a:lvl1pPr>
          </a:lstStyle>
          <a:p>
            <a:pPr>
              <a:defRPr/>
            </a:pPr>
            <a:endParaRPr lang="ru-RU" dirty="0"/>
          </a:p>
        </p:txBody>
      </p:sp>
      <p:sp>
        <p:nvSpPr>
          <p:cNvPr id="264197" name="Rectangle 5"/>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531" tIns="45766" rIns="91531" bIns="45766" numCol="1" anchor="b" anchorCtr="0" compatLnSpc="1">
            <a:prstTxWarp prst="textNoShape">
              <a:avLst/>
            </a:prstTxWarp>
          </a:bodyPr>
          <a:lstStyle>
            <a:lvl1pPr algn="r" eaLnBrk="0" hangingPunct="0">
              <a:defRPr sz="1200">
                <a:latin typeface="Arial" pitchFamily="34" charset="0"/>
              </a:defRPr>
            </a:lvl1pPr>
          </a:lstStyle>
          <a:p>
            <a:pPr>
              <a:defRPr/>
            </a:pPr>
            <a:fld id="{84A1EDED-0B55-4536-AADF-B06F9272167D}" type="slidenum">
              <a:rPr lang="ru-RU"/>
              <a:pPr>
                <a:defRPr/>
              </a:pPr>
              <a:t>‹#›</a:t>
            </a:fld>
            <a:endParaRPr lang="ru-RU" dirty="0"/>
          </a:p>
        </p:txBody>
      </p:sp>
    </p:spTree>
    <p:extLst>
      <p:ext uri="{BB962C8B-B14F-4D97-AF65-F5344CB8AC3E}">
        <p14:creationId xmlns:p14="http://schemas.microsoft.com/office/powerpoint/2010/main" xmlns="" val="162343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531" tIns="45766" rIns="91531" bIns="45766" numCol="1" anchor="t" anchorCtr="0" compatLnSpc="1">
            <a:prstTxWarp prst="textNoShape">
              <a:avLst/>
            </a:prstTxWarp>
          </a:bodyPr>
          <a:lstStyle>
            <a:lvl1pPr>
              <a:defRPr sz="1200">
                <a:latin typeface="Arial" charset="0"/>
              </a:defRPr>
            </a:lvl1pPr>
          </a:lstStyle>
          <a:p>
            <a:pPr>
              <a:defRPr/>
            </a:pPr>
            <a:endParaRPr lang="ru-RU" dirty="0"/>
          </a:p>
        </p:txBody>
      </p:sp>
      <p:sp>
        <p:nvSpPr>
          <p:cNvPr id="1126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531" tIns="45766" rIns="91531" bIns="45766" numCol="1" anchor="t" anchorCtr="0" compatLnSpc="1">
            <a:prstTxWarp prst="textNoShape">
              <a:avLst/>
            </a:prstTxWarp>
          </a:bodyPr>
          <a:lstStyle>
            <a:lvl1pPr algn="r">
              <a:defRPr sz="1200">
                <a:latin typeface="Arial" charset="0"/>
              </a:defRPr>
            </a:lvl1pPr>
          </a:lstStyle>
          <a:p>
            <a:pPr>
              <a:defRPr/>
            </a:pPr>
            <a:endParaRPr lang="ru-RU" dirty="0"/>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79450" y="4716463"/>
            <a:ext cx="5438775" cy="4468812"/>
          </a:xfrm>
          <a:prstGeom prst="rect">
            <a:avLst/>
          </a:prstGeom>
          <a:noFill/>
          <a:ln w="9525">
            <a:noFill/>
            <a:miter lim="800000"/>
            <a:headEnd/>
            <a:tailEnd/>
          </a:ln>
          <a:effectLst/>
        </p:spPr>
        <p:txBody>
          <a:bodyPr vert="horz" wrap="square" lIns="91531" tIns="45766" rIns="91531" bIns="45766"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1270"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531" tIns="45766" rIns="91531" bIns="45766" numCol="1" anchor="b" anchorCtr="0" compatLnSpc="1">
            <a:prstTxWarp prst="textNoShape">
              <a:avLst/>
            </a:prstTxWarp>
          </a:bodyPr>
          <a:lstStyle>
            <a:lvl1pPr>
              <a:defRPr sz="1200">
                <a:latin typeface="Arial" charset="0"/>
              </a:defRPr>
            </a:lvl1pPr>
          </a:lstStyle>
          <a:p>
            <a:pPr>
              <a:defRPr/>
            </a:pPr>
            <a:endParaRPr lang="ru-RU" dirty="0"/>
          </a:p>
        </p:txBody>
      </p:sp>
      <p:sp>
        <p:nvSpPr>
          <p:cNvPr id="11271"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1531" tIns="45766" rIns="91531" bIns="45766" numCol="1" anchor="b" anchorCtr="0" compatLnSpc="1">
            <a:prstTxWarp prst="textNoShape">
              <a:avLst/>
            </a:prstTxWarp>
          </a:bodyPr>
          <a:lstStyle>
            <a:lvl1pPr algn="r">
              <a:defRPr sz="1200">
                <a:latin typeface="Arial" charset="0"/>
              </a:defRPr>
            </a:lvl1pPr>
          </a:lstStyle>
          <a:p>
            <a:pPr>
              <a:defRPr/>
            </a:pPr>
            <a:fld id="{8CA79D6A-F5FC-4498-B71C-62EC25B162A0}" type="slidenum">
              <a:rPr lang="ru-RU"/>
              <a:pPr>
                <a:defRPr/>
              </a:pPr>
              <a:t>‹#›</a:t>
            </a:fld>
            <a:endParaRPr lang="ru-RU" dirty="0"/>
          </a:p>
        </p:txBody>
      </p:sp>
    </p:spTree>
    <p:extLst>
      <p:ext uri="{BB962C8B-B14F-4D97-AF65-F5344CB8AC3E}">
        <p14:creationId xmlns:p14="http://schemas.microsoft.com/office/powerpoint/2010/main" xmlns="" val="33739594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p:txBody>
          <a:bodyPr/>
          <a:lstStyle/>
          <a:p>
            <a:pPr>
              <a:defRPr/>
            </a:pPr>
            <a:fld id="{BBE146DB-E4DA-4248-B5F6-42A6DB59AB8A}" type="slidenum">
              <a:rPr lang="ru-RU" smtClean="0">
                <a:solidFill>
                  <a:prstClr val="black"/>
                </a:solidFill>
              </a:rPr>
              <a:pPr>
                <a:defRPr/>
              </a:pPr>
              <a:t>1</a:t>
            </a:fld>
            <a:endParaRPr lang="ru-RU" dirty="0" smtClean="0">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ru-RU" altLang="ru-R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49688" y="9429750"/>
            <a:ext cx="2946400" cy="496888"/>
          </a:xfrm>
          <a:prstGeom prst="rect">
            <a:avLst/>
          </a:prstGeom>
          <a:noFill/>
          <a:ln w="9525">
            <a:noFill/>
            <a:miter lim="800000"/>
            <a:headEnd/>
            <a:tailEnd/>
          </a:ln>
        </p:spPr>
        <p:txBody>
          <a:bodyPr lIns="91531" tIns="45766" rIns="91531" bIns="45766" anchor="b"/>
          <a:lstStyle/>
          <a:p>
            <a:pPr algn="r"/>
            <a:fld id="{41F159A9-C8CC-473F-972D-C62C202B1C48}" type="slidenum">
              <a:rPr lang="ru-RU" altLang="ru-RU" sz="1200">
                <a:latin typeface="Arial" charset="0"/>
              </a:rPr>
              <a:pPr algn="r"/>
              <a:t>4</a:t>
            </a:fld>
            <a:endParaRPr lang="ru-RU" altLang="ru-RU" sz="1200" dirty="0">
              <a:latin typeface="Arial"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ru-RU" altLang="ru-RU" sz="1000" dirty="0" smtClean="0"/>
              <a:t> </a:t>
            </a:r>
            <a:endParaRPr lang="ru-RU" altLang="ru-RU" sz="1000"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2291"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ru-RU" altLang="ru-RU" dirty="0" smtClean="0"/>
          </a:p>
        </p:txBody>
      </p:sp>
      <p:sp>
        <p:nvSpPr>
          <p:cNvPr id="4" name="Номер слайда 3"/>
          <p:cNvSpPr>
            <a:spLocks noGrp="1"/>
          </p:cNvSpPr>
          <p:nvPr>
            <p:ph type="sldNum" sz="quarter" idx="5"/>
          </p:nvPr>
        </p:nvSpPr>
        <p:spPr/>
        <p:txBody>
          <a:bodyPr/>
          <a:lstStyle/>
          <a:p>
            <a:pPr>
              <a:defRPr/>
            </a:pPr>
            <a:fld id="{696D9272-D2DC-4D34-BC40-9AD5E335452E}" type="slidenum">
              <a:rPr lang="ru-RU" smtClean="0"/>
              <a:pPr>
                <a:defRPr/>
              </a:pPr>
              <a:t>15</a:t>
            </a:fld>
            <a:endParaRPr lang="ru-R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8CA79D6A-F5FC-4498-B71C-62EC25B162A0}" type="slidenum">
              <a:rPr lang="ru-RU" smtClean="0"/>
              <a:pPr>
                <a:defRPr/>
              </a:pPr>
              <a:t>28</a:t>
            </a:fld>
            <a:endParaRPr lang="ru-RU" dirty="0"/>
          </a:p>
        </p:txBody>
      </p:sp>
    </p:spTree>
    <p:extLst>
      <p:ext uri="{BB962C8B-B14F-4D97-AF65-F5344CB8AC3E}">
        <p14:creationId xmlns:p14="http://schemas.microsoft.com/office/powerpoint/2010/main" xmlns="" val="181924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pPr>
              <a:defRPr/>
            </a:pPr>
            <a:fld id="{97A6A13A-2E0F-4986-B8C7-C0D9DC90B08C}" type="datetime1">
              <a:rPr lang="ru-RU" smtClean="0"/>
              <a:pPr>
                <a:defRPr/>
              </a:pPr>
              <a:t>10.06.2024</a:t>
            </a:fld>
            <a:endParaRPr lang="ru-RU" dirty="0"/>
          </a:p>
        </p:txBody>
      </p:sp>
      <p:sp>
        <p:nvSpPr>
          <p:cNvPr id="8" name="Slide Number Placeholder 7"/>
          <p:cNvSpPr>
            <a:spLocks noGrp="1"/>
          </p:cNvSpPr>
          <p:nvPr>
            <p:ph type="sldNum" sz="quarter" idx="11"/>
          </p:nvPr>
        </p:nvSpPr>
        <p:spPr/>
        <p:txBody>
          <a:bodyPr/>
          <a:lstStyle/>
          <a:p>
            <a:pPr>
              <a:defRPr/>
            </a:pPr>
            <a:fld id="{177E67FE-F605-4BD5-B5D5-43D0D2A32EA5}" type="slidenum">
              <a:rPr lang="ru-RU" smtClean="0"/>
              <a:pPr>
                <a:defRPr/>
              </a:pPr>
              <a:t>‹#›</a:t>
            </a:fld>
            <a:endParaRPr lang="ru-RU" dirty="0"/>
          </a:p>
        </p:txBody>
      </p:sp>
      <p:sp>
        <p:nvSpPr>
          <p:cNvPr id="9" name="Footer Placeholder 8"/>
          <p:cNvSpPr>
            <a:spLocks noGrp="1"/>
          </p:cNvSpPr>
          <p:nvPr>
            <p:ph type="ftr" sz="quarter" idx="12"/>
          </p:nvPr>
        </p:nvSpPr>
        <p:spPr/>
        <p:txBody>
          <a:bodyPr/>
          <a:lstStyle/>
          <a:p>
            <a:pPr>
              <a:defRPr/>
            </a:pPr>
            <a:r>
              <a:rPr lang="ru-RU" smtClean="0"/>
              <a:t>Министерство финансов Пермского краяМинистерство финансов Пермского края</a:t>
            </a:r>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8854FEB9-E22B-43CE-8038-E8A42DC74937}" type="datetime1">
              <a:rPr lang="ru-RU" smtClean="0"/>
              <a:pPr>
                <a:defRPr/>
              </a:pPr>
              <a:t>10.06.2024</a:t>
            </a:fld>
            <a:endParaRPr lang="ru-RU" dirty="0"/>
          </a:p>
        </p:txBody>
      </p:sp>
      <p:sp>
        <p:nvSpPr>
          <p:cNvPr id="5" name="Footer Placeholder 4"/>
          <p:cNvSpPr>
            <a:spLocks noGrp="1"/>
          </p:cNvSpPr>
          <p:nvPr>
            <p:ph type="ftr" sz="quarter" idx="11"/>
          </p:nvPr>
        </p:nvSpPr>
        <p:spPr/>
        <p:txBody>
          <a:bodyPr/>
          <a:lstStyle/>
          <a:p>
            <a:pPr>
              <a:defRPr/>
            </a:pPr>
            <a:r>
              <a:rPr lang="ru-RU" smtClean="0"/>
              <a:t>Министерство финансов Пермского краяМинистерство финансов Пермского края</a:t>
            </a:r>
            <a:endParaRPr lang="ru-RU" dirty="0"/>
          </a:p>
        </p:txBody>
      </p:sp>
      <p:sp>
        <p:nvSpPr>
          <p:cNvPr id="6" name="Slide Number Placeholder 5"/>
          <p:cNvSpPr>
            <a:spLocks noGrp="1"/>
          </p:cNvSpPr>
          <p:nvPr>
            <p:ph type="sldNum" sz="quarter" idx="12"/>
          </p:nvPr>
        </p:nvSpPr>
        <p:spPr/>
        <p:txBody>
          <a:bodyPr/>
          <a:lstStyle/>
          <a:p>
            <a:pPr>
              <a:defRPr/>
            </a:pPr>
            <a:fld id="{697D0A3D-5475-41B7-9221-C68E047C80AA}"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EB12A03B-71AF-489C-B984-DA7A9BF34387}" type="datetime1">
              <a:rPr lang="ru-RU" smtClean="0"/>
              <a:pPr>
                <a:defRPr/>
              </a:pPr>
              <a:t>10.06.2024</a:t>
            </a:fld>
            <a:endParaRPr lang="ru-RU" dirty="0"/>
          </a:p>
        </p:txBody>
      </p:sp>
      <p:sp>
        <p:nvSpPr>
          <p:cNvPr id="5" name="Footer Placeholder 4"/>
          <p:cNvSpPr>
            <a:spLocks noGrp="1"/>
          </p:cNvSpPr>
          <p:nvPr>
            <p:ph type="ftr" sz="quarter" idx="11"/>
          </p:nvPr>
        </p:nvSpPr>
        <p:spPr/>
        <p:txBody>
          <a:bodyPr/>
          <a:lstStyle/>
          <a:p>
            <a:pPr>
              <a:defRPr/>
            </a:pPr>
            <a:r>
              <a:rPr lang="ru-RU" smtClean="0"/>
              <a:t>Министерство финансов Пермского краяМинистерство финансов Пермского края</a:t>
            </a:r>
            <a:endParaRPr lang="ru-RU" dirty="0"/>
          </a:p>
        </p:txBody>
      </p:sp>
      <p:sp>
        <p:nvSpPr>
          <p:cNvPr id="6" name="Slide Number Placeholder 5"/>
          <p:cNvSpPr>
            <a:spLocks noGrp="1"/>
          </p:cNvSpPr>
          <p:nvPr>
            <p:ph type="sldNum" sz="quarter" idx="12"/>
          </p:nvPr>
        </p:nvSpPr>
        <p:spPr/>
        <p:txBody>
          <a:bodyPr/>
          <a:lstStyle/>
          <a:p>
            <a:pPr>
              <a:defRPr/>
            </a:pPr>
            <a:fld id="{AD84205B-E65E-4B30-991E-4BEBD111AA1B}" type="slidenum">
              <a:rPr lang="ru-RU" smtClean="0"/>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normAutofit/>
          </a:bodyPr>
          <a:lstStyle/>
          <a:p>
            <a:pPr lvl="0"/>
            <a:endParaRPr lang="ru-RU" noProof="0" dirty="0"/>
          </a:p>
        </p:txBody>
      </p:sp>
      <p:sp>
        <p:nvSpPr>
          <p:cNvPr id="4" name="Дата 3"/>
          <p:cNvSpPr>
            <a:spLocks noGrp="1"/>
          </p:cNvSpPr>
          <p:nvPr>
            <p:ph type="dt" sz="half" idx="10"/>
          </p:nvPr>
        </p:nvSpPr>
        <p:spPr>
          <a:xfrm>
            <a:off x="457200" y="6245225"/>
            <a:ext cx="2133600" cy="476250"/>
          </a:xfrm>
        </p:spPr>
        <p:txBody>
          <a:bodyPr/>
          <a:lstStyle>
            <a:lvl1pPr>
              <a:defRPr/>
            </a:lvl1pPr>
          </a:lstStyle>
          <a:p>
            <a:pPr>
              <a:defRPr/>
            </a:pPr>
            <a:fld id="{BB0AD588-C667-4308-B997-8AFB9EE597E6}" type="datetime1">
              <a:rPr lang="ru-RU"/>
              <a:pPr>
                <a:defRPr/>
              </a:pPr>
              <a:t>10.06.2024</a:t>
            </a:fld>
            <a:endParaRPr lang="ru-RU" dirty="0"/>
          </a:p>
        </p:txBody>
      </p:sp>
      <p:sp>
        <p:nvSpPr>
          <p:cNvPr id="5" name="Нижний колонтитул 4"/>
          <p:cNvSpPr>
            <a:spLocks noGrp="1"/>
          </p:cNvSpPr>
          <p:nvPr>
            <p:ph type="ftr" sz="quarter" idx="11"/>
          </p:nvPr>
        </p:nvSpPr>
        <p:spPr>
          <a:xfrm>
            <a:off x="3124200" y="6245225"/>
            <a:ext cx="2895600" cy="476250"/>
          </a:xfrm>
        </p:spPr>
        <p:txBody>
          <a:bodyPr/>
          <a:lstStyle>
            <a:lvl1pPr>
              <a:defRPr/>
            </a:lvl1pPr>
          </a:lstStyle>
          <a:p>
            <a:pPr>
              <a:defRPr/>
            </a:pPr>
            <a:r>
              <a:rPr lang="ru-RU" dirty="0"/>
              <a:t>Министерство финансов Пермского краяМинистерство финансов Пермского края</a:t>
            </a:r>
          </a:p>
        </p:txBody>
      </p:sp>
      <p:sp>
        <p:nvSpPr>
          <p:cNvPr id="6" name="Номер слайда 5"/>
          <p:cNvSpPr>
            <a:spLocks noGrp="1"/>
          </p:cNvSpPr>
          <p:nvPr>
            <p:ph type="sldNum" sz="quarter" idx="12"/>
          </p:nvPr>
        </p:nvSpPr>
        <p:spPr>
          <a:xfrm>
            <a:off x="6553200" y="6245225"/>
            <a:ext cx="2133600" cy="476250"/>
          </a:xfrm>
        </p:spPr>
        <p:txBody>
          <a:bodyPr/>
          <a:lstStyle>
            <a:lvl1pPr>
              <a:defRPr/>
            </a:lvl1pPr>
          </a:lstStyle>
          <a:p>
            <a:pPr>
              <a:defRPr/>
            </a:pPr>
            <a:fld id="{97A56D19-DCFE-4ECD-9086-7F2232CED59F}"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bg1"/>
                </a:solidFill>
                <a:latin typeface="Arial"/>
                <a:cs typeface="Arial"/>
              </a:defRPr>
            </a:lvl1pPr>
          </a:lstStyle>
          <a:p>
            <a:endParaRPr/>
          </a:p>
        </p:txBody>
      </p:sp>
      <p:sp>
        <p:nvSpPr>
          <p:cNvPr id="3" name="Holder 3"/>
          <p:cNvSpPr>
            <a:spLocks noGrp="1"/>
          </p:cNvSpPr>
          <p:nvPr>
            <p:ph sz="half" idx="2"/>
          </p:nvPr>
        </p:nvSpPr>
        <p:spPr>
          <a:xfrm>
            <a:off x="457200" y="1577340"/>
            <a:ext cx="397764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37929" y="1642014"/>
            <a:ext cx="2958941" cy="369332"/>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defRPr sz="800" b="0" i="0">
                <a:solidFill>
                  <a:schemeClr val="bg1"/>
                </a:solidFill>
                <a:latin typeface="Arial"/>
                <a:cs typeface="Arial"/>
              </a:defRPr>
            </a:lvl1pPr>
          </a:lstStyle>
          <a:p>
            <a:pPr marL="12700">
              <a:lnSpc>
                <a:spcPct val="100000"/>
              </a:lnSpc>
            </a:pPr>
            <a:r>
              <a:rPr spc="-10" dirty="0"/>
              <a:t>Ми</a:t>
            </a:r>
            <a:r>
              <a:rPr dirty="0"/>
              <a:t>н</a:t>
            </a:r>
            <a:r>
              <a:rPr spc="-10" dirty="0"/>
              <a:t>и</a:t>
            </a:r>
            <a:r>
              <a:rPr dirty="0"/>
              <a:t>ст</a:t>
            </a:r>
            <a:r>
              <a:rPr spc="-5" dirty="0"/>
              <a:t>ер</a:t>
            </a:r>
            <a:r>
              <a:rPr dirty="0"/>
              <a:t>ство</a:t>
            </a:r>
            <a:r>
              <a:rPr spc="-25" dirty="0"/>
              <a:t> </a:t>
            </a:r>
            <a:r>
              <a:rPr dirty="0"/>
              <a:t>ф</a:t>
            </a:r>
            <a:r>
              <a:rPr spc="-10" dirty="0"/>
              <a:t>и</a:t>
            </a:r>
            <a:r>
              <a:rPr dirty="0"/>
              <a:t>н</a:t>
            </a:r>
            <a:r>
              <a:rPr spc="-5" dirty="0"/>
              <a:t>а</a:t>
            </a:r>
            <a:r>
              <a:rPr dirty="0"/>
              <a:t>н</a:t>
            </a:r>
            <a:r>
              <a:rPr spc="5" dirty="0"/>
              <a:t>с</a:t>
            </a:r>
            <a:r>
              <a:rPr spc="-5" dirty="0"/>
              <a:t>о</a:t>
            </a:r>
            <a:r>
              <a:rPr dirty="0"/>
              <a:t>в</a:t>
            </a:r>
            <a:r>
              <a:rPr spc="5" dirty="0"/>
              <a:t> </a:t>
            </a:r>
            <a:r>
              <a:rPr dirty="0"/>
              <a:t>П</a:t>
            </a:r>
            <a:r>
              <a:rPr spc="-5" dirty="0"/>
              <a:t>ер</a:t>
            </a:r>
            <a:r>
              <a:rPr dirty="0"/>
              <a:t>мс</a:t>
            </a:r>
            <a:r>
              <a:rPr spc="-5" dirty="0"/>
              <a:t>ко</a:t>
            </a:r>
            <a:r>
              <a:rPr spc="-10" dirty="0"/>
              <a:t>г</a:t>
            </a:r>
            <a:r>
              <a:rPr dirty="0"/>
              <a:t>о</a:t>
            </a:r>
            <a:r>
              <a:rPr spc="10" dirty="0"/>
              <a:t> </a:t>
            </a:r>
            <a:r>
              <a:rPr spc="-5" dirty="0"/>
              <a:t>кра</a:t>
            </a:r>
            <a:r>
              <a:rPr dirty="0"/>
              <a:t>я</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6/10/2024</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25400">
              <a:lnSpc>
                <a:spcPct val="100000"/>
              </a:lnSpc>
            </a:pPr>
            <a:fld id="{81D60167-4931-47E6-BA6A-407CBD079E47}" type="slidenum">
              <a:rPr dirty="0"/>
              <a:pPr marL="25400">
                <a:lnSpc>
                  <a:spcPct val="100000"/>
                </a:lnSpc>
              </a:pPr>
              <a:t>‹#›</a:t>
            </a:fld>
            <a:endParaRPr dirty="0"/>
          </a:p>
        </p:txBody>
      </p:sp>
    </p:spTree>
    <p:extLst>
      <p:ext uri="{BB962C8B-B14F-4D97-AF65-F5344CB8AC3E}">
        <p14:creationId xmlns:p14="http://schemas.microsoft.com/office/powerpoint/2010/main" xmlns="" val="1549748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700" b="0" i="0">
                <a:solidFill>
                  <a:schemeClr val="bg1"/>
                </a:solidFill>
                <a:latin typeface="Arial"/>
                <a:cs typeface="Arial"/>
              </a:defRPr>
            </a:lvl1pPr>
          </a:lstStyle>
          <a:p>
            <a:pPr marL="6468"/>
            <a:r>
              <a:rPr lang="ru-RU" spc="3" smtClean="0"/>
              <a:t>Ми</a:t>
            </a:r>
            <a:r>
              <a:rPr lang="ru-RU" spc="-3" smtClean="0"/>
              <a:t>н</a:t>
            </a:r>
            <a:r>
              <a:rPr lang="ru-RU" spc="3" smtClean="0"/>
              <a:t>ис</a:t>
            </a:r>
            <a:r>
              <a:rPr lang="ru-RU" spc="-3" smtClean="0"/>
              <a:t>т</a:t>
            </a:r>
            <a:r>
              <a:rPr lang="ru-RU" spc="3" smtClean="0"/>
              <a:t>ер</a:t>
            </a:r>
            <a:r>
              <a:rPr lang="ru-RU" spc="5" smtClean="0"/>
              <a:t>с</a:t>
            </a:r>
            <a:r>
              <a:rPr lang="ru-RU" spc="3" smtClean="0"/>
              <a:t>т</a:t>
            </a:r>
            <a:r>
              <a:rPr lang="ru-RU" spc="-3" smtClean="0"/>
              <a:t>в</a:t>
            </a:r>
            <a:r>
              <a:rPr lang="ru-RU" spc="3" smtClean="0"/>
              <a:t>о</a:t>
            </a:r>
            <a:r>
              <a:rPr lang="ru-RU" spc="15" smtClean="0"/>
              <a:t> </a:t>
            </a:r>
            <a:r>
              <a:rPr lang="ru-RU" spc="3" smtClean="0"/>
              <a:t>фи</a:t>
            </a:r>
            <a:r>
              <a:rPr lang="ru-RU" spc="-3" smtClean="0"/>
              <a:t>н</a:t>
            </a:r>
            <a:r>
              <a:rPr lang="ru-RU" spc="3" smtClean="0"/>
              <a:t>ан</a:t>
            </a:r>
            <a:r>
              <a:rPr lang="ru-RU" spc="8" smtClean="0"/>
              <a:t>с</a:t>
            </a:r>
            <a:r>
              <a:rPr lang="ru-RU" spc="3" smtClean="0"/>
              <a:t>ов</a:t>
            </a:r>
            <a:r>
              <a:rPr lang="ru-RU" spc="23" smtClean="0"/>
              <a:t> </a:t>
            </a:r>
            <a:r>
              <a:rPr lang="ru-RU" spc="3" smtClean="0"/>
              <a:t>Пер</a:t>
            </a:r>
            <a:r>
              <a:rPr lang="ru-RU" smtClean="0"/>
              <a:t>м</a:t>
            </a:r>
            <a:r>
              <a:rPr lang="ru-RU" spc="3" smtClean="0"/>
              <a:t>с</a:t>
            </a:r>
            <a:r>
              <a:rPr lang="ru-RU" spc="5" smtClean="0"/>
              <a:t>к</a:t>
            </a:r>
            <a:r>
              <a:rPr lang="ru-RU" spc="3" smtClean="0"/>
              <a:t>о</a:t>
            </a:r>
            <a:r>
              <a:rPr lang="ru-RU" spc="-13" smtClean="0"/>
              <a:t>г</a:t>
            </a:r>
            <a:r>
              <a:rPr lang="ru-RU" spc="3" smtClean="0"/>
              <a:t>о</a:t>
            </a:r>
            <a:r>
              <a:rPr lang="ru-RU" spc="5" smtClean="0"/>
              <a:t> </a:t>
            </a:r>
            <a:r>
              <a:rPr lang="ru-RU" spc="3" smtClean="0"/>
              <a:t>края</a:t>
            </a:r>
            <a:endParaRPr lang="ru-RU" spc="3" dirty="0"/>
          </a:p>
        </p:txBody>
      </p:sp>
      <p:sp>
        <p:nvSpPr>
          <p:cNvPr id="3" name="Holder 3"/>
          <p:cNvSpPr>
            <a:spLocks noGrp="1"/>
          </p:cNvSpPr>
          <p:nvPr>
            <p:ph type="dt" sz="half" idx="6"/>
          </p:nvPr>
        </p:nvSpPr>
        <p:spPr/>
        <p:txBody>
          <a:bodyPr lIns="0" tIns="0" rIns="0" bIns="0"/>
          <a:lstStyle>
            <a:lvl1pPr>
              <a:defRPr sz="700" b="0" i="0">
                <a:solidFill>
                  <a:schemeClr val="bg1"/>
                </a:solidFill>
                <a:latin typeface="Arial"/>
                <a:cs typeface="Arial"/>
              </a:defRPr>
            </a:lvl1pPr>
          </a:lstStyle>
          <a:p>
            <a:pPr marL="6468"/>
            <a:r>
              <a:rPr lang="ru-RU" smtClean="0"/>
              <a:t>О</a:t>
            </a:r>
            <a:r>
              <a:rPr lang="ru-RU" spc="3" smtClean="0"/>
              <a:t>б</a:t>
            </a:r>
            <a:r>
              <a:rPr lang="ru-RU" spc="10" smtClean="0"/>
              <a:t> </a:t>
            </a:r>
            <a:r>
              <a:rPr lang="ru-RU" spc="3" smtClean="0"/>
              <a:t>исп</a:t>
            </a:r>
            <a:r>
              <a:rPr lang="ru-RU" spc="-13" smtClean="0"/>
              <a:t>о</a:t>
            </a:r>
            <a:r>
              <a:rPr lang="ru-RU" spc="3" smtClean="0"/>
              <a:t>л</a:t>
            </a:r>
            <a:r>
              <a:rPr lang="ru-RU" smtClean="0"/>
              <a:t>н</a:t>
            </a:r>
            <a:r>
              <a:rPr lang="ru-RU" spc="3" smtClean="0"/>
              <a:t>ен</a:t>
            </a:r>
            <a:r>
              <a:rPr lang="ru-RU" spc="-3" smtClean="0"/>
              <a:t>и</a:t>
            </a:r>
            <a:r>
              <a:rPr lang="ru-RU" spc="3" smtClean="0"/>
              <a:t>и</a:t>
            </a:r>
            <a:r>
              <a:rPr lang="ru-RU" spc="23" smtClean="0"/>
              <a:t> </a:t>
            </a:r>
            <a:r>
              <a:rPr lang="ru-RU" spc="3" smtClean="0"/>
              <a:t>б</a:t>
            </a:r>
            <a:r>
              <a:rPr lang="ru-RU" spc="-13" smtClean="0"/>
              <a:t>ю</a:t>
            </a:r>
            <a:r>
              <a:rPr lang="ru-RU" spc="3" smtClean="0"/>
              <a:t>дж</a:t>
            </a:r>
            <a:r>
              <a:rPr lang="ru-RU" spc="-18" smtClean="0"/>
              <a:t>е</a:t>
            </a:r>
            <a:r>
              <a:rPr lang="ru-RU" spc="-3" smtClean="0"/>
              <a:t>т</a:t>
            </a:r>
            <a:r>
              <a:rPr lang="ru-RU" spc="3" smtClean="0"/>
              <a:t>ов м</a:t>
            </a:r>
            <a:r>
              <a:rPr lang="ru-RU" spc="-5" smtClean="0"/>
              <a:t>у</a:t>
            </a:r>
            <a:r>
              <a:rPr lang="ru-RU" smtClean="0"/>
              <a:t>н</a:t>
            </a:r>
            <a:r>
              <a:rPr lang="ru-RU" spc="3" smtClean="0"/>
              <a:t>ици</a:t>
            </a:r>
            <a:r>
              <a:rPr lang="ru-RU" smtClean="0"/>
              <a:t>п</a:t>
            </a:r>
            <a:r>
              <a:rPr lang="ru-RU" spc="3" smtClean="0"/>
              <a:t>а</a:t>
            </a:r>
            <a:r>
              <a:rPr lang="ru-RU" spc="8" smtClean="0"/>
              <a:t>л</a:t>
            </a:r>
            <a:r>
              <a:rPr lang="ru-RU" spc="5" smtClean="0"/>
              <a:t>ь</a:t>
            </a:r>
            <a:r>
              <a:rPr lang="ru-RU" smtClean="0"/>
              <a:t>н</a:t>
            </a:r>
            <a:r>
              <a:rPr lang="ru-RU" spc="3" smtClean="0"/>
              <a:t>ых</a:t>
            </a:r>
            <a:r>
              <a:rPr lang="ru-RU" spc="31" smtClean="0"/>
              <a:t> </a:t>
            </a:r>
            <a:r>
              <a:rPr lang="ru-RU" spc="3" smtClean="0"/>
              <a:t>обр</a:t>
            </a:r>
            <a:r>
              <a:rPr lang="ru-RU" spc="-5" smtClean="0"/>
              <a:t>а</a:t>
            </a:r>
            <a:r>
              <a:rPr lang="ru-RU" spc="-3" smtClean="0"/>
              <a:t>з</a:t>
            </a:r>
            <a:r>
              <a:rPr lang="ru-RU" spc="3" smtClean="0"/>
              <a:t>о</a:t>
            </a:r>
            <a:r>
              <a:rPr lang="ru-RU" spc="-3" smtClean="0"/>
              <a:t>в</a:t>
            </a:r>
            <a:r>
              <a:rPr lang="ru-RU" spc="3" smtClean="0"/>
              <a:t>ан</a:t>
            </a:r>
            <a:r>
              <a:rPr lang="ru-RU" spc="-3" smtClean="0"/>
              <a:t>и</a:t>
            </a:r>
            <a:r>
              <a:rPr lang="ru-RU" spc="3" smtClean="0"/>
              <a:t>й</a:t>
            </a:r>
            <a:r>
              <a:rPr lang="ru-RU" spc="10" smtClean="0"/>
              <a:t> </a:t>
            </a:r>
            <a:r>
              <a:rPr lang="ru-RU" spc="3" smtClean="0"/>
              <a:t>за</a:t>
            </a:r>
            <a:r>
              <a:rPr lang="ru-RU" spc="8" smtClean="0"/>
              <a:t> </a:t>
            </a:r>
            <a:r>
              <a:rPr lang="ru-RU" spc="3" smtClean="0"/>
              <a:t>2023</a:t>
            </a:r>
            <a:r>
              <a:rPr lang="ru-RU" smtClean="0"/>
              <a:t> </a:t>
            </a:r>
            <a:r>
              <a:rPr lang="ru-RU" spc="-13" smtClean="0"/>
              <a:t>го</a:t>
            </a:r>
            <a:r>
              <a:rPr lang="ru-RU" spc="3" smtClean="0"/>
              <a:t>д</a:t>
            </a:r>
            <a:endParaRPr lang="ru-RU" spc="3" dirty="0"/>
          </a:p>
        </p:txBody>
      </p:sp>
      <p:sp>
        <p:nvSpPr>
          <p:cNvPr id="4" name="Holder 4"/>
          <p:cNvSpPr>
            <a:spLocks noGrp="1"/>
          </p:cNvSpPr>
          <p:nvPr>
            <p:ph type="sldNum" sz="quarter" idx="7"/>
          </p:nvPr>
        </p:nvSpPr>
        <p:spPr/>
        <p:txBody>
          <a:bodyPr lIns="0" tIns="0" rIns="0" bIns="0"/>
          <a:lstStyle>
            <a:lvl1pPr>
              <a:defRPr sz="700" b="0" i="0">
                <a:solidFill>
                  <a:schemeClr val="bg1"/>
                </a:solidFill>
                <a:latin typeface="Arial"/>
                <a:cs typeface="Arial"/>
              </a:defRPr>
            </a:lvl1pPr>
          </a:lstStyle>
          <a:p>
            <a:pPr marL="12936"/>
            <a:fld id="{81D60167-4931-47E6-BA6A-407CBD079E47}" type="slidenum">
              <a:rPr lang="ru-RU" spc="3" smtClean="0"/>
              <a:pPr marL="12936"/>
              <a:t>‹#›</a:t>
            </a:fld>
            <a:endParaRPr lang="ru-RU" spc="3" dirty="0"/>
          </a:p>
        </p:txBody>
      </p:sp>
    </p:spTree>
    <p:extLst>
      <p:ext uri="{BB962C8B-B14F-4D97-AF65-F5344CB8AC3E}">
        <p14:creationId xmlns:p14="http://schemas.microsoft.com/office/powerpoint/2010/main" xmlns="" val="272220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pPr>
              <a:defRPr/>
            </a:pPr>
            <a:fld id="{62AF30A0-88D7-41C3-94A8-CD5DA0C4F64C}" type="datetime1">
              <a:rPr lang="ru-RU" smtClean="0"/>
              <a:pPr>
                <a:defRPr/>
              </a:pPr>
              <a:t>10.06.2024</a:t>
            </a:fld>
            <a:endParaRPr lang="ru-RU" dirty="0"/>
          </a:p>
        </p:txBody>
      </p:sp>
      <p:sp>
        <p:nvSpPr>
          <p:cNvPr id="5" name="Footer Placeholder 4"/>
          <p:cNvSpPr>
            <a:spLocks noGrp="1"/>
          </p:cNvSpPr>
          <p:nvPr>
            <p:ph type="ftr" sz="quarter" idx="11"/>
          </p:nvPr>
        </p:nvSpPr>
        <p:spPr/>
        <p:txBody>
          <a:bodyPr/>
          <a:lstStyle/>
          <a:p>
            <a:pPr>
              <a:defRPr/>
            </a:pPr>
            <a:r>
              <a:rPr lang="ru-RU" smtClean="0"/>
              <a:t>Министерство финансов Пермского краяМинистерство финансов Пермского края</a:t>
            </a:r>
            <a:endParaRPr lang="ru-RU" dirty="0"/>
          </a:p>
        </p:txBody>
      </p:sp>
      <p:sp>
        <p:nvSpPr>
          <p:cNvPr id="6" name="Slide Number Placeholder 5"/>
          <p:cNvSpPr>
            <a:spLocks noGrp="1"/>
          </p:cNvSpPr>
          <p:nvPr>
            <p:ph type="sldNum" sz="quarter" idx="12"/>
          </p:nvPr>
        </p:nvSpPr>
        <p:spPr/>
        <p:txBody>
          <a:bodyPr/>
          <a:lstStyle/>
          <a:p>
            <a:pPr>
              <a:defRPr/>
            </a:pPr>
            <a:fld id="{49D28FD7-977D-4E8E-942C-39A70AE0E31A}"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EB13C2B2-4BCB-440E-A6CF-0C7E5D2EC19B}" type="datetime1">
              <a:rPr lang="ru-RU" smtClean="0"/>
              <a:pPr>
                <a:defRPr/>
              </a:pPr>
              <a:t>10.06.2024</a:t>
            </a:fld>
            <a:endParaRPr lang="ru-RU" dirty="0"/>
          </a:p>
        </p:txBody>
      </p:sp>
      <p:sp>
        <p:nvSpPr>
          <p:cNvPr id="5" name="Footer Placeholder 4"/>
          <p:cNvSpPr>
            <a:spLocks noGrp="1"/>
          </p:cNvSpPr>
          <p:nvPr>
            <p:ph type="ftr" sz="quarter" idx="11"/>
          </p:nvPr>
        </p:nvSpPr>
        <p:spPr/>
        <p:txBody>
          <a:bodyPr/>
          <a:lstStyle/>
          <a:p>
            <a:pPr>
              <a:defRPr/>
            </a:pPr>
            <a:r>
              <a:rPr lang="ru-RU" smtClean="0"/>
              <a:t>Министерство финансов Пермского краяМинистерство финансов Пермского края</a:t>
            </a:r>
            <a:endParaRPr lang="ru-RU" dirty="0"/>
          </a:p>
        </p:txBody>
      </p:sp>
      <p:sp>
        <p:nvSpPr>
          <p:cNvPr id="6" name="Slide Number Placeholder 5"/>
          <p:cNvSpPr>
            <a:spLocks noGrp="1"/>
          </p:cNvSpPr>
          <p:nvPr>
            <p:ph type="sldNum" sz="quarter" idx="12"/>
          </p:nvPr>
        </p:nvSpPr>
        <p:spPr/>
        <p:txBody>
          <a:bodyPr/>
          <a:lstStyle/>
          <a:p>
            <a:pPr>
              <a:defRPr/>
            </a:pPr>
            <a:fld id="{58469440-2272-4B5F-8608-410868D2676C}" type="slidenum">
              <a:rPr lang="ru-RU" smtClean="0"/>
              <a:pPr>
                <a:defRPr/>
              </a:pPr>
              <a:t>‹#›</a:t>
            </a:fld>
            <a:endParaRPr lang="ru-RU"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pPr>
              <a:defRPr/>
            </a:pPr>
            <a:fld id="{CAB67518-BCEC-4C48-8637-7A995B182890}" type="datetime1">
              <a:rPr lang="ru-RU" smtClean="0"/>
              <a:pPr>
                <a:defRPr/>
              </a:pPr>
              <a:t>10.06.2024</a:t>
            </a:fld>
            <a:endParaRPr lang="ru-RU" dirty="0"/>
          </a:p>
        </p:txBody>
      </p:sp>
      <p:sp>
        <p:nvSpPr>
          <p:cNvPr id="6" name="Footer Placeholder 5"/>
          <p:cNvSpPr>
            <a:spLocks noGrp="1"/>
          </p:cNvSpPr>
          <p:nvPr>
            <p:ph type="ftr" sz="quarter" idx="11"/>
          </p:nvPr>
        </p:nvSpPr>
        <p:spPr/>
        <p:txBody>
          <a:bodyPr/>
          <a:lstStyle/>
          <a:p>
            <a:pPr>
              <a:defRPr/>
            </a:pPr>
            <a:r>
              <a:rPr lang="ru-RU" smtClean="0"/>
              <a:t>Министерство финансов Пермского краяМинистерство финансов Пермского края</a:t>
            </a:r>
            <a:endParaRPr lang="ru-RU" dirty="0"/>
          </a:p>
        </p:txBody>
      </p:sp>
      <p:sp>
        <p:nvSpPr>
          <p:cNvPr id="7" name="Slide Number Placeholder 6"/>
          <p:cNvSpPr>
            <a:spLocks noGrp="1"/>
          </p:cNvSpPr>
          <p:nvPr>
            <p:ph type="sldNum" sz="quarter" idx="12"/>
          </p:nvPr>
        </p:nvSpPr>
        <p:spPr/>
        <p:txBody>
          <a:bodyPr/>
          <a:lstStyle/>
          <a:p>
            <a:pPr>
              <a:defRPr/>
            </a:pPr>
            <a:fld id="{B2FBED94-4138-4C4E-9C2B-5B667B4BC540}" type="slidenum">
              <a:rPr lang="ru-RU" smtClean="0"/>
              <a:pPr>
                <a:defRPr/>
              </a:pPr>
              <a:t>‹#›</a:t>
            </a:fld>
            <a:endParaRPr lang="ru-RU" dirty="0"/>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fld id="{AD542409-6DC5-4BFD-A24C-CF3A826459C9}" type="datetime1">
              <a:rPr lang="ru-RU" smtClean="0"/>
              <a:pPr>
                <a:defRPr/>
              </a:pPr>
              <a:t>10.06.2024</a:t>
            </a:fld>
            <a:endParaRPr lang="ru-RU" dirty="0"/>
          </a:p>
        </p:txBody>
      </p:sp>
      <p:sp>
        <p:nvSpPr>
          <p:cNvPr id="8" name="Footer Placeholder 7"/>
          <p:cNvSpPr>
            <a:spLocks noGrp="1"/>
          </p:cNvSpPr>
          <p:nvPr>
            <p:ph type="ftr" sz="quarter" idx="11"/>
          </p:nvPr>
        </p:nvSpPr>
        <p:spPr/>
        <p:txBody>
          <a:bodyPr/>
          <a:lstStyle/>
          <a:p>
            <a:pPr>
              <a:defRPr/>
            </a:pPr>
            <a:r>
              <a:rPr lang="ru-RU" smtClean="0"/>
              <a:t>Министерство финансов Пермского краяМинистерство финансов Пермского края</a:t>
            </a:r>
            <a:endParaRPr lang="ru-RU" dirty="0"/>
          </a:p>
        </p:txBody>
      </p:sp>
      <p:sp>
        <p:nvSpPr>
          <p:cNvPr id="9" name="Slide Number Placeholder 8"/>
          <p:cNvSpPr>
            <a:spLocks noGrp="1"/>
          </p:cNvSpPr>
          <p:nvPr>
            <p:ph type="sldNum" sz="quarter" idx="12"/>
          </p:nvPr>
        </p:nvSpPr>
        <p:spPr/>
        <p:txBody>
          <a:bodyPr/>
          <a:lstStyle/>
          <a:p>
            <a:pPr>
              <a:defRPr/>
            </a:pPr>
            <a:fld id="{6CC3C558-C892-4145-B121-E17470788A3A}" type="slidenum">
              <a:rPr lang="ru-RU" smtClean="0"/>
              <a:pPr>
                <a:defRPr/>
              </a:pPr>
              <a:t>‹#›</a:t>
            </a:fld>
            <a:endParaRPr lang="ru-RU" dirty="0"/>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37BBC9A7-61FC-43D5-A5B8-33718A47F2D6}" type="datetime1">
              <a:rPr lang="ru-RU" smtClean="0"/>
              <a:pPr>
                <a:defRPr/>
              </a:pPr>
              <a:t>10.06.2024</a:t>
            </a:fld>
            <a:endParaRPr lang="ru-RU" dirty="0"/>
          </a:p>
        </p:txBody>
      </p:sp>
      <p:sp>
        <p:nvSpPr>
          <p:cNvPr id="4" name="Footer Placeholder 3"/>
          <p:cNvSpPr>
            <a:spLocks noGrp="1"/>
          </p:cNvSpPr>
          <p:nvPr>
            <p:ph type="ftr" sz="quarter" idx="11"/>
          </p:nvPr>
        </p:nvSpPr>
        <p:spPr/>
        <p:txBody>
          <a:bodyPr/>
          <a:lstStyle/>
          <a:p>
            <a:pPr>
              <a:defRPr/>
            </a:pPr>
            <a:r>
              <a:rPr lang="ru-RU" smtClean="0"/>
              <a:t>Министерство финансов Пермского краяМинистерство финансов Пермского края</a:t>
            </a:r>
            <a:endParaRPr lang="ru-RU" dirty="0"/>
          </a:p>
        </p:txBody>
      </p:sp>
      <p:sp>
        <p:nvSpPr>
          <p:cNvPr id="5" name="Slide Number Placeholder 4"/>
          <p:cNvSpPr>
            <a:spLocks noGrp="1"/>
          </p:cNvSpPr>
          <p:nvPr>
            <p:ph type="sldNum" sz="quarter" idx="12"/>
          </p:nvPr>
        </p:nvSpPr>
        <p:spPr/>
        <p:txBody>
          <a:bodyPr/>
          <a:lstStyle/>
          <a:p>
            <a:pPr>
              <a:defRPr/>
            </a:pPr>
            <a:fld id="{F22BEE5A-4DFE-4566-A0DF-3741E7F5BF45}"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DD6E4EC-07B6-47BF-9098-F7561163211E}" type="datetime1">
              <a:rPr lang="ru-RU" smtClean="0"/>
              <a:pPr>
                <a:defRPr/>
              </a:pPr>
              <a:t>10.06.2024</a:t>
            </a:fld>
            <a:endParaRPr lang="ru-RU" dirty="0"/>
          </a:p>
        </p:txBody>
      </p:sp>
      <p:sp>
        <p:nvSpPr>
          <p:cNvPr id="3" name="Footer Placeholder 2"/>
          <p:cNvSpPr>
            <a:spLocks noGrp="1"/>
          </p:cNvSpPr>
          <p:nvPr>
            <p:ph type="ftr" sz="quarter" idx="11"/>
          </p:nvPr>
        </p:nvSpPr>
        <p:spPr/>
        <p:txBody>
          <a:bodyPr/>
          <a:lstStyle/>
          <a:p>
            <a:pPr>
              <a:defRPr/>
            </a:pPr>
            <a:r>
              <a:rPr lang="ru-RU" smtClean="0"/>
              <a:t>Министерство финансов Пермского краяМинистерство финансов Пермского края</a:t>
            </a:r>
            <a:endParaRPr lang="ru-RU" dirty="0"/>
          </a:p>
        </p:txBody>
      </p:sp>
      <p:sp>
        <p:nvSpPr>
          <p:cNvPr id="4" name="Slide Number Placeholder 3"/>
          <p:cNvSpPr>
            <a:spLocks noGrp="1"/>
          </p:cNvSpPr>
          <p:nvPr>
            <p:ph type="sldNum" sz="quarter" idx="12"/>
          </p:nvPr>
        </p:nvSpPr>
        <p:spPr/>
        <p:txBody>
          <a:bodyPr/>
          <a:lstStyle/>
          <a:p>
            <a:pPr>
              <a:defRPr/>
            </a:pPr>
            <a:fld id="{A4B9F3D2-A26F-4C87-A236-1372F90CC0F9}"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3CDC3A4C-9A37-489B-AFBD-DA457FADFF19}" type="datetime1">
              <a:rPr lang="ru-RU" smtClean="0"/>
              <a:pPr>
                <a:defRPr/>
              </a:pPr>
              <a:t>10.06.2024</a:t>
            </a:fld>
            <a:endParaRPr lang="ru-RU" dirty="0"/>
          </a:p>
        </p:txBody>
      </p:sp>
      <p:sp>
        <p:nvSpPr>
          <p:cNvPr id="6" name="Footer Placeholder 5"/>
          <p:cNvSpPr>
            <a:spLocks noGrp="1"/>
          </p:cNvSpPr>
          <p:nvPr>
            <p:ph type="ftr" sz="quarter" idx="11"/>
          </p:nvPr>
        </p:nvSpPr>
        <p:spPr/>
        <p:txBody>
          <a:bodyPr/>
          <a:lstStyle/>
          <a:p>
            <a:pPr>
              <a:defRPr/>
            </a:pPr>
            <a:r>
              <a:rPr lang="ru-RU" smtClean="0"/>
              <a:t>Министерство финансов Пермского краяМинистерство финансов Пермского края</a:t>
            </a:r>
            <a:endParaRPr lang="ru-RU" dirty="0"/>
          </a:p>
        </p:txBody>
      </p:sp>
      <p:sp>
        <p:nvSpPr>
          <p:cNvPr id="7" name="Slide Number Placeholder 6"/>
          <p:cNvSpPr>
            <a:spLocks noGrp="1"/>
          </p:cNvSpPr>
          <p:nvPr>
            <p:ph type="sldNum" sz="quarter" idx="12"/>
          </p:nvPr>
        </p:nvSpPr>
        <p:spPr/>
        <p:txBody>
          <a:bodyPr/>
          <a:lstStyle/>
          <a:p>
            <a:pPr>
              <a:defRPr/>
            </a:pPr>
            <a:fld id="{B57824A5-C9D3-451D-981B-CEC92F5242EE}"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B9621C4F-C9F5-417A-A498-303905D9CC65}" type="datetime1">
              <a:rPr lang="ru-RU" smtClean="0"/>
              <a:pPr>
                <a:defRPr/>
              </a:pPr>
              <a:t>10.06.2024</a:t>
            </a:fld>
            <a:endParaRPr lang="ru-RU" dirty="0"/>
          </a:p>
        </p:txBody>
      </p:sp>
      <p:sp>
        <p:nvSpPr>
          <p:cNvPr id="6" name="Footer Placeholder 5"/>
          <p:cNvSpPr>
            <a:spLocks noGrp="1"/>
          </p:cNvSpPr>
          <p:nvPr>
            <p:ph type="ftr" sz="quarter" idx="11"/>
          </p:nvPr>
        </p:nvSpPr>
        <p:spPr/>
        <p:txBody>
          <a:bodyPr/>
          <a:lstStyle/>
          <a:p>
            <a:pPr>
              <a:defRPr/>
            </a:pPr>
            <a:r>
              <a:rPr lang="ru-RU" smtClean="0"/>
              <a:t>Министерство финансов Пермского краяМинистерство финансов Пермского края</a:t>
            </a:r>
            <a:endParaRPr lang="ru-RU" dirty="0"/>
          </a:p>
        </p:txBody>
      </p:sp>
      <p:sp>
        <p:nvSpPr>
          <p:cNvPr id="7" name="Slide Number Placeholder 6"/>
          <p:cNvSpPr>
            <a:spLocks noGrp="1"/>
          </p:cNvSpPr>
          <p:nvPr>
            <p:ph type="sldNum" sz="quarter" idx="12"/>
          </p:nvPr>
        </p:nvSpPr>
        <p:spPr/>
        <p:txBody>
          <a:bodyPr/>
          <a:lstStyle/>
          <a:p>
            <a:pPr>
              <a:defRPr/>
            </a:pPr>
            <a:fld id="{1C0FF109-DD4C-49BD-AF93-EBB7680D0832}" type="slidenum">
              <a:rPr lang="ru-RU" smtClean="0"/>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F7DB51A9-094B-4214-80A2-C507104133A2}" type="datetime1">
              <a:rPr lang="ru-RU" smtClean="0"/>
              <a:pPr>
                <a:defRPr/>
              </a:pPr>
              <a:t>10.06.2024</a:t>
            </a:fld>
            <a:endParaRPr lang="ru-RU"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r>
              <a:rPr lang="ru-RU" smtClean="0"/>
              <a:t>Министерство финансов Пермского краяМинистерство финансов Пермского края</a:t>
            </a:r>
            <a:endParaRPr lang="ru-RU"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C55FBA8C-DA87-4FE4-B2E5-F9B9A1FED0BC}" type="slidenum">
              <a:rPr lang="ru-RU" smtClean="0"/>
              <a:pPr>
                <a:defRPr/>
              </a:pPr>
              <a:t>‹#›</a:t>
            </a:fld>
            <a:endParaRPr lang="ru-RU"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349" r:id="rId1"/>
    <p:sldLayoutId id="2147484350" r:id="rId2"/>
    <p:sldLayoutId id="2147484351" r:id="rId3"/>
    <p:sldLayoutId id="2147484352" r:id="rId4"/>
    <p:sldLayoutId id="2147484353" r:id="rId5"/>
    <p:sldLayoutId id="2147484354" r:id="rId6"/>
    <p:sldLayoutId id="2147484355" r:id="rId7"/>
    <p:sldLayoutId id="2147484356" r:id="rId8"/>
    <p:sldLayoutId id="2147484357" r:id="rId9"/>
    <p:sldLayoutId id="2147484358" r:id="rId10"/>
    <p:sldLayoutId id="2147484359" r:id="rId11"/>
    <p:sldLayoutId id="2147484360" r:id="rId12"/>
    <p:sldLayoutId id="2147484362" r:id="rId13"/>
    <p:sldLayoutId id="2147484363" r:id="rId14"/>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chart" Target="../charts/chart6.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10" Type="http://schemas.openxmlformats.org/officeDocument/2006/relationships/image" Target="../media/image54.jpeg"/><Relationship Id="rId4" Type="http://schemas.openxmlformats.org/officeDocument/2006/relationships/image" Target="../media/image48.png"/><Relationship Id="rId9" Type="http://schemas.openxmlformats.org/officeDocument/2006/relationships/image" Target="../media/image53.jpeg"/></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9.pn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image" Target="../media/image62.jpeg"/><Relationship Id="rId5" Type="http://schemas.openxmlformats.org/officeDocument/2006/relationships/diagramData" Target="../diagrams/data3.xml"/><Relationship Id="rId10" Type="http://schemas.openxmlformats.org/officeDocument/2006/relationships/image" Target="../media/image61.jpeg"/><Relationship Id="rId4" Type="http://schemas.openxmlformats.org/officeDocument/2006/relationships/image" Target="../media/image60.png"/><Relationship Id="rId9" Type="http://schemas.microsoft.com/office/2007/relationships/diagramDrawing" Target="../diagrams/drawing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66.png"/><Relationship Id="rId5" Type="http://schemas.openxmlformats.org/officeDocument/2006/relationships/image" Target="../media/image65.jpeg"/><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yandex.ru/images/search?text=%D0%BA%D0%B0%D1%80%D1%82%D0%B8%D0%BD%D0%BA%D0%B8+%D0%B4%D0%BB%D1%8F+%D1%81%D0%BB%D0%B0%D0%B9%D0%B4%D0%B0+%D0%B4%D0%BE%D1%80%D0%BE%D0%B6%D0%BD%D0%B0%D1%8F+%D0%B4%D0%B5%D1%8F%D1%82%D0%B5%D0%BB%D1%8C%D0%BD%D0%BE%D1%81%D1%82%D1%8C&amp;img_url=https://pbs.twimg.com/media/Eyg7Dv5XMAEwK9X.jpg&amp;pos=0&amp;rpt=simage&amp;stype=image&amp;lr=11406&amp;parent-reqid=1649916441803881-11488734223768910783-sas2-0431-sas-l7-balancer-8080-BAL-3526&amp;source=serp"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2.jpeg"/></Relationships>
</file>

<file path=ppt/slides/_rels/slide2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png"/><Relationship Id="rId1" Type="http://schemas.openxmlformats.org/officeDocument/2006/relationships/slideLayout" Target="../slideLayouts/slideLayout1.xml"/><Relationship Id="rId5" Type="http://schemas.openxmlformats.org/officeDocument/2006/relationships/image" Target="../media/image76.jpeg"/><Relationship Id="rId4" Type="http://schemas.openxmlformats.org/officeDocument/2006/relationships/image" Target="../media/image7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1.xml"/><Relationship Id="rId5" Type="http://schemas.openxmlformats.org/officeDocument/2006/relationships/image" Target="../media/image80.jpeg"/><Relationship Id="rId4" Type="http://schemas.openxmlformats.org/officeDocument/2006/relationships/image" Target="../media/image79.jpeg"/></Relationships>
</file>

<file path=ppt/slides/_rels/slide3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2.png"/><Relationship Id="rId7" Type="http://schemas.openxmlformats.org/officeDocument/2006/relationships/diagramColors" Target="../diagrams/colors5.xml"/><Relationship Id="rId2" Type="http://schemas.openxmlformats.org/officeDocument/2006/relationships/image" Target="../media/image81.jpe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83.jpeg"/></Relationships>
</file>

<file path=ppt/slides/_rels/slide32.xml.rels><?xml version="1.0" encoding="UTF-8" standalone="yes"?>
<Relationships xmlns="http://schemas.openxmlformats.org/package/2006/relationships"><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3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93.png"/></Relationships>
</file>

<file path=ppt/slides/_rels/slide35.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chart" Target="../charts/char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9" Type="http://schemas.openxmlformats.org/officeDocument/2006/relationships/image" Target="../media/image43.png"/><Relationship Id="rId3" Type="http://schemas.openxmlformats.org/officeDocument/2006/relationships/image" Target="../media/image7.png"/><Relationship Id="rId21" Type="http://schemas.openxmlformats.org/officeDocument/2006/relationships/image" Target="../media/image25.png"/><Relationship Id="rId34" Type="http://schemas.openxmlformats.org/officeDocument/2006/relationships/image" Target="../media/image38.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33" Type="http://schemas.openxmlformats.org/officeDocument/2006/relationships/image" Target="../media/image37.png"/><Relationship Id="rId38" Type="http://schemas.openxmlformats.org/officeDocument/2006/relationships/image" Target="../media/image42.png"/><Relationship Id="rId2" Type="http://schemas.openxmlformats.org/officeDocument/2006/relationships/notesSlide" Target="../notesSlides/notesSlide3.xml"/><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png"/><Relationship Id="rId36" Type="http://schemas.openxmlformats.org/officeDocument/2006/relationships/image" Target="../media/image40.png"/><Relationship Id="rId10" Type="http://schemas.openxmlformats.org/officeDocument/2006/relationships/image" Target="../media/image14.png"/><Relationship Id="rId19" Type="http://schemas.openxmlformats.org/officeDocument/2006/relationships/image" Target="../media/image23.png"/><Relationship Id="rId31" Type="http://schemas.openxmlformats.org/officeDocument/2006/relationships/image" Target="../media/image35.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png"/></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4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9"/>
          <p:cNvSpPr>
            <a:spLocks noChangeArrowheads="1"/>
          </p:cNvSpPr>
          <p:nvPr/>
        </p:nvSpPr>
        <p:spPr bwMode="auto">
          <a:xfrm>
            <a:off x="0" y="-24230"/>
            <a:ext cx="9196440" cy="6858000"/>
          </a:xfrm>
          <a:prstGeom prst="rect">
            <a:avLst/>
          </a:prstGeom>
          <a:gradFill flip="none" rotWithShape="1">
            <a:gsLst>
              <a:gs pos="0">
                <a:srgbClr val="8488C4">
                  <a:lumMod val="13000"/>
                  <a:lumOff val="87000"/>
                </a:srgbClr>
              </a:gs>
              <a:gs pos="86761">
                <a:srgbClr val="A0B4A5"/>
              </a:gs>
              <a:gs pos="56000">
                <a:srgbClr val="AABCB6">
                  <a:lumMod val="5000"/>
                  <a:lumOff val="95000"/>
                </a:srgbClr>
              </a:gs>
              <a:gs pos="37000">
                <a:schemeClr val="bg2">
                  <a:lumMod val="90000"/>
                </a:schemeClr>
              </a:gs>
              <a:gs pos="17000">
                <a:srgbClr val="D4DEFF"/>
              </a:gs>
              <a:gs pos="100000">
                <a:srgbClr val="96AB94"/>
              </a:gs>
            </a:gsLst>
            <a:lin ang="2700000" scaled="1"/>
            <a:tileRect/>
          </a:gradFill>
          <a:ln w="9525">
            <a:solidFill>
              <a:schemeClr val="tx1"/>
            </a:solidFill>
            <a:miter lim="800000"/>
            <a:headEnd/>
            <a:tailEnd/>
          </a:ln>
        </p:spPr>
        <p:txBody>
          <a:bodyPr wrap="none" lIns="91392" tIns="45696" rIns="91392" bIns="45696" anchor="ctr"/>
          <a:lstStyle/>
          <a:p>
            <a:pPr>
              <a:defRPr/>
            </a:pPr>
            <a:endParaRPr lang="ru-RU" sz="4000" dirty="0">
              <a:solidFill>
                <a:srgbClr val="008080"/>
              </a:solidFill>
            </a:endParaRPr>
          </a:p>
        </p:txBody>
      </p:sp>
      <p:sp>
        <p:nvSpPr>
          <p:cNvPr id="8" name="Text Box 10"/>
          <p:cNvSpPr txBox="1">
            <a:spLocks noChangeArrowheads="1"/>
          </p:cNvSpPr>
          <p:nvPr/>
        </p:nvSpPr>
        <p:spPr bwMode="auto">
          <a:xfrm>
            <a:off x="928689" y="764704"/>
            <a:ext cx="8084218" cy="5016710"/>
          </a:xfrm>
          <a:prstGeom prst="rect">
            <a:avLst/>
          </a:prstGeom>
          <a:noFill/>
          <a:ln w="9525">
            <a:noFill/>
            <a:miter lim="800000"/>
            <a:headEnd/>
            <a:tailEnd/>
          </a:ln>
        </p:spPr>
        <p:txBody>
          <a:bodyPr wrap="square" lIns="91392" tIns="45696" rIns="91392" bIns="45696">
            <a:spAutoFit/>
          </a:bodyPr>
          <a:lstStyle/>
          <a:p>
            <a:pPr algn="ctr" eaLnBrk="1" hangingPunct="1">
              <a:defRPr/>
            </a:pPr>
            <a:endParaRPr lang="ru-RU" sz="3200" b="1" dirty="0">
              <a:solidFill>
                <a:srgbClr val="006699"/>
              </a:solidFill>
              <a:effectLst>
                <a:outerShdw blurRad="38100" dist="38100" dir="2700000" algn="tl">
                  <a:srgbClr val="000000">
                    <a:alpha val="43137"/>
                  </a:srgbClr>
                </a:outerShdw>
              </a:effectLst>
              <a:cs typeface="Times New Roman" pitchFamily="18" charset="0"/>
            </a:endParaRPr>
          </a:p>
          <a:p>
            <a:pPr algn="ctr">
              <a:defRPr/>
            </a:pPr>
            <a:endParaRPr lang="ru-RU" altLang="ru-RU" sz="3200" b="1" dirty="0" smtClean="0">
              <a:solidFill>
                <a:srgbClr val="094479"/>
              </a:solidFill>
              <a:cs typeface="Times New Roman" pitchFamily="18" charset="0"/>
            </a:endParaRPr>
          </a:p>
          <a:p>
            <a:pPr algn="ctr">
              <a:defRPr/>
            </a:pPr>
            <a:endParaRPr lang="ru-RU" altLang="ru-RU" sz="3200" b="1" dirty="0">
              <a:solidFill>
                <a:srgbClr val="094479"/>
              </a:solidFill>
              <a:cs typeface="Times New Roman" pitchFamily="18" charset="0"/>
            </a:endParaRPr>
          </a:p>
          <a:p>
            <a:pPr algn="ctr">
              <a:defRPr/>
            </a:pPr>
            <a:r>
              <a:rPr lang="ru-RU" altLang="ru-RU" sz="3200" b="1" i="1" dirty="0" smtClean="0">
                <a:solidFill>
                  <a:srgbClr val="094479"/>
                </a:solidFill>
                <a:effectLst>
                  <a:outerShdw blurRad="38100" dist="38100" dir="2700000" algn="tl">
                    <a:srgbClr val="000000">
                      <a:alpha val="43137"/>
                    </a:srgbClr>
                  </a:outerShdw>
                </a:effectLst>
                <a:cs typeface="Times New Roman" pitchFamily="18" charset="0"/>
              </a:rPr>
              <a:t>Об </a:t>
            </a:r>
            <a:r>
              <a:rPr lang="ru-RU" altLang="ru-RU" sz="3200" b="1" i="1" dirty="0">
                <a:solidFill>
                  <a:srgbClr val="094479"/>
                </a:solidFill>
                <a:effectLst>
                  <a:outerShdw blurRad="38100" dist="38100" dir="2700000" algn="tl">
                    <a:srgbClr val="000000">
                      <a:alpha val="43137"/>
                    </a:srgbClr>
                  </a:outerShdw>
                </a:effectLst>
                <a:cs typeface="Times New Roman" pitchFamily="18" charset="0"/>
              </a:rPr>
              <a:t>итогах </a:t>
            </a:r>
            <a:endParaRPr lang="ru-RU" altLang="ru-RU" sz="3200" b="1" i="1" dirty="0" smtClean="0">
              <a:solidFill>
                <a:srgbClr val="094479"/>
              </a:solidFill>
              <a:effectLst>
                <a:outerShdw blurRad="38100" dist="38100" dir="2700000" algn="tl">
                  <a:srgbClr val="000000">
                    <a:alpha val="43137"/>
                  </a:srgbClr>
                </a:outerShdw>
              </a:effectLst>
              <a:cs typeface="Times New Roman" pitchFamily="18" charset="0"/>
            </a:endParaRPr>
          </a:p>
          <a:p>
            <a:pPr algn="ctr">
              <a:defRPr/>
            </a:pPr>
            <a:r>
              <a:rPr lang="ru-RU" altLang="ru-RU" sz="3200" b="1" i="1" dirty="0" smtClean="0">
                <a:solidFill>
                  <a:srgbClr val="094479"/>
                </a:solidFill>
                <a:effectLst>
                  <a:outerShdw blurRad="38100" dist="38100" dir="2700000" algn="tl">
                    <a:srgbClr val="000000">
                      <a:alpha val="43137"/>
                    </a:srgbClr>
                  </a:outerShdw>
                </a:effectLst>
                <a:cs typeface="Times New Roman" pitchFamily="18" charset="0"/>
              </a:rPr>
              <a:t>исполнения </a:t>
            </a:r>
            <a:r>
              <a:rPr lang="ru-RU" altLang="ru-RU" sz="3200" b="1" i="1" dirty="0">
                <a:solidFill>
                  <a:srgbClr val="094479"/>
                </a:solidFill>
                <a:effectLst>
                  <a:outerShdw blurRad="38100" dist="38100" dir="2700000" algn="tl">
                    <a:srgbClr val="000000">
                      <a:alpha val="43137"/>
                    </a:srgbClr>
                  </a:outerShdw>
                </a:effectLst>
                <a:cs typeface="Times New Roman" pitchFamily="18" charset="0"/>
              </a:rPr>
              <a:t>бюджета</a:t>
            </a:r>
            <a:r>
              <a:rPr lang="en-US" altLang="ru-RU" sz="3200" b="1" i="1" dirty="0">
                <a:solidFill>
                  <a:srgbClr val="094479"/>
                </a:solidFill>
                <a:effectLst>
                  <a:outerShdw blurRad="38100" dist="38100" dir="2700000" algn="tl">
                    <a:srgbClr val="000000">
                      <a:alpha val="43137"/>
                    </a:srgbClr>
                  </a:outerShdw>
                </a:effectLst>
                <a:cs typeface="Times New Roman" pitchFamily="18" charset="0"/>
              </a:rPr>
              <a:t/>
            </a:r>
            <a:br>
              <a:rPr lang="en-US" altLang="ru-RU" sz="3200" b="1" i="1" dirty="0">
                <a:solidFill>
                  <a:srgbClr val="094479"/>
                </a:solidFill>
                <a:effectLst>
                  <a:outerShdw blurRad="38100" dist="38100" dir="2700000" algn="tl">
                    <a:srgbClr val="000000">
                      <a:alpha val="43137"/>
                    </a:srgbClr>
                  </a:outerShdw>
                </a:effectLst>
                <a:cs typeface="Times New Roman" pitchFamily="18" charset="0"/>
              </a:rPr>
            </a:br>
            <a:r>
              <a:rPr lang="en-US" altLang="ru-RU" sz="3200" b="1" i="1" dirty="0">
                <a:solidFill>
                  <a:srgbClr val="094479"/>
                </a:solidFill>
                <a:effectLst>
                  <a:outerShdw blurRad="38100" dist="38100" dir="2700000" algn="tl">
                    <a:srgbClr val="000000">
                      <a:alpha val="43137"/>
                    </a:srgbClr>
                  </a:outerShdw>
                </a:effectLst>
                <a:cs typeface="Times New Roman" pitchFamily="18" charset="0"/>
              </a:rPr>
              <a:t>C</a:t>
            </a:r>
            <a:r>
              <a:rPr lang="ru-RU" altLang="ru-RU" sz="3200" b="1" i="1" dirty="0">
                <a:solidFill>
                  <a:srgbClr val="094479"/>
                </a:solidFill>
                <a:effectLst>
                  <a:outerShdw blurRad="38100" dist="38100" dir="2700000" algn="tl">
                    <a:srgbClr val="000000">
                      <a:alpha val="43137"/>
                    </a:srgbClr>
                  </a:outerShdw>
                </a:effectLst>
                <a:cs typeface="Times New Roman" pitchFamily="18" charset="0"/>
              </a:rPr>
              <a:t>уксунского городского округа</a:t>
            </a:r>
            <a:br>
              <a:rPr lang="ru-RU" altLang="ru-RU" sz="3200" b="1" i="1" dirty="0">
                <a:solidFill>
                  <a:srgbClr val="094479"/>
                </a:solidFill>
                <a:effectLst>
                  <a:outerShdw blurRad="38100" dist="38100" dir="2700000" algn="tl">
                    <a:srgbClr val="000000">
                      <a:alpha val="43137"/>
                    </a:srgbClr>
                  </a:outerShdw>
                </a:effectLst>
                <a:cs typeface="Times New Roman" pitchFamily="18" charset="0"/>
              </a:rPr>
            </a:br>
            <a:r>
              <a:rPr lang="ru-RU" altLang="ru-RU" sz="3200" b="1" i="1" dirty="0">
                <a:solidFill>
                  <a:srgbClr val="094479"/>
                </a:solidFill>
                <a:effectLst>
                  <a:outerShdw blurRad="38100" dist="38100" dir="2700000" algn="tl">
                    <a:srgbClr val="000000">
                      <a:alpha val="43137"/>
                    </a:srgbClr>
                  </a:outerShdw>
                </a:effectLst>
                <a:cs typeface="Times New Roman" pitchFamily="18" charset="0"/>
              </a:rPr>
              <a:t>за 20</a:t>
            </a:r>
            <a:r>
              <a:rPr lang="en-US" altLang="ru-RU" sz="3200" b="1" i="1" dirty="0" smtClean="0">
                <a:solidFill>
                  <a:srgbClr val="094479"/>
                </a:solidFill>
                <a:effectLst>
                  <a:outerShdw blurRad="38100" dist="38100" dir="2700000" algn="tl">
                    <a:srgbClr val="000000">
                      <a:alpha val="43137"/>
                    </a:srgbClr>
                  </a:outerShdw>
                </a:effectLst>
                <a:cs typeface="Times New Roman" pitchFamily="18" charset="0"/>
              </a:rPr>
              <a:t>2</a:t>
            </a:r>
            <a:r>
              <a:rPr lang="ru-RU" altLang="ru-RU" sz="3200" b="1" i="1" dirty="0">
                <a:solidFill>
                  <a:srgbClr val="094479"/>
                </a:solidFill>
                <a:effectLst>
                  <a:outerShdw blurRad="38100" dist="38100" dir="2700000" algn="tl">
                    <a:srgbClr val="000000">
                      <a:alpha val="43137"/>
                    </a:srgbClr>
                  </a:outerShdw>
                </a:effectLst>
                <a:cs typeface="Times New Roman" pitchFamily="18" charset="0"/>
              </a:rPr>
              <a:t>3</a:t>
            </a:r>
            <a:r>
              <a:rPr lang="ru-RU" altLang="ru-RU" sz="3200" b="1" i="1" dirty="0" smtClean="0">
                <a:solidFill>
                  <a:srgbClr val="094479"/>
                </a:solidFill>
                <a:effectLst>
                  <a:outerShdw blurRad="38100" dist="38100" dir="2700000" algn="tl">
                    <a:srgbClr val="000000">
                      <a:alpha val="43137"/>
                    </a:srgbClr>
                  </a:outerShdw>
                </a:effectLst>
                <a:cs typeface="Times New Roman" pitchFamily="18" charset="0"/>
              </a:rPr>
              <a:t> </a:t>
            </a:r>
            <a:r>
              <a:rPr lang="ru-RU" altLang="ru-RU" sz="3200" b="1" i="1" dirty="0">
                <a:solidFill>
                  <a:srgbClr val="094479"/>
                </a:solidFill>
                <a:effectLst>
                  <a:outerShdw blurRad="38100" dist="38100" dir="2700000" algn="tl">
                    <a:srgbClr val="000000">
                      <a:alpha val="43137"/>
                    </a:srgbClr>
                  </a:outerShdw>
                </a:effectLst>
                <a:cs typeface="Times New Roman" pitchFamily="18" charset="0"/>
              </a:rPr>
              <a:t>год</a:t>
            </a:r>
            <a:endParaRPr lang="ru-RU" sz="3200" i="1" dirty="0">
              <a:solidFill>
                <a:srgbClr val="008080"/>
              </a:solidFill>
              <a:effectLst>
                <a:outerShdw blurRad="38100" dist="38100" dir="2700000" algn="tl">
                  <a:srgbClr val="000000">
                    <a:alpha val="43137"/>
                  </a:srgbClr>
                </a:outerShdw>
              </a:effectLst>
            </a:endParaRPr>
          </a:p>
          <a:p>
            <a:pPr algn="ctr" eaLnBrk="1" hangingPunct="1">
              <a:defRPr/>
            </a:pPr>
            <a:endParaRPr lang="ru-RU" sz="3200" b="1" dirty="0">
              <a:solidFill>
                <a:schemeClr val="accent1">
                  <a:lumMod val="50000"/>
                </a:schemeClr>
              </a:solidFill>
              <a:ea typeface="PT Serif" charset="0"/>
              <a:cs typeface="Times New Roman" panose="02020603050405020304" pitchFamily="18" charset="0"/>
            </a:endParaRPr>
          </a:p>
          <a:p>
            <a:pPr algn="just" eaLnBrk="1" hangingPunct="1">
              <a:defRPr/>
            </a:pPr>
            <a:endParaRPr lang="ru-RU" sz="3200" b="1" dirty="0">
              <a:solidFill>
                <a:schemeClr val="accent1">
                  <a:lumMod val="50000"/>
                </a:schemeClr>
              </a:solidFill>
              <a:ea typeface="PT Serif" charset="0"/>
              <a:cs typeface="Times New Roman" panose="02020603050405020304" pitchFamily="18" charset="0"/>
            </a:endParaRPr>
          </a:p>
          <a:p>
            <a:pPr algn="ctr" eaLnBrk="1" hangingPunct="1">
              <a:defRPr/>
            </a:pPr>
            <a:endParaRPr lang="ru-RU" sz="3200" b="1" dirty="0">
              <a:solidFill>
                <a:schemeClr val="accent1">
                  <a:lumMod val="50000"/>
                </a:schemeClr>
              </a:solidFill>
              <a:ea typeface="PT Serif" charset="0"/>
              <a:cs typeface="Times New Roman" panose="02020603050405020304" pitchFamily="18" charset="0"/>
            </a:endParaRPr>
          </a:p>
        </p:txBody>
      </p:sp>
      <p:sp>
        <p:nvSpPr>
          <p:cNvPr id="2" name="TextBox 1"/>
          <p:cNvSpPr txBox="1"/>
          <p:nvPr/>
        </p:nvSpPr>
        <p:spPr>
          <a:xfrm>
            <a:off x="1619672" y="188640"/>
            <a:ext cx="6912768" cy="646331"/>
          </a:xfrm>
          <a:prstGeom prst="rect">
            <a:avLst/>
          </a:prstGeom>
          <a:noFill/>
        </p:spPr>
        <p:txBody>
          <a:bodyPr wrap="square" rtlCol="0">
            <a:spAutoFit/>
          </a:bodyPr>
          <a:lstStyle/>
          <a:p>
            <a:pPr algn="ctr" eaLnBrk="1" hangingPunct="1">
              <a:defRPr/>
            </a:pPr>
            <a:r>
              <a:rPr lang="ru-RU" b="1" dirty="0">
                <a:solidFill>
                  <a:srgbClr val="006699"/>
                </a:solidFill>
                <a:effectLst>
                  <a:outerShdw blurRad="38100" dist="38100" dir="2700000" algn="tl">
                    <a:srgbClr val="000000">
                      <a:alpha val="43137"/>
                    </a:srgbClr>
                  </a:outerShdw>
                </a:effectLst>
                <a:cs typeface="Times New Roman" pitchFamily="18" charset="0"/>
              </a:rPr>
              <a:t>Финансовое управление Администрации Суксунского городского округа</a:t>
            </a:r>
          </a:p>
        </p:txBody>
      </p:sp>
      <p:sp>
        <p:nvSpPr>
          <p:cNvPr id="5" name="Скругленный прямоугольник 4"/>
          <p:cNvSpPr/>
          <p:nvPr/>
        </p:nvSpPr>
        <p:spPr>
          <a:xfrm>
            <a:off x="0" y="6169126"/>
            <a:ext cx="9216540" cy="6646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TextBox 2"/>
          <p:cNvSpPr txBox="1"/>
          <p:nvPr/>
        </p:nvSpPr>
        <p:spPr>
          <a:xfrm>
            <a:off x="2678088" y="6169127"/>
            <a:ext cx="4320480" cy="369332"/>
          </a:xfrm>
          <a:prstGeom prst="rect">
            <a:avLst/>
          </a:prstGeom>
          <a:noFill/>
        </p:spPr>
        <p:txBody>
          <a:bodyPr wrap="square" rtlCol="0">
            <a:spAutoFit/>
          </a:bodyPr>
          <a:lstStyle/>
          <a:p>
            <a:pPr algn="ctr"/>
            <a:r>
              <a:rPr lang="ru-RU" b="1" dirty="0" err="1" smtClean="0">
                <a:solidFill>
                  <a:schemeClr val="bg1">
                    <a:lumMod val="95000"/>
                  </a:schemeClr>
                </a:solidFill>
              </a:rPr>
              <a:t>рп.Суксун</a:t>
            </a:r>
            <a:r>
              <a:rPr lang="ru-RU" b="1" dirty="0" smtClean="0">
                <a:solidFill>
                  <a:schemeClr val="bg1">
                    <a:lumMod val="95000"/>
                  </a:schemeClr>
                </a:solidFill>
              </a:rPr>
              <a:t>, 2024год </a:t>
            </a:r>
            <a:endParaRPr lang="ru-RU" b="1" dirty="0">
              <a:solidFill>
                <a:schemeClr val="bg1">
                  <a:lumMod val="95000"/>
                </a:schemeClr>
              </a:solidFill>
            </a:endParaRPr>
          </a:p>
        </p:txBody>
      </p:sp>
      <p:pic>
        <p:nvPicPr>
          <p:cNvPr id="9" name="Рисунок 4"/>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2528"/>
            <a:ext cx="652730" cy="832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49032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0" y="188640"/>
            <a:ext cx="8964488" cy="792088"/>
          </a:xfrm>
        </p:spPr>
        <p:txBody>
          <a:bodyPr>
            <a:normAutofit/>
          </a:bodyPr>
          <a:lstStyle/>
          <a:p>
            <a:pPr algn="ctr">
              <a:lnSpc>
                <a:spcPts val="2000"/>
              </a:lnSpc>
            </a:pPr>
            <a:r>
              <a:rPr lang="ru-RU" altLang="ru-RU" sz="2800" b="1" dirty="0" smtClean="0">
                <a:latin typeface="Times New Roman" pitchFamily="18" charset="0"/>
                <a:cs typeface="Times New Roman" pitchFamily="18" charset="0"/>
              </a:rPr>
              <a:t>Структура налоговых и неналоговых доходов, </a:t>
            </a:r>
            <a:br>
              <a:rPr lang="ru-RU" altLang="ru-RU" sz="2800" b="1" dirty="0" smtClean="0">
                <a:latin typeface="Times New Roman" pitchFamily="18" charset="0"/>
                <a:cs typeface="Times New Roman" pitchFamily="18" charset="0"/>
              </a:rPr>
            </a:br>
            <a:r>
              <a:rPr lang="ru-RU" altLang="ru-RU" sz="2800" b="1" dirty="0" smtClean="0">
                <a:latin typeface="Times New Roman" pitchFamily="18" charset="0"/>
                <a:cs typeface="Times New Roman" pitchFamily="18" charset="0"/>
              </a:rPr>
              <a:t>млн. рублей</a:t>
            </a:r>
            <a:endParaRPr lang="ru-RU" altLang="ru-RU" sz="2800" dirty="0" smtClean="0"/>
          </a:p>
        </p:txBody>
      </p:sp>
      <p:sp>
        <p:nvSpPr>
          <p:cNvPr id="5" name="Номер слайда 4"/>
          <p:cNvSpPr>
            <a:spLocks noGrp="1"/>
          </p:cNvSpPr>
          <p:nvPr>
            <p:ph type="sldNum" sz="quarter" idx="12"/>
          </p:nvPr>
        </p:nvSpPr>
        <p:spPr>
          <a:xfrm>
            <a:off x="8748464" y="6381328"/>
            <a:ext cx="395536" cy="365125"/>
          </a:xfrm>
        </p:spPr>
        <p:txBody>
          <a:bodyPr/>
          <a:lstStyle/>
          <a:p>
            <a:pPr>
              <a:defRPr/>
            </a:pPr>
            <a:fld id="{9549E8C7-8F3F-4403-AB5C-496D12D32FF2}" type="slidenum">
              <a:rPr lang="ru-RU" sz="1600" b="1" smtClean="0">
                <a:solidFill>
                  <a:schemeClr val="tx1"/>
                </a:solidFill>
                <a:latin typeface="Times New Roman" pitchFamily="18" charset="0"/>
                <a:cs typeface="Times New Roman" pitchFamily="18" charset="0"/>
              </a:rPr>
              <a:pPr>
                <a:defRPr/>
              </a:pPr>
              <a:t>10</a:t>
            </a:fld>
            <a:endParaRPr lang="ru-RU" sz="1600" b="1" dirty="0">
              <a:solidFill>
                <a:schemeClr val="tx1"/>
              </a:solidFill>
              <a:latin typeface="Times New Roman" pitchFamily="18" charset="0"/>
              <a:cs typeface="Times New Roman"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3185478582"/>
              </p:ext>
            </p:extLst>
          </p:nvPr>
        </p:nvGraphicFramePr>
        <p:xfrm>
          <a:off x="107504" y="908720"/>
          <a:ext cx="8784976" cy="57606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557" y="620688"/>
            <a:ext cx="8964488" cy="908720"/>
          </a:xfrm>
        </p:spPr>
        <p:txBody>
          <a:bodyPr/>
          <a:lstStyle/>
          <a:p>
            <a:pPr algn="ctr">
              <a:lnSpc>
                <a:spcPts val="2000"/>
              </a:lnSpc>
            </a:pPr>
            <a:r>
              <a:rPr lang="ru-RU" sz="2800" b="1" dirty="0" smtClean="0">
                <a:solidFill>
                  <a:schemeClr val="tx2">
                    <a:lumMod val="75000"/>
                  </a:schemeClr>
                </a:solidFill>
                <a:latin typeface="Times New Roman" pitchFamily="18" charset="0"/>
                <a:cs typeface="Times New Roman" pitchFamily="18" charset="0"/>
              </a:rPr>
              <a:t>Доля поступлений НДФЛ от крупных налогоплательщиков, %</a:t>
            </a:r>
            <a:endParaRPr lang="ru-RU" sz="2800" b="1" dirty="0">
              <a:solidFill>
                <a:schemeClr val="tx2">
                  <a:lumMod val="75000"/>
                </a:schemeClr>
              </a:solidFill>
              <a:latin typeface="Times New Roman" pitchFamily="18" charset="0"/>
              <a:cs typeface="Times New Roman" pitchFamily="18" charset="0"/>
            </a:endParaRPr>
          </a:p>
        </p:txBody>
      </p:sp>
      <p:sp>
        <p:nvSpPr>
          <p:cNvPr id="5" name="Номер слайда 4"/>
          <p:cNvSpPr>
            <a:spLocks noGrp="1"/>
          </p:cNvSpPr>
          <p:nvPr>
            <p:ph type="sldNum" sz="quarter" idx="12"/>
          </p:nvPr>
        </p:nvSpPr>
        <p:spPr>
          <a:xfrm>
            <a:off x="8748464" y="6453336"/>
            <a:ext cx="288032" cy="340147"/>
          </a:xfrm>
        </p:spPr>
        <p:txBody>
          <a:bodyPr/>
          <a:lstStyle/>
          <a:p>
            <a:pPr>
              <a:defRPr/>
            </a:pPr>
            <a:fld id="{97A56D19-DCFE-4ECD-9086-7F2232CED59F}" type="slidenum">
              <a:rPr lang="ru-RU" sz="1400" b="1" smtClean="0">
                <a:solidFill>
                  <a:schemeClr val="tx1"/>
                </a:solidFill>
                <a:latin typeface="Times New Roman" panose="02020603050405020304" pitchFamily="18" charset="0"/>
                <a:cs typeface="Times New Roman" panose="02020603050405020304" pitchFamily="18" charset="0"/>
              </a:rPr>
              <a:pPr>
                <a:defRPr/>
              </a:pPr>
              <a:t>11</a:t>
            </a:fld>
            <a:endParaRPr lang="ru-RU" sz="14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3166059891"/>
              </p:ext>
            </p:extLst>
          </p:nvPr>
        </p:nvGraphicFramePr>
        <p:xfrm>
          <a:off x="467544" y="1340770"/>
          <a:ext cx="8352928" cy="50405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bject 31"/>
          <p:cNvSpPr txBox="1"/>
          <p:nvPr/>
        </p:nvSpPr>
        <p:spPr>
          <a:xfrm>
            <a:off x="5644176" y="4506631"/>
            <a:ext cx="1122019" cy="737253"/>
          </a:xfrm>
          <a:prstGeom prst="rect">
            <a:avLst/>
          </a:prstGeom>
        </p:spPr>
        <p:txBody>
          <a:bodyPr vert="horz" wrap="square" lIns="0" tIns="0" rIns="0" bIns="0" rtlCol="0">
            <a:spAutoFit/>
          </a:bodyPr>
          <a:lstStyle/>
          <a:p>
            <a:pPr marL="6468" marR="2587" algn="ctr">
              <a:lnSpc>
                <a:spcPct val="101499"/>
              </a:lnSpc>
            </a:pPr>
            <a:r>
              <a:rPr sz="1200" spc="3" dirty="0">
                <a:cs typeface="Times New Roman" panose="02020603050405020304" pitchFamily="18" charset="0"/>
              </a:rPr>
              <a:t>Ф</a:t>
            </a:r>
            <a:r>
              <a:rPr sz="1200" spc="-15" dirty="0">
                <a:cs typeface="Times New Roman" panose="02020603050405020304" pitchFamily="18" charset="0"/>
              </a:rPr>
              <a:t>е</a:t>
            </a:r>
            <a:r>
              <a:rPr sz="1200" spc="3" dirty="0">
                <a:cs typeface="Times New Roman" panose="02020603050405020304" pitchFamily="18" charset="0"/>
              </a:rPr>
              <a:t>дера</a:t>
            </a:r>
            <a:r>
              <a:rPr sz="1200" spc="5" dirty="0">
                <a:cs typeface="Times New Roman" panose="02020603050405020304" pitchFamily="18" charset="0"/>
              </a:rPr>
              <a:t>л</a:t>
            </a:r>
            <a:r>
              <a:rPr sz="1200" spc="3" dirty="0">
                <a:cs typeface="Times New Roman" panose="02020603050405020304" pitchFamily="18" charset="0"/>
              </a:rPr>
              <a:t>ь</a:t>
            </a:r>
            <a:r>
              <a:rPr sz="1200" spc="-3" dirty="0">
                <a:cs typeface="Times New Roman" panose="02020603050405020304" pitchFamily="18" charset="0"/>
              </a:rPr>
              <a:t>н</a:t>
            </a:r>
            <a:r>
              <a:rPr sz="1200" spc="3" dirty="0">
                <a:cs typeface="Times New Roman" panose="02020603050405020304" pitchFamily="18" charset="0"/>
              </a:rPr>
              <a:t>ый б</a:t>
            </a:r>
            <a:r>
              <a:rPr sz="1200" spc="-13" dirty="0">
                <a:cs typeface="Times New Roman" panose="02020603050405020304" pitchFamily="18" charset="0"/>
              </a:rPr>
              <a:t>ю</a:t>
            </a:r>
            <a:r>
              <a:rPr sz="1200" spc="3" dirty="0">
                <a:cs typeface="Times New Roman" panose="02020603050405020304" pitchFamily="18" charset="0"/>
              </a:rPr>
              <a:t>дж</a:t>
            </a:r>
            <a:r>
              <a:rPr sz="1200" spc="-18" dirty="0">
                <a:cs typeface="Times New Roman" panose="02020603050405020304" pitchFamily="18" charset="0"/>
              </a:rPr>
              <a:t>е</a:t>
            </a:r>
            <a:r>
              <a:rPr sz="1200" spc="3" dirty="0">
                <a:cs typeface="Times New Roman" panose="02020603050405020304" pitchFamily="18" charset="0"/>
              </a:rPr>
              <a:t>т</a:t>
            </a:r>
            <a:endParaRPr sz="1200" dirty="0">
              <a:cs typeface="Times New Roman" panose="02020603050405020304" pitchFamily="18" charset="0"/>
            </a:endParaRPr>
          </a:p>
          <a:p>
            <a:pPr algn="ctr">
              <a:lnSpc>
                <a:spcPts val="1398"/>
              </a:lnSpc>
            </a:pPr>
            <a:r>
              <a:rPr sz="1200" b="1" dirty="0" smtClean="0">
                <a:solidFill>
                  <a:srgbClr val="581200"/>
                </a:solidFill>
                <a:cs typeface="Times New Roman" panose="02020603050405020304" pitchFamily="18" charset="0"/>
              </a:rPr>
              <a:t>0,</a:t>
            </a:r>
            <a:r>
              <a:rPr lang="ru-RU" sz="1200" b="1" dirty="0" smtClean="0">
                <a:solidFill>
                  <a:srgbClr val="581200"/>
                </a:solidFill>
                <a:cs typeface="Times New Roman" panose="02020603050405020304" pitchFamily="18" charset="0"/>
              </a:rPr>
              <a:t>5</a:t>
            </a:r>
            <a:endParaRPr sz="1200" dirty="0">
              <a:cs typeface="Times New Roman" panose="02020603050405020304" pitchFamily="18" charset="0"/>
            </a:endParaRPr>
          </a:p>
          <a:p>
            <a:pPr algn="ctr">
              <a:spcBef>
                <a:spcPts val="25"/>
              </a:spcBef>
            </a:pPr>
            <a:r>
              <a:rPr lang="ru-RU" sz="1200" spc="8" dirty="0" smtClean="0">
                <a:cs typeface="Times New Roman" panose="02020603050405020304" pitchFamily="18" charset="0"/>
              </a:rPr>
              <a:t>млн.</a:t>
            </a:r>
            <a:r>
              <a:rPr sz="1200" spc="8" dirty="0" smtClean="0">
                <a:cs typeface="Times New Roman" panose="02020603050405020304" pitchFamily="18" charset="0"/>
              </a:rPr>
              <a:t> </a:t>
            </a:r>
            <a:r>
              <a:rPr sz="1200" spc="-5" dirty="0">
                <a:cs typeface="Times New Roman" panose="02020603050405020304" pitchFamily="18" charset="0"/>
              </a:rPr>
              <a:t>р</a:t>
            </a:r>
            <a:r>
              <a:rPr sz="1200" spc="-3" dirty="0">
                <a:cs typeface="Times New Roman" panose="02020603050405020304" pitchFamily="18" charset="0"/>
              </a:rPr>
              <a:t>у</a:t>
            </a:r>
            <a:r>
              <a:rPr sz="1200" spc="3" dirty="0">
                <a:cs typeface="Times New Roman" panose="02020603050405020304" pitchFamily="18" charset="0"/>
              </a:rPr>
              <a:t>б.</a:t>
            </a:r>
            <a:endParaRPr sz="1200" dirty="0">
              <a:cs typeface="Times New Roman" panose="02020603050405020304" pitchFamily="18" charset="0"/>
            </a:endParaRPr>
          </a:p>
        </p:txBody>
      </p:sp>
      <p:sp>
        <p:nvSpPr>
          <p:cNvPr id="22" name="object 22"/>
          <p:cNvSpPr/>
          <p:nvPr/>
        </p:nvSpPr>
        <p:spPr>
          <a:xfrm>
            <a:off x="6516216" y="4875258"/>
            <a:ext cx="1584176" cy="1533537"/>
          </a:xfrm>
          <a:custGeom>
            <a:avLst/>
            <a:gdLst/>
            <a:ahLst/>
            <a:cxnLst/>
            <a:rect l="l" t="t" r="r" b="b"/>
            <a:pathLst>
              <a:path w="2250440" h="2251075">
                <a:moveTo>
                  <a:pt x="150452" y="562845"/>
                </a:moveTo>
                <a:lnTo>
                  <a:pt x="107515" y="644656"/>
                </a:lnTo>
                <a:lnTo>
                  <a:pt x="71903" y="728321"/>
                </a:lnTo>
                <a:lnTo>
                  <a:pt x="43509" y="813447"/>
                </a:lnTo>
                <a:lnTo>
                  <a:pt x="22228" y="899635"/>
                </a:lnTo>
                <a:lnTo>
                  <a:pt x="7954" y="986492"/>
                </a:lnTo>
                <a:lnTo>
                  <a:pt x="580" y="1073621"/>
                </a:lnTo>
                <a:lnTo>
                  <a:pt x="0" y="1160626"/>
                </a:lnTo>
                <a:lnTo>
                  <a:pt x="6107" y="1247112"/>
                </a:lnTo>
                <a:lnTo>
                  <a:pt x="18797" y="1332683"/>
                </a:lnTo>
                <a:lnTo>
                  <a:pt x="37961" y="1416943"/>
                </a:lnTo>
                <a:lnTo>
                  <a:pt x="63496" y="1499496"/>
                </a:lnTo>
                <a:lnTo>
                  <a:pt x="95293" y="1579947"/>
                </a:lnTo>
                <a:lnTo>
                  <a:pt x="133247" y="1657900"/>
                </a:lnTo>
                <a:lnTo>
                  <a:pt x="177252" y="1732959"/>
                </a:lnTo>
                <a:lnTo>
                  <a:pt x="227202" y="1804729"/>
                </a:lnTo>
                <a:lnTo>
                  <a:pt x="282990" y="1872813"/>
                </a:lnTo>
                <a:lnTo>
                  <a:pt x="344510" y="1936816"/>
                </a:lnTo>
                <a:lnTo>
                  <a:pt x="411656" y="1996342"/>
                </a:lnTo>
                <a:lnTo>
                  <a:pt x="484322" y="2050996"/>
                </a:lnTo>
                <a:lnTo>
                  <a:pt x="562402" y="2100381"/>
                </a:lnTo>
                <a:lnTo>
                  <a:pt x="644213" y="2143318"/>
                </a:lnTo>
                <a:lnTo>
                  <a:pt x="727879" y="2178930"/>
                </a:lnTo>
                <a:lnTo>
                  <a:pt x="813005" y="2207324"/>
                </a:lnTo>
                <a:lnTo>
                  <a:pt x="899194" y="2228605"/>
                </a:lnTo>
                <a:lnTo>
                  <a:pt x="986051" y="2242879"/>
                </a:lnTo>
                <a:lnTo>
                  <a:pt x="1073181" y="2250253"/>
                </a:lnTo>
                <a:lnTo>
                  <a:pt x="1160188" y="2250833"/>
                </a:lnTo>
                <a:lnTo>
                  <a:pt x="1246676" y="2244726"/>
                </a:lnTo>
                <a:lnTo>
                  <a:pt x="1332250" y="2232036"/>
                </a:lnTo>
                <a:lnTo>
                  <a:pt x="1416513" y="2212872"/>
                </a:lnTo>
                <a:lnTo>
                  <a:pt x="1499071" y="2187337"/>
                </a:lnTo>
                <a:lnTo>
                  <a:pt x="1579527" y="2155540"/>
                </a:lnTo>
                <a:lnTo>
                  <a:pt x="1657486" y="2117586"/>
                </a:lnTo>
                <a:lnTo>
                  <a:pt x="1732553" y="2073581"/>
                </a:lnTo>
                <a:lnTo>
                  <a:pt x="1804330" y="2023631"/>
                </a:lnTo>
                <a:lnTo>
                  <a:pt x="1872424" y="1967843"/>
                </a:lnTo>
                <a:lnTo>
                  <a:pt x="1936438" y="1906323"/>
                </a:lnTo>
                <a:lnTo>
                  <a:pt x="1995976" y="1839177"/>
                </a:lnTo>
                <a:lnTo>
                  <a:pt x="2050643" y="1766510"/>
                </a:lnTo>
                <a:lnTo>
                  <a:pt x="2100043" y="1688431"/>
                </a:lnTo>
                <a:lnTo>
                  <a:pt x="2142966" y="1606619"/>
                </a:lnTo>
                <a:lnTo>
                  <a:pt x="2178567" y="1522951"/>
                </a:lnTo>
                <a:lnTo>
                  <a:pt x="2206952" y="1437822"/>
                </a:lnTo>
                <a:lnTo>
                  <a:pt x="2228226" y="1351629"/>
                </a:lnTo>
                <a:lnTo>
                  <a:pt x="2242495" y="1264767"/>
                </a:lnTo>
                <a:lnTo>
                  <a:pt x="2249867" y="1177632"/>
                </a:lnTo>
                <a:lnTo>
                  <a:pt x="2250445" y="1090620"/>
                </a:lnTo>
                <a:lnTo>
                  <a:pt x="2244336" y="1004126"/>
                </a:lnTo>
                <a:lnTo>
                  <a:pt x="2231646" y="918548"/>
                </a:lnTo>
                <a:lnTo>
                  <a:pt x="2212481" y="834280"/>
                </a:lnTo>
                <a:lnTo>
                  <a:pt x="2186947" y="751719"/>
                </a:lnTo>
                <a:lnTo>
                  <a:pt x="2155150" y="671260"/>
                </a:lnTo>
                <a:lnTo>
                  <a:pt x="2117194" y="593300"/>
                </a:lnTo>
                <a:lnTo>
                  <a:pt x="2073187" y="518234"/>
                </a:lnTo>
                <a:lnTo>
                  <a:pt x="2023235" y="446459"/>
                </a:lnTo>
                <a:lnTo>
                  <a:pt x="1967442" y="378369"/>
                </a:lnTo>
                <a:lnTo>
                  <a:pt x="1905915" y="314361"/>
                </a:lnTo>
                <a:lnTo>
                  <a:pt x="1838760" y="254832"/>
                </a:lnTo>
                <a:lnTo>
                  <a:pt x="1766082" y="200176"/>
                </a:lnTo>
                <a:lnTo>
                  <a:pt x="1687988" y="150790"/>
                </a:lnTo>
                <a:lnTo>
                  <a:pt x="1635988" y="122572"/>
                </a:lnTo>
                <a:lnTo>
                  <a:pt x="1582728" y="97189"/>
                </a:lnTo>
                <a:lnTo>
                  <a:pt x="1528325" y="74672"/>
                </a:lnTo>
                <a:lnTo>
                  <a:pt x="1472894" y="55053"/>
                </a:lnTo>
                <a:lnTo>
                  <a:pt x="1416553" y="38365"/>
                </a:lnTo>
                <a:lnTo>
                  <a:pt x="1359416" y="24639"/>
                </a:lnTo>
                <a:lnTo>
                  <a:pt x="1301601" y="13907"/>
                </a:lnTo>
                <a:lnTo>
                  <a:pt x="1243224" y="6202"/>
                </a:lnTo>
                <a:lnTo>
                  <a:pt x="1184401" y="1555"/>
                </a:lnTo>
                <a:lnTo>
                  <a:pt x="1125248" y="0"/>
                </a:lnTo>
                <a:lnTo>
                  <a:pt x="1125248" y="168801"/>
                </a:lnTo>
                <a:lnTo>
                  <a:pt x="1203716" y="171973"/>
                </a:lnTo>
                <a:lnTo>
                  <a:pt x="1280437" y="181324"/>
                </a:lnTo>
                <a:lnTo>
                  <a:pt x="1355166" y="196609"/>
                </a:lnTo>
                <a:lnTo>
                  <a:pt x="1427656" y="217581"/>
                </a:lnTo>
                <a:lnTo>
                  <a:pt x="1497661" y="243993"/>
                </a:lnTo>
                <a:lnTo>
                  <a:pt x="1564935" y="275600"/>
                </a:lnTo>
                <a:lnTo>
                  <a:pt x="1629230" y="312155"/>
                </a:lnTo>
                <a:lnTo>
                  <a:pt x="1690302" y="353411"/>
                </a:lnTo>
                <a:lnTo>
                  <a:pt x="1747903" y="399124"/>
                </a:lnTo>
                <a:lnTo>
                  <a:pt x="1801788" y="449045"/>
                </a:lnTo>
                <a:lnTo>
                  <a:pt x="1851709" y="502930"/>
                </a:lnTo>
                <a:lnTo>
                  <a:pt x="1897421" y="560531"/>
                </a:lnTo>
                <a:lnTo>
                  <a:pt x="1938678" y="621603"/>
                </a:lnTo>
                <a:lnTo>
                  <a:pt x="1975233" y="685898"/>
                </a:lnTo>
                <a:lnTo>
                  <a:pt x="2006840" y="753172"/>
                </a:lnTo>
                <a:lnTo>
                  <a:pt x="2033252" y="823176"/>
                </a:lnTo>
                <a:lnTo>
                  <a:pt x="2054224" y="895667"/>
                </a:lnTo>
                <a:lnTo>
                  <a:pt x="2069509" y="970396"/>
                </a:lnTo>
                <a:lnTo>
                  <a:pt x="2078860" y="1047117"/>
                </a:lnTo>
                <a:lnTo>
                  <a:pt x="2082032" y="1125585"/>
                </a:lnTo>
                <a:lnTo>
                  <a:pt x="2078860" y="1204053"/>
                </a:lnTo>
                <a:lnTo>
                  <a:pt x="2069509" y="1280775"/>
                </a:lnTo>
                <a:lnTo>
                  <a:pt x="2054224" y="1355504"/>
                </a:lnTo>
                <a:lnTo>
                  <a:pt x="2033252" y="1427994"/>
                </a:lnTo>
                <a:lnTo>
                  <a:pt x="2006840" y="1497999"/>
                </a:lnTo>
                <a:lnTo>
                  <a:pt x="1975233" y="1565273"/>
                </a:lnTo>
                <a:lnTo>
                  <a:pt x="1938678" y="1629568"/>
                </a:lnTo>
                <a:lnTo>
                  <a:pt x="1897421" y="1690640"/>
                </a:lnTo>
                <a:lnTo>
                  <a:pt x="1851709" y="1748241"/>
                </a:lnTo>
                <a:lnTo>
                  <a:pt x="1801788" y="1802125"/>
                </a:lnTo>
                <a:lnTo>
                  <a:pt x="1747903" y="1852047"/>
                </a:lnTo>
                <a:lnTo>
                  <a:pt x="1690302" y="1897759"/>
                </a:lnTo>
                <a:lnTo>
                  <a:pt x="1629230" y="1939016"/>
                </a:lnTo>
                <a:lnTo>
                  <a:pt x="1564935" y="1975571"/>
                </a:lnTo>
                <a:lnTo>
                  <a:pt x="1497661" y="2007178"/>
                </a:lnTo>
                <a:lnTo>
                  <a:pt x="1427656" y="2033590"/>
                </a:lnTo>
                <a:lnTo>
                  <a:pt x="1355166" y="2054562"/>
                </a:lnTo>
                <a:lnTo>
                  <a:pt x="1280437" y="2069847"/>
                </a:lnTo>
                <a:lnTo>
                  <a:pt x="1203716" y="2079198"/>
                </a:lnTo>
                <a:lnTo>
                  <a:pt x="1125248" y="2082370"/>
                </a:lnTo>
                <a:lnTo>
                  <a:pt x="1046780" y="2079198"/>
                </a:lnTo>
                <a:lnTo>
                  <a:pt x="970058" y="2069847"/>
                </a:lnTo>
                <a:lnTo>
                  <a:pt x="895329" y="2054562"/>
                </a:lnTo>
                <a:lnTo>
                  <a:pt x="822839" y="2033590"/>
                </a:lnTo>
                <a:lnTo>
                  <a:pt x="752834" y="2007178"/>
                </a:lnTo>
                <a:lnTo>
                  <a:pt x="685560" y="1975571"/>
                </a:lnTo>
                <a:lnTo>
                  <a:pt x="621265" y="1939016"/>
                </a:lnTo>
                <a:lnTo>
                  <a:pt x="560193" y="1897759"/>
                </a:lnTo>
                <a:lnTo>
                  <a:pt x="502592" y="1852047"/>
                </a:lnTo>
                <a:lnTo>
                  <a:pt x="448708" y="1802125"/>
                </a:lnTo>
                <a:lnTo>
                  <a:pt x="398786" y="1748241"/>
                </a:lnTo>
                <a:lnTo>
                  <a:pt x="353074" y="1690640"/>
                </a:lnTo>
                <a:lnTo>
                  <a:pt x="311817" y="1629568"/>
                </a:lnTo>
                <a:lnTo>
                  <a:pt x="275262" y="1565273"/>
                </a:lnTo>
                <a:lnTo>
                  <a:pt x="243655" y="1497999"/>
                </a:lnTo>
                <a:lnTo>
                  <a:pt x="217243" y="1427994"/>
                </a:lnTo>
                <a:lnTo>
                  <a:pt x="196271" y="1355504"/>
                </a:lnTo>
                <a:lnTo>
                  <a:pt x="180986" y="1280775"/>
                </a:lnTo>
                <a:lnTo>
                  <a:pt x="171635" y="1204053"/>
                </a:lnTo>
                <a:lnTo>
                  <a:pt x="168463" y="1125585"/>
                </a:lnTo>
                <a:lnTo>
                  <a:pt x="168794" y="1100416"/>
                </a:lnTo>
                <a:lnTo>
                  <a:pt x="171431" y="1050262"/>
                </a:lnTo>
                <a:lnTo>
                  <a:pt x="176680" y="1000439"/>
                </a:lnTo>
                <a:lnTo>
                  <a:pt x="184514" y="951045"/>
                </a:lnTo>
                <a:lnTo>
                  <a:pt x="194908" y="902178"/>
                </a:lnTo>
                <a:lnTo>
                  <a:pt x="207834" y="853937"/>
                </a:lnTo>
                <a:lnTo>
                  <a:pt x="223266" y="806421"/>
                </a:lnTo>
                <a:lnTo>
                  <a:pt x="241178" y="759728"/>
                </a:lnTo>
                <a:lnTo>
                  <a:pt x="261544" y="713957"/>
                </a:lnTo>
                <a:lnTo>
                  <a:pt x="284336" y="669207"/>
                </a:lnTo>
                <a:lnTo>
                  <a:pt x="296635" y="647245"/>
                </a:lnTo>
                <a:lnTo>
                  <a:pt x="150452" y="562845"/>
                </a:lnTo>
                <a:close/>
              </a:path>
            </a:pathLst>
          </a:custGeom>
          <a:ln w="15079">
            <a:solidFill>
              <a:srgbClr val="F09379"/>
            </a:solidFill>
          </a:ln>
        </p:spPr>
        <p:txBody>
          <a:bodyPr wrap="square" lIns="0" tIns="0" rIns="0" bIns="0" rtlCol="0"/>
          <a:lstStyle/>
          <a:p>
            <a:endParaRPr dirty="0"/>
          </a:p>
        </p:txBody>
      </p:sp>
      <p:sp>
        <p:nvSpPr>
          <p:cNvPr id="3" name="object 3"/>
          <p:cNvSpPr txBox="1"/>
          <p:nvPr/>
        </p:nvSpPr>
        <p:spPr>
          <a:xfrm>
            <a:off x="245356" y="1011451"/>
            <a:ext cx="3469894" cy="884858"/>
          </a:xfrm>
          <a:prstGeom prst="rect">
            <a:avLst/>
          </a:prstGeom>
        </p:spPr>
        <p:txBody>
          <a:bodyPr vert="horz" wrap="square" lIns="0" tIns="0" rIns="0" bIns="0" rtlCol="0">
            <a:spAutoFit/>
          </a:bodyPr>
          <a:lstStyle/>
          <a:p>
            <a:pPr marL="6468" indent="22315">
              <a:lnSpc>
                <a:spcPts val="766"/>
              </a:lnSpc>
            </a:pPr>
            <a:r>
              <a:rPr lang="ru-RU" sz="1600" b="1" spc="-8" dirty="0">
                <a:latin typeface="Arial"/>
                <a:cs typeface="Arial"/>
              </a:rPr>
              <a:t>П</a:t>
            </a:r>
            <a:r>
              <a:rPr sz="1600" b="1" spc="-41" dirty="0" err="1" smtClean="0">
                <a:latin typeface="Arial"/>
                <a:cs typeface="Arial"/>
              </a:rPr>
              <a:t>о</a:t>
            </a:r>
            <a:r>
              <a:rPr sz="1600" b="1" spc="-10" dirty="0" err="1" smtClean="0">
                <a:latin typeface="Arial"/>
                <a:cs typeface="Arial"/>
              </a:rPr>
              <a:t>ддерж</a:t>
            </a:r>
            <a:r>
              <a:rPr sz="1600" b="1" spc="20" dirty="0" err="1" smtClean="0">
                <a:latin typeface="Arial"/>
                <a:cs typeface="Arial"/>
              </a:rPr>
              <a:t>к</a:t>
            </a:r>
            <a:r>
              <a:rPr sz="1600" b="1" spc="-8" dirty="0" err="1" smtClean="0">
                <a:latin typeface="Arial"/>
                <a:cs typeface="Arial"/>
              </a:rPr>
              <a:t>а</a:t>
            </a:r>
            <a:r>
              <a:rPr sz="1600" b="1" spc="-20" dirty="0" smtClean="0">
                <a:latin typeface="Arial"/>
                <a:cs typeface="Arial"/>
              </a:rPr>
              <a:t> </a:t>
            </a:r>
            <a:r>
              <a:rPr sz="1600" b="1" spc="-13" dirty="0">
                <a:latin typeface="Arial"/>
                <a:cs typeface="Arial"/>
              </a:rPr>
              <a:t>МО</a:t>
            </a:r>
            <a:r>
              <a:rPr sz="1600" b="1" spc="-10" dirty="0">
                <a:latin typeface="Arial"/>
                <a:cs typeface="Arial"/>
              </a:rPr>
              <a:t> </a:t>
            </a:r>
            <a:r>
              <a:rPr sz="1600" b="1" spc="-8" dirty="0">
                <a:latin typeface="Arial"/>
                <a:cs typeface="Arial"/>
              </a:rPr>
              <a:t>в 2</a:t>
            </a:r>
            <a:r>
              <a:rPr sz="1600" b="1" spc="-13" dirty="0">
                <a:latin typeface="Arial"/>
                <a:cs typeface="Arial"/>
              </a:rPr>
              <a:t>0</a:t>
            </a:r>
            <a:r>
              <a:rPr sz="1600" b="1" spc="-8" dirty="0">
                <a:latin typeface="Arial"/>
                <a:cs typeface="Arial"/>
              </a:rPr>
              <a:t>23 </a:t>
            </a:r>
            <a:r>
              <a:rPr sz="1600" b="1" spc="-176" dirty="0">
                <a:latin typeface="Arial"/>
                <a:cs typeface="Arial"/>
              </a:rPr>
              <a:t>г</a:t>
            </a:r>
            <a:r>
              <a:rPr sz="1600" b="1" spc="-5" dirty="0">
                <a:latin typeface="Arial"/>
                <a:cs typeface="Arial"/>
              </a:rPr>
              <a:t>.</a:t>
            </a:r>
            <a:endParaRPr sz="1600" b="1" dirty="0">
              <a:latin typeface="Arial"/>
              <a:cs typeface="Arial"/>
            </a:endParaRPr>
          </a:p>
          <a:p>
            <a:pPr marL="6468">
              <a:lnSpc>
                <a:spcPts val="3578"/>
              </a:lnSpc>
            </a:pPr>
            <a:r>
              <a:rPr lang="ru-RU" sz="3200" b="1" spc="283" baseline="-23754" dirty="0" smtClean="0">
                <a:solidFill>
                  <a:srgbClr val="87371D"/>
                </a:solidFill>
                <a:latin typeface="Arial"/>
                <a:cs typeface="Arial"/>
              </a:rPr>
              <a:t>              </a:t>
            </a:r>
            <a:r>
              <a:rPr lang="ru-RU" sz="1300" b="1" spc="-87" dirty="0" smtClean="0">
                <a:solidFill>
                  <a:srgbClr val="282822"/>
                </a:solidFill>
                <a:latin typeface="Arial"/>
                <a:cs typeface="Arial"/>
              </a:rPr>
              <a:t>102,9 </a:t>
            </a:r>
            <a:r>
              <a:rPr sz="1300" b="1" spc="-13" dirty="0" smtClean="0">
                <a:solidFill>
                  <a:srgbClr val="282822"/>
                </a:solidFill>
                <a:latin typeface="Arial"/>
                <a:cs typeface="Arial"/>
              </a:rPr>
              <a:t>%</a:t>
            </a:r>
            <a:r>
              <a:rPr lang="ru-RU" sz="1300" b="1" spc="-13" dirty="0" smtClean="0">
                <a:solidFill>
                  <a:srgbClr val="282822"/>
                </a:solidFill>
                <a:latin typeface="Arial"/>
                <a:cs typeface="Arial"/>
              </a:rPr>
              <a:t> </a:t>
            </a:r>
            <a:r>
              <a:rPr sz="1300" b="1" spc="-8" dirty="0" smtClean="0">
                <a:solidFill>
                  <a:srgbClr val="282822"/>
                </a:solidFill>
                <a:latin typeface="Arial"/>
                <a:cs typeface="Arial"/>
              </a:rPr>
              <a:t> </a:t>
            </a:r>
            <a:r>
              <a:rPr sz="1200" spc="3" dirty="0">
                <a:solidFill>
                  <a:srgbClr val="282822"/>
                </a:solidFill>
                <a:latin typeface="Arial"/>
                <a:cs typeface="Arial"/>
              </a:rPr>
              <a:t>к </a:t>
            </a:r>
            <a:r>
              <a:rPr sz="1200" dirty="0">
                <a:solidFill>
                  <a:srgbClr val="282822"/>
                </a:solidFill>
                <a:latin typeface="Arial"/>
                <a:cs typeface="Arial"/>
              </a:rPr>
              <a:t>2</a:t>
            </a:r>
            <a:r>
              <a:rPr sz="1200" spc="5" dirty="0">
                <a:solidFill>
                  <a:srgbClr val="282822"/>
                </a:solidFill>
                <a:latin typeface="Arial"/>
                <a:cs typeface="Arial"/>
              </a:rPr>
              <a:t>0</a:t>
            </a:r>
            <a:r>
              <a:rPr sz="1200" dirty="0">
                <a:solidFill>
                  <a:srgbClr val="282822"/>
                </a:solidFill>
                <a:latin typeface="Arial"/>
                <a:cs typeface="Arial"/>
              </a:rPr>
              <a:t>2</a:t>
            </a:r>
            <a:r>
              <a:rPr sz="1200" spc="5" dirty="0">
                <a:solidFill>
                  <a:srgbClr val="282822"/>
                </a:solidFill>
                <a:latin typeface="Arial"/>
                <a:cs typeface="Arial"/>
              </a:rPr>
              <a:t>2</a:t>
            </a:r>
            <a:r>
              <a:rPr sz="1200" spc="8" dirty="0">
                <a:solidFill>
                  <a:srgbClr val="282822"/>
                </a:solidFill>
                <a:latin typeface="Arial"/>
                <a:cs typeface="Arial"/>
              </a:rPr>
              <a:t> </a:t>
            </a:r>
            <a:r>
              <a:rPr sz="1200" spc="-18" dirty="0">
                <a:solidFill>
                  <a:srgbClr val="282822"/>
                </a:solidFill>
                <a:latin typeface="Arial"/>
                <a:cs typeface="Arial"/>
              </a:rPr>
              <a:t>го</a:t>
            </a:r>
            <a:r>
              <a:rPr sz="1200" spc="5" dirty="0">
                <a:solidFill>
                  <a:srgbClr val="282822"/>
                </a:solidFill>
                <a:latin typeface="Arial"/>
                <a:cs typeface="Arial"/>
              </a:rPr>
              <a:t>ду</a:t>
            </a:r>
            <a:endParaRPr sz="1200" dirty="0">
              <a:latin typeface="Arial"/>
              <a:cs typeface="Arial"/>
            </a:endParaRPr>
          </a:p>
          <a:p>
            <a:pPr marL="6468">
              <a:spcBef>
                <a:spcPts val="1311"/>
              </a:spcBef>
            </a:pPr>
            <a:endParaRPr sz="1000" dirty="0">
              <a:latin typeface="Arial"/>
              <a:cs typeface="Arial"/>
            </a:endParaRPr>
          </a:p>
        </p:txBody>
      </p:sp>
      <p:sp>
        <p:nvSpPr>
          <p:cNvPr id="21" name="object 21"/>
          <p:cNvSpPr/>
          <p:nvPr/>
        </p:nvSpPr>
        <p:spPr>
          <a:xfrm>
            <a:off x="6393150" y="4832743"/>
            <a:ext cx="1707242" cy="1617495"/>
          </a:xfrm>
          <a:custGeom>
            <a:avLst/>
            <a:gdLst/>
            <a:ahLst/>
            <a:cxnLst/>
            <a:rect l="l" t="t" r="r" b="b"/>
            <a:pathLst>
              <a:path w="2250440" h="2251075">
                <a:moveTo>
                  <a:pt x="150452" y="562845"/>
                </a:moveTo>
                <a:lnTo>
                  <a:pt x="107515" y="644656"/>
                </a:lnTo>
                <a:lnTo>
                  <a:pt x="71903" y="728321"/>
                </a:lnTo>
                <a:lnTo>
                  <a:pt x="43509" y="813447"/>
                </a:lnTo>
                <a:lnTo>
                  <a:pt x="22228" y="899635"/>
                </a:lnTo>
                <a:lnTo>
                  <a:pt x="7954" y="986492"/>
                </a:lnTo>
                <a:lnTo>
                  <a:pt x="580" y="1073621"/>
                </a:lnTo>
                <a:lnTo>
                  <a:pt x="0" y="1160626"/>
                </a:lnTo>
                <a:lnTo>
                  <a:pt x="6107" y="1247112"/>
                </a:lnTo>
                <a:lnTo>
                  <a:pt x="18797" y="1332683"/>
                </a:lnTo>
                <a:lnTo>
                  <a:pt x="37961" y="1416943"/>
                </a:lnTo>
                <a:lnTo>
                  <a:pt x="63496" y="1499496"/>
                </a:lnTo>
                <a:lnTo>
                  <a:pt x="95293" y="1579947"/>
                </a:lnTo>
                <a:lnTo>
                  <a:pt x="133247" y="1657900"/>
                </a:lnTo>
                <a:lnTo>
                  <a:pt x="177252" y="1732959"/>
                </a:lnTo>
                <a:lnTo>
                  <a:pt x="227202" y="1804729"/>
                </a:lnTo>
                <a:lnTo>
                  <a:pt x="282990" y="1872813"/>
                </a:lnTo>
                <a:lnTo>
                  <a:pt x="344510" y="1936816"/>
                </a:lnTo>
                <a:lnTo>
                  <a:pt x="411656" y="1996342"/>
                </a:lnTo>
                <a:lnTo>
                  <a:pt x="484322" y="2050996"/>
                </a:lnTo>
                <a:lnTo>
                  <a:pt x="562402" y="2100381"/>
                </a:lnTo>
                <a:lnTo>
                  <a:pt x="644213" y="2143318"/>
                </a:lnTo>
                <a:lnTo>
                  <a:pt x="727879" y="2178930"/>
                </a:lnTo>
                <a:lnTo>
                  <a:pt x="813005" y="2207324"/>
                </a:lnTo>
                <a:lnTo>
                  <a:pt x="899194" y="2228605"/>
                </a:lnTo>
                <a:lnTo>
                  <a:pt x="986051" y="2242879"/>
                </a:lnTo>
                <a:lnTo>
                  <a:pt x="1073181" y="2250253"/>
                </a:lnTo>
                <a:lnTo>
                  <a:pt x="1160188" y="2250833"/>
                </a:lnTo>
                <a:lnTo>
                  <a:pt x="1246676" y="2244726"/>
                </a:lnTo>
                <a:lnTo>
                  <a:pt x="1332250" y="2232036"/>
                </a:lnTo>
                <a:lnTo>
                  <a:pt x="1416513" y="2212872"/>
                </a:lnTo>
                <a:lnTo>
                  <a:pt x="1499071" y="2187337"/>
                </a:lnTo>
                <a:lnTo>
                  <a:pt x="1579527" y="2155540"/>
                </a:lnTo>
                <a:lnTo>
                  <a:pt x="1657486" y="2117586"/>
                </a:lnTo>
                <a:lnTo>
                  <a:pt x="1717559" y="2082370"/>
                </a:lnTo>
                <a:lnTo>
                  <a:pt x="1125248" y="2082370"/>
                </a:lnTo>
                <a:lnTo>
                  <a:pt x="1046780" y="2079198"/>
                </a:lnTo>
                <a:lnTo>
                  <a:pt x="970058" y="2069847"/>
                </a:lnTo>
                <a:lnTo>
                  <a:pt x="895329" y="2054562"/>
                </a:lnTo>
                <a:lnTo>
                  <a:pt x="822839" y="2033590"/>
                </a:lnTo>
                <a:lnTo>
                  <a:pt x="752834" y="2007178"/>
                </a:lnTo>
                <a:lnTo>
                  <a:pt x="685560" y="1975571"/>
                </a:lnTo>
                <a:lnTo>
                  <a:pt x="621265" y="1939016"/>
                </a:lnTo>
                <a:lnTo>
                  <a:pt x="560193" y="1897759"/>
                </a:lnTo>
                <a:lnTo>
                  <a:pt x="502592" y="1852047"/>
                </a:lnTo>
                <a:lnTo>
                  <a:pt x="448708" y="1802125"/>
                </a:lnTo>
                <a:lnTo>
                  <a:pt x="398786" y="1748241"/>
                </a:lnTo>
                <a:lnTo>
                  <a:pt x="353074" y="1690640"/>
                </a:lnTo>
                <a:lnTo>
                  <a:pt x="311817" y="1629568"/>
                </a:lnTo>
                <a:lnTo>
                  <a:pt x="275262" y="1565273"/>
                </a:lnTo>
                <a:lnTo>
                  <a:pt x="243655" y="1497999"/>
                </a:lnTo>
                <a:lnTo>
                  <a:pt x="217243" y="1427994"/>
                </a:lnTo>
                <a:lnTo>
                  <a:pt x="196271" y="1355504"/>
                </a:lnTo>
                <a:lnTo>
                  <a:pt x="180986" y="1280775"/>
                </a:lnTo>
                <a:lnTo>
                  <a:pt x="171635" y="1204053"/>
                </a:lnTo>
                <a:lnTo>
                  <a:pt x="168463" y="1125585"/>
                </a:lnTo>
                <a:lnTo>
                  <a:pt x="168794" y="1100416"/>
                </a:lnTo>
                <a:lnTo>
                  <a:pt x="171431" y="1050262"/>
                </a:lnTo>
                <a:lnTo>
                  <a:pt x="176680" y="1000439"/>
                </a:lnTo>
                <a:lnTo>
                  <a:pt x="184514" y="951045"/>
                </a:lnTo>
                <a:lnTo>
                  <a:pt x="194908" y="902178"/>
                </a:lnTo>
                <a:lnTo>
                  <a:pt x="207834" y="853937"/>
                </a:lnTo>
                <a:lnTo>
                  <a:pt x="223266" y="806421"/>
                </a:lnTo>
                <a:lnTo>
                  <a:pt x="241178" y="759728"/>
                </a:lnTo>
                <a:lnTo>
                  <a:pt x="261544" y="713957"/>
                </a:lnTo>
                <a:lnTo>
                  <a:pt x="284336" y="669207"/>
                </a:lnTo>
                <a:lnTo>
                  <a:pt x="296635" y="647245"/>
                </a:lnTo>
                <a:lnTo>
                  <a:pt x="150452" y="562845"/>
                </a:lnTo>
                <a:close/>
              </a:path>
              <a:path w="2250440" h="2251075">
                <a:moveTo>
                  <a:pt x="1125248" y="0"/>
                </a:moveTo>
                <a:lnTo>
                  <a:pt x="1125248" y="168801"/>
                </a:lnTo>
                <a:lnTo>
                  <a:pt x="1203716" y="171973"/>
                </a:lnTo>
                <a:lnTo>
                  <a:pt x="1280437" y="181324"/>
                </a:lnTo>
                <a:lnTo>
                  <a:pt x="1355166" y="196609"/>
                </a:lnTo>
                <a:lnTo>
                  <a:pt x="1427656" y="217581"/>
                </a:lnTo>
                <a:lnTo>
                  <a:pt x="1497661" y="243993"/>
                </a:lnTo>
                <a:lnTo>
                  <a:pt x="1564935" y="275600"/>
                </a:lnTo>
                <a:lnTo>
                  <a:pt x="1629230" y="312155"/>
                </a:lnTo>
                <a:lnTo>
                  <a:pt x="1690302" y="353411"/>
                </a:lnTo>
                <a:lnTo>
                  <a:pt x="1747903" y="399124"/>
                </a:lnTo>
                <a:lnTo>
                  <a:pt x="1801788" y="449045"/>
                </a:lnTo>
                <a:lnTo>
                  <a:pt x="1851709" y="502930"/>
                </a:lnTo>
                <a:lnTo>
                  <a:pt x="1897421" y="560531"/>
                </a:lnTo>
                <a:lnTo>
                  <a:pt x="1938678" y="621603"/>
                </a:lnTo>
                <a:lnTo>
                  <a:pt x="1975233" y="685898"/>
                </a:lnTo>
                <a:lnTo>
                  <a:pt x="2006840" y="753172"/>
                </a:lnTo>
                <a:lnTo>
                  <a:pt x="2033252" y="823176"/>
                </a:lnTo>
                <a:lnTo>
                  <a:pt x="2054224" y="895667"/>
                </a:lnTo>
                <a:lnTo>
                  <a:pt x="2069509" y="970396"/>
                </a:lnTo>
                <a:lnTo>
                  <a:pt x="2078860" y="1047117"/>
                </a:lnTo>
                <a:lnTo>
                  <a:pt x="2082032" y="1125585"/>
                </a:lnTo>
                <a:lnTo>
                  <a:pt x="2078860" y="1204053"/>
                </a:lnTo>
                <a:lnTo>
                  <a:pt x="2069509" y="1280775"/>
                </a:lnTo>
                <a:lnTo>
                  <a:pt x="2054224" y="1355504"/>
                </a:lnTo>
                <a:lnTo>
                  <a:pt x="2033252" y="1427994"/>
                </a:lnTo>
                <a:lnTo>
                  <a:pt x="2006840" y="1497999"/>
                </a:lnTo>
                <a:lnTo>
                  <a:pt x="1975233" y="1565273"/>
                </a:lnTo>
                <a:lnTo>
                  <a:pt x="1938678" y="1629568"/>
                </a:lnTo>
                <a:lnTo>
                  <a:pt x="1897421" y="1690640"/>
                </a:lnTo>
                <a:lnTo>
                  <a:pt x="1851709" y="1748241"/>
                </a:lnTo>
                <a:lnTo>
                  <a:pt x="1801788" y="1802125"/>
                </a:lnTo>
                <a:lnTo>
                  <a:pt x="1747903" y="1852047"/>
                </a:lnTo>
                <a:lnTo>
                  <a:pt x="1690302" y="1897759"/>
                </a:lnTo>
                <a:lnTo>
                  <a:pt x="1629230" y="1939016"/>
                </a:lnTo>
                <a:lnTo>
                  <a:pt x="1564935" y="1975571"/>
                </a:lnTo>
                <a:lnTo>
                  <a:pt x="1497661" y="2007178"/>
                </a:lnTo>
                <a:lnTo>
                  <a:pt x="1427656" y="2033590"/>
                </a:lnTo>
                <a:lnTo>
                  <a:pt x="1355166" y="2054562"/>
                </a:lnTo>
                <a:lnTo>
                  <a:pt x="1280437" y="2069847"/>
                </a:lnTo>
                <a:lnTo>
                  <a:pt x="1203716" y="2079198"/>
                </a:lnTo>
                <a:lnTo>
                  <a:pt x="1125248" y="2082370"/>
                </a:lnTo>
                <a:lnTo>
                  <a:pt x="1717559" y="2082370"/>
                </a:lnTo>
                <a:lnTo>
                  <a:pt x="1804330" y="2023631"/>
                </a:lnTo>
                <a:lnTo>
                  <a:pt x="1872424" y="1967843"/>
                </a:lnTo>
                <a:lnTo>
                  <a:pt x="1936438" y="1906323"/>
                </a:lnTo>
                <a:lnTo>
                  <a:pt x="1995976" y="1839177"/>
                </a:lnTo>
                <a:lnTo>
                  <a:pt x="2050643" y="1766510"/>
                </a:lnTo>
                <a:lnTo>
                  <a:pt x="2100043" y="1688431"/>
                </a:lnTo>
                <a:lnTo>
                  <a:pt x="2142966" y="1606619"/>
                </a:lnTo>
                <a:lnTo>
                  <a:pt x="2178567" y="1522951"/>
                </a:lnTo>
                <a:lnTo>
                  <a:pt x="2206952" y="1437822"/>
                </a:lnTo>
                <a:lnTo>
                  <a:pt x="2228226" y="1351629"/>
                </a:lnTo>
                <a:lnTo>
                  <a:pt x="2242495" y="1264767"/>
                </a:lnTo>
                <a:lnTo>
                  <a:pt x="2249867" y="1177632"/>
                </a:lnTo>
                <a:lnTo>
                  <a:pt x="2250445" y="1090620"/>
                </a:lnTo>
                <a:lnTo>
                  <a:pt x="2244336" y="1004126"/>
                </a:lnTo>
                <a:lnTo>
                  <a:pt x="2231646" y="918548"/>
                </a:lnTo>
                <a:lnTo>
                  <a:pt x="2212481" y="834280"/>
                </a:lnTo>
                <a:lnTo>
                  <a:pt x="2186947" y="751719"/>
                </a:lnTo>
                <a:lnTo>
                  <a:pt x="2155150" y="671260"/>
                </a:lnTo>
                <a:lnTo>
                  <a:pt x="2117194" y="593300"/>
                </a:lnTo>
                <a:lnTo>
                  <a:pt x="2073187" y="518234"/>
                </a:lnTo>
                <a:lnTo>
                  <a:pt x="2023235" y="446459"/>
                </a:lnTo>
                <a:lnTo>
                  <a:pt x="1967442" y="378369"/>
                </a:lnTo>
                <a:lnTo>
                  <a:pt x="1905915" y="314361"/>
                </a:lnTo>
                <a:lnTo>
                  <a:pt x="1838760" y="254832"/>
                </a:lnTo>
                <a:lnTo>
                  <a:pt x="1766082" y="200176"/>
                </a:lnTo>
                <a:lnTo>
                  <a:pt x="1687988" y="150790"/>
                </a:lnTo>
                <a:lnTo>
                  <a:pt x="1635988" y="122572"/>
                </a:lnTo>
                <a:lnTo>
                  <a:pt x="1582728" y="97189"/>
                </a:lnTo>
                <a:lnTo>
                  <a:pt x="1528325" y="74672"/>
                </a:lnTo>
                <a:lnTo>
                  <a:pt x="1472894" y="55053"/>
                </a:lnTo>
                <a:lnTo>
                  <a:pt x="1416553" y="38365"/>
                </a:lnTo>
                <a:lnTo>
                  <a:pt x="1359416" y="24639"/>
                </a:lnTo>
                <a:lnTo>
                  <a:pt x="1301601" y="13907"/>
                </a:lnTo>
                <a:lnTo>
                  <a:pt x="1243224" y="6202"/>
                </a:lnTo>
                <a:lnTo>
                  <a:pt x="1184401" y="1555"/>
                </a:lnTo>
                <a:lnTo>
                  <a:pt x="1154858" y="389"/>
                </a:lnTo>
                <a:lnTo>
                  <a:pt x="1125248" y="0"/>
                </a:lnTo>
                <a:close/>
              </a:path>
            </a:pathLst>
          </a:custGeom>
          <a:solidFill>
            <a:srgbClr val="F09379"/>
          </a:solidFill>
        </p:spPr>
        <p:txBody>
          <a:bodyPr wrap="square" lIns="0" tIns="0" rIns="0" bIns="0" rtlCol="0"/>
          <a:lstStyle/>
          <a:p>
            <a:endParaRPr/>
          </a:p>
        </p:txBody>
      </p:sp>
      <p:sp>
        <p:nvSpPr>
          <p:cNvPr id="25" name="object 25"/>
          <p:cNvSpPr txBox="1"/>
          <p:nvPr/>
        </p:nvSpPr>
        <p:spPr>
          <a:xfrm>
            <a:off x="5148064" y="5201369"/>
            <a:ext cx="3115086" cy="1428596"/>
          </a:xfrm>
          <a:prstGeom prst="rect">
            <a:avLst/>
          </a:prstGeom>
        </p:spPr>
        <p:txBody>
          <a:bodyPr vert="horz" wrap="square" lIns="0" tIns="0" rIns="0" bIns="0" rtlCol="0">
            <a:spAutoFit/>
          </a:bodyPr>
          <a:lstStyle/>
          <a:p>
            <a:pPr marL="1690117" indent="279746">
              <a:lnSpc>
                <a:spcPts val="573"/>
              </a:lnSpc>
            </a:pPr>
            <a:r>
              <a:rPr sz="1000" b="1" spc="3" dirty="0">
                <a:solidFill>
                  <a:srgbClr val="78220D"/>
                </a:solidFill>
                <a:latin typeface="Arial"/>
                <a:cs typeface="Arial"/>
              </a:rPr>
              <a:t>-</a:t>
            </a:r>
            <a:r>
              <a:rPr sz="1400" b="1" spc="3" dirty="0" smtClean="0">
                <a:solidFill>
                  <a:srgbClr val="78220D"/>
                </a:solidFill>
                <a:cs typeface="Times New Roman" panose="02020603050405020304" pitchFamily="18" charset="0"/>
              </a:rPr>
              <a:t>6</a:t>
            </a:r>
            <a:r>
              <a:rPr lang="ru-RU" sz="1400" b="1" spc="3" dirty="0" smtClean="0">
                <a:solidFill>
                  <a:srgbClr val="78220D"/>
                </a:solidFill>
                <a:cs typeface="Times New Roman" panose="02020603050405020304" pitchFamily="18" charset="0"/>
              </a:rPr>
              <a:t>3,4</a:t>
            </a:r>
            <a:r>
              <a:rPr sz="1400" spc="8" baseline="25641" dirty="0" smtClean="0">
                <a:solidFill>
                  <a:srgbClr val="78220D"/>
                </a:solidFill>
                <a:cs typeface="Times New Roman" panose="02020603050405020304" pitchFamily="18" charset="0"/>
              </a:rPr>
              <a:t>%</a:t>
            </a:r>
            <a:endParaRPr sz="1400" baseline="25641" dirty="0">
              <a:cs typeface="Times New Roman" panose="02020603050405020304" pitchFamily="18" charset="0"/>
            </a:endParaRPr>
          </a:p>
          <a:p>
            <a:pPr marL="1690117">
              <a:lnSpc>
                <a:spcPts val="1581"/>
              </a:lnSpc>
            </a:pPr>
            <a:r>
              <a:rPr sz="1400" dirty="0" smtClean="0">
                <a:solidFill>
                  <a:srgbClr val="78220D"/>
                </a:solidFill>
                <a:cs typeface="Times New Roman" panose="02020603050405020304" pitchFamily="18" charset="0"/>
              </a:rPr>
              <a:t>к</a:t>
            </a:r>
            <a:r>
              <a:rPr sz="1400" spc="-5" dirty="0" smtClean="0">
                <a:solidFill>
                  <a:srgbClr val="78220D"/>
                </a:solidFill>
                <a:cs typeface="Times New Roman" panose="02020603050405020304" pitchFamily="18" charset="0"/>
              </a:rPr>
              <a:t> </a:t>
            </a:r>
            <a:r>
              <a:rPr sz="1400" dirty="0">
                <a:solidFill>
                  <a:srgbClr val="78220D"/>
                </a:solidFill>
                <a:cs typeface="Times New Roman" panose="02020603050405020304" pitchFamily="18" charset="0"/>
              </a:rPr>
              <a:t>20</a:t>
            </a:r>
            <a:r>
              <a:rPr sz="1400" spc="-3" dirty="0">
                <a:solidFill>
                  <a:srgbClr val="78220D"/>
                </a:solidFill>
                <a:cs typeface="Times New Roman" panose="02020603050405020304" pitchFamily="18" charset="0"/>
              </a:rPr>
              <a:t>2</a:t>
            </a:r>
            <a:r>
              <a:rPr sz="1400" dirty="0">
                <a:solidFill>
                  <a:srgbClr val="78220D"/>
                </a:solidFill>
                <a:cs typeface="Times New Roman" panose="02020603050405020304" pitchFamily="18" charset="0"/>
              </a:rPr>
              <a:t>2</a:t>
            </a:r>
            <a:r>
              <a:rPr sz="1400" spc="-8" dirty="0">
                <a:solidFill>
                  <a:srgbClr val="78220D"/>
                </a:solidFill>
                <a:cs typeface="Times New Roman" panose="02020603050405020304" pitchFamily="18" charset="0"/>
              </a:rPr>
              <a:t> </a:t>
            </a:r>
            <a:r>
              <a:rPr sz="1400" spc="-71" dirty="0" smtClean="0">
                <a:solidFill>
                  <a:srgbClr val="78220D"/>
                </a:solidFill>
                <a:latin typeface="Arial"/>
                <a:cs typeface="Arial"/>
              </a:rPr>
              <a:t>г</a:t>
            </a:r>
            <a:r>
              <a:rPr lang="ru-RU" sz="1400" spc="-71" dirty="0" smtClean="0">
                <a:solidFill>
                  <a:srgbClr val="78220D"/>
                </a:solidFill>
                <a:latin typeface="Arial"/>
                <a:cs typeface="Arial"/>
              </a:rPr>
              <a:t>оду</a:t>
            </a:r>
            <a:r>
              <a:rPr sz="1400" dirty="0" smtClean="0">
                <a:solidFill>
                  <a:srgbClr val="78220D"/>
                </a:solidFill>
                <a:latin typeface="Arial"/>
                <a:cs typeface="Arial"/>
              </a:rPr>
              <a:t>.</a:t>
            </a:r>
            <a:endParaRPr lang="ru-RU" sz="1400" dirty="0">
              <a:latin typeface="Arial"/>
              <a:cs typeface="Arial"/>
            </a:endParaRPr>
          </a:p>
          <a:p>
            <a:pPr marL="1690117">
              <a:lnSpc>
                <a:spcPts val="1581"/>
              </a:lnSpc>
            </a:pPr>
            <a:endParaRPr lang="ru-RU" sz="1400" b="1" dirty="0">
              <a:latin typeface="Arial"/>
              <a:cs typeface="Arial"/>
            </a:endParaRPr>
          </a:p>
          <a:p>
            <a:pPr marL="1690117">
              <a:lnSpc>
                <a:spcPts val="1581"/>
              </a:lnSpc>
            </a:pPr>
            <a:r>
              <a:rPr lang="ru-RU" sz="1400" b="1" dirty="0" smtClean="0">
                <a:latin typeface="Montserrat"/>
                <a:cs typeface="Montserrat"/>
              </a:rPr>
              <a:t>7,4 </a:t>
            </a:r>
            <a:r>
              <a:rPr lang="ru-RU" sz="800" dirty="0" smtClean="0">
                <a:latin typeface="Montserrat"/>
                <a:cs typeface="Montserrat"/>
              </a:rPr>
              <a:t> </a:t>
            </a:r>
            <a:r>
              <a:rPr lang="ru-RU" sz="1400" dirty="0" smtClean="0">
                <a:cs typeface="Times New Roman" panose="02020603050405020304" pitchFamily="18" charset="0"/>
              </a:rPr>
              <a:t>млн. </a:t>
            </a:r>
            <a:r>
              <a:rPr sz="1400" dirty="0" err="1" smtClean="0">
                <a:cs typeface="Times New Roman" panose="02020603050405020304" pitchFamily="18" charset="0"/>
              </a:rPr>
              <a:t>руб</a:t>
            </a:r>
            <a:r>
              <a:rPr sz="1400" dirty="0">
                <a:cs typeface="Times New Roman" panose="02020603050405020304" pitchFamily="18" charset="0"/>
              </a:rPr>
              <a:t>.</a:t>
            </a:r>
          </a:p>
          <a:p>
            <a:pPr>
              <a:lnSpc>
                <a:spcPct val="100000"/>
              </a:lnSpc>
            </a:pPr>
            <a:endParaRPr sz="800" dirty="0">
              <a:latin typeface="Times New Roman"/>
              <a:cs typeface="Times New Roman"/>
            </a:endParaRPr>
          </a:p>
          <a:p>
            <a:pPr>
              <a:lnSpc>
                <a:spcPct val="100000"/>
              </a:lnSpc>
            </a:pPr>
            <a:endParaRPr sz="800" dirty="0">
              <a:latin typeface="Times New Roman"/>
              <a:cs typeface="Times New Roman"/>
            </a:endParaRPr>
          </a:p>
          <a:p>
            <a:pPr marL="802369" algn="ctr">
              <a:spcBef>
                <a:spcPts val="721"/>
              </a:spcBef>
            </a:pPr>
            <a:r>
              <a:rPr sz="1300" b="1" spc="-10" dirty="0">
                <a:latin typeface="Arial"/>
                <a:cs typeface="Arial"/>
              </a:rPr>
              <a:t>Оста</a:t>
            </a:r>
            <a:r>
              <a:rPr sz="1300" b="1" spc="-25" dirty="0">
                <a:latin typeface="Arial"/>
                <a:cs typeface="Arial"/>
              </a:rPr>
              <a:t>т</a:t>
            </a:r>
            <a:r>
              <a:rPr sz="1300" b="1" spc="-8" dirty="0">
                <a:latin typeface="Arial"/>
                <a:cs typeface="Arial"/>
              </a:rPr>
              <a:t>ок</a:t>
            </a:r>
            <a:r>
              <a:rPr sz="1300" b="1" spc="-20" dirty="0">
                <a:latin typeface="Arial"/>
                <a:cs typeface="Arial"/>
              </a:rPr>
              <a:t> </a:t>
            </a:r>
            <a:r>
              <a:rPr sz="1300" b="1" spc="-10" dirty="0">
                <a:latin typeface="Arial"/>
                <a:cs typeface="Arial"/>
              </a:rPr>
              <a:t>фина</a:t>
            </a:r>
            <a:r>
              <a:rPr sz="1300" b="1" spc="-15" dirty="0">
                <a:latin typeface="Arial"/>
                <a:cs typeface="Arial"/>
              </a:rPr>
              <a:t>н</a:t>
            </a:r>
            <a:r>
              <a:rPr sz="1300" b="1" spc="-10" dirty="0">
                <a:latin typeface="Arial"/>
                <a:cs typeface="Arial"/>
              </a:rPr>
              <a:t>сир</a:t>
            </a:r>
            <a:r>
              <a:rPr sz="1300" b="1" spc="-15" dirty="0">
                <a:latin typeface="Arial"/>
                <a:cs typeface="Arial"/>
              </a:rPr>
              <a:t>о</a:t>
            </a:r>
            <a:r>
              <a:rPr sz="1300" b="1" spc="-28" dirty="0">
                <a:latin typeface="Arial"/>
                <a:cs typeface="Arial"/>
              </a:rPr>
              <a:t>в</a:t>
            </a:r>
            <a:r>
              <a:rPr sz="1300" b="1" spc="-10" dirty="0">
                <a:latin typeface="Arial"/>
                <a:cs typeface="Arial"/>
              </a:rPr>
              <a:t>ан</a:t>
            </a:r>
            <a:r>
              <a:rPr sz="1300" b="1" spc="-15" dirty="0">
                <a:latin typeface="Arial"/>
                <a:cs typeface="Arial"/>
              </a:rPr>
              <a:t>и</a:t>
            </a:r>
            <a:r>
              <a:rPr sz="1300" b="1" spc="-10" dirty="0">
                <a:latin typeface="Arial"/>
                <a:cs typeface="Arial"/>
              </a:rPr>
              <a:t>я</a:t>
            </a:r>
            <a:endParaRPr sz="1300" dirty="0">
              <a:latin typeface="Arial"/>
              <a:cs typeface="Arial"/>
            </a:endParaRPr>
          </a:p>
          <a:p>
            <a:pPr>
              <a:lnSpc>
                <a:spcPct val="100000"/>
              </a:lnSpc>
            </a:pPr>
            <a:endParaRPr sz="1300" dirty="0">
              <a:latin typeface="Times New Roman"/>
              <a:cs typeface="Times New Roman"/>
            </a:endParaRPr>
          </a:p>
        </p:txBody>
      </p:sp>
      <p:graphicFrame>
        <p:nvGraphicFramePr>
          <p:cNvPr id="14" name="object 14"/>
          <p:cNvGraphicFramePr>
            <a:graphicFrameLocks noGrp="1"/>
          </p:cNvGraphicFramePr>
          <p:nvPr>
            <p:extLst>
              <p:ext uri="{D42A27DB-BD31-4B8C-83A1-F6EECF244321}">
                <p14:modId xmlns:p14="http://schemas.microsoft.com/office/powerpoint/2010/main" xmlns="" val="4024745969"/>
              </p:ext>
            </p:extLst>
          </p:nvPr>
        </p:nvGraphicFramePr>
        <p:xfrm>
          <a:off x="95773" y="4077072"/>
          <a:ext cx="5680128" cy="2427214"/>
        </p:xfrm>
        <a:graphic>
          <a:graphicData uri="http://schemas.openxmlformats.org/drawingml/2006/table">
            <a:tbl>
              <a:tblPr firstRow="1" bandRow="1">
                <a:tableStyleId>{2D5ABB26-0587-4C30-8999-92F81FD0307C}</a:tableStyleId>
              </a:tblPr>
              <a:tblGrid>
                <a:gridCol w="718445"/>
                <a:gridCol w="4961683"/>
              </a:tblGrid>
              <a:tr h="44197">
                <a:tc>
                  <a:txBody>
                    <a:bodyPr/>
                    <a:lstStyle/>
                    <a:p>
                      <a:pPr marL="146050">
                        <a:lnSpc>
                          <a:spcPct val="100000"/>
                        </a:lnSpc>
                      </a:pPr>
                      <a:r>
                        <a:rPr lang="ru-RU" sz="1400" dirty="0" smtClean="0">
                          <a:solidFill>
                            <a:srgbClr val="B64825"/>
                          </a:solidFill>
                          <a:latin typeface="Arial"/>
                          <a:cs typeface="Arial"/>
                        </a:rPr>
                        <a:t>263,8</a:t>
                      </a:r>
                      <a:endParaRPr sz="1400" dirty="0">
                        <a:latin typeface="Arial"/>
                        <a:cs typeface="Arial"/>
                      </a:endParaRPr>
                    </a:p>
                  </a:txBody>
                  <a:tcPr marL="0" marR="0" marT="0" marB="0"/>
                </a:tc>
                <a:tc>
                  <a:txBody>
                    <a:bodyPr/>
                    <a:lstStyle/>
                    <a:p>
                      <a:pPr marL="90170">
                        <a:lnSpc>
                          <a:spcPct val="100000"/>
                        </a:lnSpc>
                      </a:pPr>
                      <a:r>
                        <a:rPr lang="ru-RU" sz="1200" dirty="0" smtClean="0">
                          <a:latin typeface="Arial"/>
                          <a:cs typeface="Arial"/>
                        </a:rPr>
                        <a:t>Единая субвенция на образование</a:t>
                      </a:r>
                      <a:endParaRPr sz="1200" dirty="0">
                        <a:latin typeface="Arial"/>
                        <a:cs typeface="Arial"/>
                      </a:endParaRPr>
                    </a:p>
                  </a:txBody>
                  <a:tcPr marL="0" marR="0" marT="0" marB="0"/>
                </a:tc>
              </a:tr>
              <a:tr h="216010">
                <a:tc>
                  <a:txBody>
                    <a:bodyPr/>
                    <a:lstStyle/>
                    <a:p>
                      <a:pPr marL="161290">
                        <a:lnSpc>
                          <a:spcPct val="100000"/>
                        </a:lnSpc>
                      </a:pPr>
                      <a:r>
                        <a:rPr lang="ru-RU" sz="1400" dirty="0" smtClean="0">
                          <a:solidFill>
                            <a:srgbClr val="B64825"/>
                          </a:solidFill>
                          <a:latin typeface="Arial"/>
                          <a:cs typeface="Arial"/>
                        </a:rPr>
                        <a:t>  57,7</a:t>
                      </a:r>
                      <a:endParaRPr sz="1400" dirty="0">
                        <a:latin typeface="Arial"/>
                        <a:cs typeface="Arial"/>
                      </a:endParaRPr>
                    </a:p>
                  </a:txBody>
                  <a:tcPr marL="0" marR="0" marT="0" marB="0"/>
                </a:tc>
                <a:tc>
                  <a:txBody>
                    <a:bodyPr/>
                    <a:lstStyle/>
                    <a:p>
                      <a:pPr marL="90170">
                        <a:lnSpc>
                          <a:spcPct val="100000"/>
                        </a:lnSpc>
                      </a:pPr>
                      <a:r>
                        <a:rPr lang="ru-RU" sz="1200" dirty="0" smtClean="0">
                          <a:latin typeface="Arial"/>
                          <a:cs typeface="Arial"/>
                        </a:rPr>
                        <a:t>С</a:t>
                      </a:r>
                      <a:r>
                        <a:rPr sz="1200" dirty="0" err="1" smtClean="0">
                          <a:latin typeface="Arial"/>
                          <a:cs typeface="Arial"/>
                        </a:rPr>
                        <a:t>трои</a:t>
                      </a:r>
                      <a:r>
                        <a:rPr sz="1200" spc="-15" dirty="0" err="1" smtClean="0">
                          <a:latin typeface="Arial"/>
                          <a:cs typeface="Arial"/>
                        </a:rPr>
                        <a:t>т</a:t>
                      </a:r>
                      <a:r>
                        <a:rPr sz="1200" spc="-75" dirty="0" err="1" smtClean="0">
                          <a:latin typeface="Arial"/>
                          <a:cs typeface="Arial"/>
                        </a:rPr>
                        <a:t>е</a:t>
                      </a:r>
                      <a:r>
                        <a:rPr sz="1200" dirty="0" err="1" smtClean="0">
                          <a:latin typeface="Arial"/>
                          <a:cs typeface="Arial"/>
                        </a:rPr>
                        <a:t>льст</a:t>
                      </a:r>
                      <a:r>
                        <a:rPr sz="1200" spc="-25" dirty="0" err="1" smtClean="0">
                          <a:latin typeface="Arial"/>
                          <a:cs typeface="Arial"/>
                        </a:rPr>
                        <a:t>в</a:t>
                      </a:r>
                      <a:r>
                        <a:rPr sz="1200" dirty="0" err="1" smtClean="0">
                          <a:latin typeface="Arial"/>
                          <a:cs typeface="Arial"/>
                        </a:rPr>
                        <a:t>о</a:t>
                      </a:r>
                      <a:r>
                        <a:rPr sz="1200" dirty="0" smtClean="0">
                          <a:latin typeface="Arial"/>
                          <a:cs typeface="Arial"/>
                        </a:rPr>
                        <a:t> </a:t>
                      </a:r>
                      <a:r>
                        <a:rPr lang="ru-RU" sz="1200" dirty="0" smtClean="0">
                          <a:latin typeface="Arial"/>
                          <a:cs typeface="Arial"/>
                        </a:rPr>
                        <a:t>газопроводов</a:t>
                      </a:r>
                      <a:endParaRPr sz="1200" dirty="0">
                        <a:latin typeface="Arial"/>
                        <a:cs typeface="Arial"/>
                      </a:endParaRPr>
                    </a:p>
                  </a:txBody>
                  <a:tcPr marL="0" marR="0" marT="0" marB="0"/>
                </a:tc>
              </a:tr>
              <a:tr h="214724">
                <a:tc>
                  <a:txBody>
                    <a:bodyPr/>
                    <a:lstStyle/>
                    <a:p>
                      <a:pPr marL="161290">
                        <a:lnSpc>
                          <a:spcPct val="100000"/>
                        </a:lnSpc>
                      </a:pPr>
                      <a:r>
                        <a:rPr lang="ru-RU" sz="1400" dirty="0" smtClean="0">
                          <a:solidFill>
                            <a:srgbClr val="B64825"/>
                          </a:solidFill>
                          <a:latin typeface="Arial"/>
                          <a:cs typeface="Arial"/>
                        </a:rPr>
                        <a:t>  48,7</a:t>
                      </a:r>
                      <a:endParaRPr sz="1400" dirty="0">
                        <a:latin typeface="Arial"/>
                        <a:cs typeface="Arial"/>
                      </a:endParaRPr>
                    </a:p>
                  </a:txBody>
                  <a:tcPr marL="0" marR="0" marT="0" marB="0"/>
                </a:tc>
                <a:tc>
                  <a:txBody>
                    <a:bodyPr/>
                    <a:lstStyle/>
                    <a:p>
                      <a:pPr marL="90170">
                        <a:lnSpc>
                          <a:spcPct val="100000"/>
                        </a:lnSpc>
                      </a:pPr>
                      <a:r>
                        <a:rPr lang="ru-RU" sz="1200" spc="-85" dirty="0" smtClean="0">
                          <a:latin typeface="Arial"/>
                          <a:cs typeface="Arial"/>
                        </a:rPr>
                        <a:t>Дорожная деятельность</a:t>
                      </a:r>
                      <a:endParaRPr sz="1200" dirty="0">
                        <a:latin typeface="Arial"/>
                        <a:cs typeface="Arial"/>
                      </a:endParaRPr>
                    </a:p>
                  </a:txBody>
                  <a:tcPr marL="0" marR="0" marT="0" marB="0"/>
                </a:tc>
              </a:tr>
              <a:tr h="213358">
                <a:tc>
                  <a:txBody>
                    <a:bodyPr/>
                    <a:lstStyle/>
                    <a:p>
                      <a:pPr marL="161290">
                        <a:lnSpc>
                          <a:spcPct val="100000"/>
                        </a:lnSpc>
                      </a:pPr>
                      <a:r>
                        <a:rPr lang="ru-RU" sz="1400" dirty="0" smtClean="0">
                          <a:solidFill>
                            <a:srgbClr val="B64825"/>
                          </a:solidFill>
                          <a:latin typeface="Arial"/>
                          <a:cs typeface="Arial"/>
                        </a:rPr>
                        <a:t>  1</a:t>
                      </a:r>
                      <a:r>
                        <a:rPr sz="1400" dirty="0" smtClean="0">
                          <a:solidFill>
                            <a:srgbClr val="B64825"/>
                          </a:solidFill>
                          <a:latin typeface="Arial"/>
                          <a:cs typeface="Arial"/>
                        </a:rPr>
                        <a:t>3,</a:t>
                      </a:r>
                      <a:r>
                        <a:rPr lang="ru-RU" sz="1400" dirty="0" smtClean="0">
                          <a:solidFill>
                            <a:srgbClr val="B64825"/>
                          </a:solidFill>
                          <a:latin typeface="Arial"/>
                          <a:cs typeface="Arial"/>
                        </a:rPr>
                        <a:t>4</a:t>
                      </a:r>
                      <a:endParaRPr sz="1400" dirty="0">
                        <a:latin typeface="Arial"/>
                        <a:cs typeface="Arial"/>
                      </a:endParaRPr>
                    </a:p>
                  </a:txBody>
                  <a:tcPr marL="0" marR="0" marT="0" marB="0"/>
                </a:tc>
                <a:tc>
                  <a:txBody>
                    <a:bodyPr/>
                    <a:lstStyle/>
                    <a:p>
                      <a:pPr marL="90170" marR="0" indent="0" algn="l" defTabSz="914400" rtl="0" eaLnBrk="1" fontAlgn="auto" latinLnBrk="0" hangingPunct="1">
                        <a:lnSpc>
                          <a:spcPct val="100000"/>
                        </a:lnSpc>
                        <a:spcBef>
                          <a:spcPts val="0"/>
                        </a:spcBef>
                        <a:spcAft>
                          <a:spcPts val="0"/>
                        </a:spcAft>
                        <a:buClrTx/>
                        <a:buSzTx/>
                        <a:buFontTx/>
                        <a:buNone/>
                        <a:tabLst/>
                        <a:defRPr/>
                      </a:pPr>
                      <a:r>
                        <a:rPr lang="ru-RU" sz="1200" spc="-20" dirty="0" smtClean="0">
                          <a:latin typeface="Arial"/>
                          <a:cs typeface="Arial"/>
                        </a:rPr>
                        <a:t>б</a:t>
                      </a:r>
                      <a:r>
                        <a:rPr lang="ru-RU" sz="1200" dirty="0" smtClean="0">
                          <a:latin typeface="Arial"/>
                          <a:cs typeface="Arial"/>
                        </a:rPr>
                        <a:t>ес</a:t>
                      </a:r>
                      <a:r>
                        <a:rPr lang="ru-RU" sz="1200" spc="-10" dirty="0" smtClean="0">
                          <a:latin typeface="Arial"/>
                          <a:cs typeface="Arial"/>
                        </a:rPr>
                        <a:t>п</a:t>
                      </a:r>
                      <a:r>
                        <a:rPr lang="ru-RU" sz="1200" dirty="0" smtClean="0">
                          <a:latin typeface="Arial"/>
                          <a:cs typeface="Arial"/>
                        </a:rPr>
                        <a:t>л</a:t>
                      </a:r>
                      <a:r>
                        <a:rPr lang="ru-RU" sz="1200" spc="-40" dirty="0" smtClean="0">
                          <a:latin typeface="Arial"/>
                          <a:cs typeface="Arial"/>
                        </a:rPr>
                        <a:t>а</a:t>
                      </a:r>
                      <a:r>
                        <a:rPr lang="ru-RU" sz="1200" dirty="0" smtClean="0">
                          <a:latin typeface="Arial"/>
                          <a:cs typeface="Arial"/>
                        </a:rPr>
                        <a:t>тное</a:t>
                      </a:r>
                      <a:r>
                        <a:rPr lang="ru-RU" sz="1200" spc="5" dirty="0" smtClean="0">
                          <a:latin typeface="Arial"/>
                          <a:cs typeface="Arial"/>
                        </a:rPr>
                        <a:t> </a:t>
                      </a:r>
                      <a:r>
                        <a:rPr lang="ru-RU" sz="1200" dirty="0" smtClean="0">
                          <a:latin typeface="Arial"/>
                          <a:cs typeface="Arial"/>
                        </a:rPr>
                        <a:t>пи</a:t>
                      </a:r>
                      <a:r>
                        <a:rPr lang="ru-RU" sz="1200" spc="-20" dirty="0" smtClean="0">
                          <a:latin typeface="Arial"/>
                          <a:cs typeface="Arial"/>
                        </a:rPr>
                        <a:t>т</a:t>
                      </a:r>
                      <a:r>
                        <a:rPr lang="ru-RU" sz="1200" dirty="0" smtClean="0">
                          <a:latin typeface="Arial"/>
                          <a:cs typeface="Arial"/>
                        </a:rPr>
                        <a:t>а</a:t>
                      </a:r>
                      <a:r>
                        <a:rPr lang="ru-RU" sz="1200" spc="-10" dirty="0" smtClean="0">
                          <a:latin typeface="Arial"/>
                          <a:cs typeface="Arial"/>
                        </a:rPr>
                        <a:t>н</a:t>
                      </a:r>
                      <a:r>
                        <a:rPr lang="ru-RU" sz="1200" dirty="0" smtClean="0">
                          <a:latin typeface="Arial"/>
                          <a:cs typeface="Arial"/>
                        </a:rPr>
                        <a:t>ие ш</a:t>
                      </a:r>
                      <a:r>
                        <a:rPr lang="ru-RU" sz="1200" spc="15" dirty="0" smtClean="0">
                          <a:latin typeface="Arial"/>
                          <a:cs typeface="Arial"/>
                        </a:rPr>
                        <a:t>к</a:t>
                      </a:r>
                      <a:r>
                        <a:rPr lang="ru-RU" sz="1200" spc="-45" dirty="0" smtClean="0">
                          <a:latin typeface="Arial"/>
                          <a:cs typeface="Arial"/>
                        </a:rPr>
                        <a:t>о</a:t>
                      </a:r>
                      <a:r>
                        <a:rPr lang="ru-RU" sz="1200" dirty="0" smtClean="0">
                          <a:latin typeface="Arial"/>
                          <a:cs typeface="Arial"/>
                        </a:rPr>
                        <a:t>льни</a:t>
                      </a:r>
                      <a:r>
                        <a:rPr lang="ru-RU" sz="1200" spc="20" dirty="0" smtClean="0">
                          <a:latin typeface="Arial"/>
                          <a:cs typeface="Arial"/>
                        </a:rPr>
                        <a:t>к</a:t>
                      </a:r>
                      <a:r>
                        <a:rPr lang="ru-RU" sz="1200" dirty="0" smtClean="0">
                          <a:latin typeface="Arial"/>
                          <a:cs typeface="Arial"/>
                        </a:rPr>
                        <a:t>ов</a:t>
                      </a:r>
                    </a:p>
                  </a:txBody>
                  <a:tcPr marL="0" marR="0" marT="0" marB="0"/>
                </a:tc>
              </a:tr>
              <a:tr h="213517">
                <a:tc>
                  <a:txBody>
                    <a:bodyPr/>
                    <a:lstStyle/>
                    <a:p>
                      <a:pPr marL="161290">
                        <a:lnSpc>
                          <a:spcPct val="100000"/>
                        </a:lnSpc>
                      </a:pPr>
                      <a:r>
                        <a:rPr lang="ru-RU" sz="1400" dirty="0" smtClean="0">
                          <a:solidFill>
                            <a:srgbClr val="B64825"/>
                          </a:solidFill>
                          <a:latin typeface="Arial"/>
                          <a:cs typeface="Arial"/>
                        </a:rPr>
                        <a:t>  12,1</a:t>
                      </a:r>
                      <a:endParaRPr sz="1400" dirty="0">
                        <a:latin typeface="Arial"/>
                        <a:cs typeface="Arial"/>
                      </a:endParaRPr>
                    </a:p>
                  </a:txBody>
                  <a:tcPr marL="0" marR="0" marT="0" marB="0"/>
                </a:tc>
                <a:tc>
                  <a:txBody>
                    <a:bodyPr/>
                    <a:lstStyle/>
                    <a:p>
                      <a:pPr marL="90170">
                        <a:lnSpc>
                          <a:spcPct val="100000"/>
                        </a:lnSpc>
                      </a:pPr>
                      <a:r>
                        <a:rPr lang="ru-RU" sz="1200" spc="-25" dirty="0" smtClean="0">
                          <a:latin typeface="Arial"/>
                          <a:cs typeface="Arial"/>
                        </a:rPr>
                        <a:t>во</a:t>
                      </a:r>
                      <a:r>
                        <a:rPr lang="ru-RU" sz="1200" dirty="0" smtClean="0">
                          <a:latin typeface="Arial"/>
                          <a:cs typeface="Arial"/>
                        </a:rPr>
                        <a:t>знагр</a:t>
                      </a:r>
                      <a:r>
                        <a:rPr lang="ru-RU" sz="1200" spc="-10" dirty="0" smtClean="0">
                          <a:latin typeface="Arial"/>
                          <a:cs typeface="Arial"/>
                        </a:rPr>
                        <a:t>а</a:t>
                      </a:r>
                      <a:r>
                        <a:rPr lang="ru-RU" sz="1200" dirty="0" smtClean="0">
                          <a:latin typeface="Arial"/>
                          <a:cs typeface="Arial"/>
                        </a:rPr>
                        <a:t>ждение</a:t>
                      </a:r>
                      <a:r>
                        <a:rPr lang="ru-RU" sz="1200" spc="15" dirty="0" smtClean="0">
                          <a:latin typeface="Arial"/>
                          <a:cs typeface="Arial"/>
                        </a:rPr>
                        <a:t> </a:t>
                      </a:r>
                      <a:r>
                        <a:rPr lang="ru-RU" sz="1200" dirty="0" smtClean="0">
                          <a:latin typeface="Arial"/>
                          <a:cs typeface="Arial"/>
                        </a:rPr>
                        <a:t>за</a:t>
                      </a:r>
                      <a:r>
                        <a:rPr lang="ru-RU" sz="1200" spc="5" dirty="0" smtClean="0">
                          <a:latin typeface="Arial"/>
                          <a:cs typeface="Arial"/>
                        </a:rPr>
                        <a:t> </a:t>
                      </a:r>
                      <a:r>
                        <a:rPr lang="ru-RU" sz="1200" spc="15" dirty="0" smtClean="0">
                          <a:latin typeface="Arial"/>
                          <a:cs typeface="Arial"/>
                        </a:rPr>
                        <a:t>к</a:t>
                      </a:r>
                      <a:r>
                        <a:rPr lang="ru-RU" sz="1200" dirty="0" smtClean="0">
                          <a:latin typeface="Arial"/>
                          <a:cs typeface="Arial"/>
                        </a:rPr>
                        <a:t>лассное </a:t>
                      </a:r>
                      <a:r>
                        <a:rPr lang="ru-RU" sz="1200" spc="-20" dirty="0" smtClean="0">
                          <a:latin typeface="Arial"/>
                          <a:cs typeface="Arial"/>
                        </a:rPr>
                        <a:t>р</a:t>
                      </a:r>
                      <a:r>
                        <a:rPr lang="ru-RU" sz="1200" dirty="0" smtClean="0">
                          <a:latin typeface="Arial"/>
                          <a:cs typeface="Arial"/>
                        </a:rPr>
                        <a:t>у</a:t>
                      </a:r>
                      <a:r>
                        <a:rPr lang="ru-RU" sz="1200" spc="20" dirty="0" smtClean="0">
                          <a:latin typeface="Arial"/>
                          <a:cs typeface="Arial"/>
                        </a:rPr>
                        <a:t>к</a:t>
                      </a:r>
                      <a:r>
                        <a:rPr lang="ru-RU" sz="1200" dirty="0" smtClean="0">
                          <a:latin typeface="Arial"/>
                          <a:cs typeface="Arial"/>
                        </a:rPr>
                        <a:t>о</a:t>
                      </a:r>
                      <a:r>
                        <a:rPr lang="ru-RU" sz="1200" spc="-25" dirty="0" smtClean="0">
                          <a:latin typeface="Arial"/>
                          <a:cs typeface="Arial"/>
                        </a:rPr>
                        <a:t>в</a:t>
                      </a:r>
                      <a:r>
                        <a:rPr lang="ru-RU" sz="1200" spc="-45" dirty="0" smtClean="0">
                          <a:latin typeface="Arial"/>
                          <a:cs typeface="Arial"/>
                        </a:rPr>
                        <a:t>о</a:t>
                      </a:r>
                      <a:r>
                        <a:rPr lang="ru-RU" sz="1200" dirty="0" smtClean="0">
                          <a:latin typeface="Arial"/>
                          <a:cs typeface="Arial"/>
                        </a:rPr>
                        <a:t>дс</a:t>
                      </a:r>
                      <a:r>
                        <a:rPr lang="ru-RU" sz="1200" spc="5" dirty="0" smtClean="0">
                          <a:latin typeface="Arial"/>
                          <a:cs typeface="Arial"/>
                        </a:rPr>
                        <a:t>т</a:t>
                      </a:r>
                      <a:r>
                        <a:rPr lang="ru-RU" sz="1200" spc="-25" dirty="0" smtClean="0">
                          <a:latin typeface="Arial"/>
                          <a:cs typeface="Arial"/>
                        </a:rPr>
                        <a:t>в</a:t>
                      </a:r>
                      <a:r>
                        <a:rPr lang="ru-RU" sz="1200" dirty="0" smtClean="0">
                          <a:latin typeface="Arial"/>
                          <a:cs typeface="Arial"/>
                        </a:rPr>
                        <a:t>о</a:t>
                      </a:r>
                      <a:endParaRPr lang="ru-RU" sz="1200" dirty="0">
                        <a:latin typeface="Arial"/>
                        <a:cs typeface="Arial"/>
                      </a:endParaRPr>
                    </a:p>
                  </a:txBody>
                  <a:tcPr marL="0" marR="0" marT="0" marB="0"/>
                </a:tc>
              </a:tr>
              <a:tr h="218406">
                <a:tc>
                  <a:txBody>
                    <a:bodyPr/>
                    <a:lstStyle/>
                    <a:p>
                      <a:pPr marL="161290">
                        <a:lnSpc>
                          <a:spcPct val="100000"/>
                        </a:lnSpc>
                      </a:pPr>
                      <a:r>
                        <a:rPr lang="ru-RU" sz="1400" dirty="0" smtClean="0">
                          <a:solidFill>
                            <a:srgbClr val="B64825"/>
                          </a:solidFill>
                          <a:latin typeface="Arial"/>
                          <a:cs typeface="Arial"/>
                        </a:rPr>
                        <a:t>  10,8</a:t>
                      </a:r>
                      <a:endParaRPr sz="1400" dirty="0">
                        <a:latin typeface="Arial"/>
                        <a:cs typeface="Arial"/>
                      </a:endParaRPr>
                    </a:p>
                  </a:txBody>
                  <a:tcPr marL="0" marR="0" marT="0" marB="0"/>
                </a:tc>
                <a:tc>
                  <a:txBody>
                    <a:bodyPr/>
                    <a:lstStyle/>
                    <a:p>
                      <a:pPr marL="90170">
                        <a:lnSpc>
                          <a:spcPct val="100000"/>
                        </a:lnSpc>
                      </a:pPr>
                      <a:r>
                        <a:rPr lang="ru-RU" sz="1200" dirty="0" smtClean="0">
                          <a:latin typeface="Arial"/>
                          <a:cs typeface="Arial"/>
                        </a:rPr>
                        <a:t>Реализация программы «Комфортный край»</a:t>
                      </a:r>
                      <a:endParaRPr sz="1200" dirty="0">
                        <a:latin typeface="Arial"/>
                        <a:cs typeface="Arial"/>
                      </a:endParaRPr>
                    </a:p>
                  </a:txBody>
                  <a:tcPr marL="0" marR="0" marT="0" marB="0"/>
                </a:tc>
              </a:tr>
              <a:tr h="218249">
                <a:tc>
                  <a:txBody>
                    <a:bodyPr/>
                    <a:lstStyle/>
                    <a:p>
                      <a:pPr marL="146050">
                        <a:lnSpc>
                          <a:spcPct val="100000"/>
                        </a:lnSpc>
                      </a:pPr>
                      <a:r>
                        <a:rPr lang="ru-RU" sz="1400" dirty="0" smtClean="0">
                          <a:solidFill>
                            <a:srgbClr val="B64825"/>
                          </a:solidFill>
                          <a:latin typeface="Arial"/>
                          <a:cs typeface="Arial"/>
                        </a:rPr>
                        <a:t>    8,6</a:t>
                      </a:r>
                      <a:endParaRPr sz="1400" dirty="0">
                        <a:latin typeface="Arial"/>
                        <a:cs typeface="Arial"/>
                      </a:endParaRPr>
                    </a:p>
                  </a:txBody>
                  <a:tcPr marL="0" marR="0" marT="0" marB="0"/>
                </a:tc>
                <a:tc>
                  <a:txBody>
                    <a:bodyPr/>
                    <a:lstStyle/>
                    <a:p>
                      <a:pPr marL="90170">
                        <a:lnSpc>
                          <a:spcPct val="100000"/>
                        </a:lnSpc>
                      </a:pPr>
                      <a:r>
                        <a:rPr lang="ru-RU" sz="1200" spc="-20" dirty="0" smtClean="0">
                          <a:latin typeface="Arial"/>
                          <a:cs typeface="Arial"/>
                        </a:rPr>
                        <a:t>Формирование современной</a:t>
                      </a:r>
                      <a:r>
                        <a:rPr lang="ru-RU" sz="1200" spc="-20" baseline="0" dirty="0" smtClean="0">
                          <a:latin typeface="Arial"/>
                          <a:cs typeface="Arial"/>
                        </a:rPr>
                        <a:t> городской среды</a:t>
                      </a:r>
                      <a:endParaRPr sz="1200" dirty="0">
                        <a:latin typeface="Arial"/>
                        <a:cs typeface="Arial"/>
                      </a:endParaRPr>
                    </a:p>
                  </a:txBody>
                  <a:tcPr marL="0" marR="0" marT="0" marB="0"/>
                </a:tc>
              </a:tr>
              <a:tr h="218229">
                <a:tc>
                  <a:txBody>
                    <a:bodyPr/>
                    <a:lstStyle/>
                    <a:p>
                      <a:pPr marL="161290">
                        <a:lnSpc>
                          <a:spcPct val="100000"/>
                        </a:lnSpc>
                      </a:pPr>
                      <a:r>
                        <a:rPr lang="ru-RU" sz="1400" dirty="0" smtClean="0">
                          <a:solidFill>
                            <a:srgbClr val="B64825"/>
                          </a:solidFill>
                          <a:latin typeface="Arial"/>
                          <a:cs typeface="Arial"/>
                        </a:rPr>
                        <a:t>   7,3</a:t>
                      </a:r>
                      <a:endParaRPr sz="1400" dirty="0">
                        <a:latin typeface="Arial"/>
                        <a:cs typeface="Arial"/>
                      </a:endParaRPr>
                    </a:p>
                  </a:txBody>
                  <a:tcPr marL="0" marR="0" marT="0" marB="0"/>
                </a:tc>
                <a:tc>
                  <a:txBody>
                    <a:bodyPr/>
                    <a:lstStyle/>
                    <a:p>
                      <a:pPr marL="90170">
                        <a:lnSpc>
                          <a:spcPct val="100000"/>
                        </a:lnSpc>
                      </a:pPr>
                      <a:r>
                        <a:rPr lang="ru-RU" sz="1200" dirty="0" smtClean="0">
                          <a:latin typeface="Arial"/>
                          <a:cs typeface="Arial"/>
                        </a:rPr>
                        <a:t>Обеспечение жильем молодых семей</a:t>
                      </a:r>
                      <a:endParaRPr sz="1200" dirty="0">
                        <a:latin typeface="Arial"/>
                        <a:cs typeface="Arial"/>
                      </a:endParaRPr>
                    </a:p>
                  </a:txBody>
                  <a:tcPr marL="0" marR="0" marT="0" marB="0"/>
                </a:tc>
              </a:tr>
              <a:tr h="233314">
                <a:tc>
                  <a:txBody>
                    <a:bodyPr/>
                    <a:lstStyle/>
                    <a:p>
                      <a:pPr marL="146050">
                        <a:lnSpc>
                          <a:spcPct val="100000"/>
                        </a:lnSpc>
                      </a:pPr>
                      <a:r>
                        <a:rPr lang="ru-RU" sz="1400" dirty="0" smtClean="0">
                          <a:solidFill>
                            <a:srgbClr val="B64825"/>
                          </a:solidFill>
                          <a:latin typeface="Arial"/>
                          <a:cs typeface="Arial"/>
                        </a:rPr>
                        <a:t>    5</a:t>
                      </a:r>
                      <a:r>
                        <a:rPr sz="1400" dirty="0" smtClean="0">
                          <a:solidFill>
                            <a:srgbClr val="B64825"/>
                          </a:solidFill>
                          <a:latin typeface="Arial"/>
                          <a:cs typeface="Arial"/>
                        </a:rPr>
                        <a:t>,8</a:t>
                      </a:r>
                      <a:endParaRPr sz="1400" dirty="0">
                        <a:latin typeface="Arial"/>
                        <a:cs typeface="Arial"/>
                      </a:endParaRPr>
                    </a:p>
                  </a:txBody>
                  <a:tcPr marL="0" marR="0" marT="0" marB="0"/>
                </a:tc>
                <a:tc>
                  <a:txBody>
                    <a:bodyPr/>
                    <a:lstStyle/>
                    <a:p>
                      <a:pPr marL="90170">
                        <a:lnSpc>
                          <a:spcPct val="100000"/>
                        </a:lnSpc>
                      </a:pPr>
                      <a:r>
                        <a:rPr lang="ru-RU" sz="1200" dirty="0" smtClean="0">
                          <a:latin typeface="Arial"/>
                          <a:cs typeface="Arial"/>
                        </a:rPr>
                        <a:t>Снос расселенных жилых домов и нежилых зданий</a:t>
                      </a:r>
                      <a:endParaRPr sz="1200" dirty="0">
                        <a:latin typeface="Arial"/>
                        <a:cs typeface="Arial"/>
                      </a:endParaRPr>
                    </a:p>
                  </a:txBody>
                  <a:tcPr marL="0" marR="0" marT="0" marB="0"/>
                </a:tc>
              </a:tr>
              <a:tr h="239044">
                <a:tc>
                  <a:txBody>
                    <a:bodyPr/>
                    <a:lstStyle/>
                    <a:p>
                      <a:pPr marL="146050">
                        <a:lnSpc>
                          <a:spcPct val="100000"/>
                        </a:lnSpc>
                      </a:pPr>
                      <a:endParaRPr sz="1400" dirty="0">
                        <a:solidFill>
                          <a:srgbClr val="990033"/>
                        </a:solidFill>
                        <a:latin typeface="Arial"/>
                        <a:cs typeface="Arial"/>
                      </a:endParaRPr>
                    </a:p>
                  </a:txBody>
                  <a:tcPr marL="0" marR="0" marT="0" marB="0"/>
                </a:tc>
                <a:tc>
                  <a:txBody>
                    <a:bodyPr/>
                    <a:lstStyle/>
                    <a:p>
                      <a:pPr marL="90170">
                        <a:lnSpc>
                          <a:spcPct val="100000"/>
                        </a:lnSpc>
                      </a:pPr>
                      <a:endParaRPr sz="1200" dirty="0">
                        <a:latin typeface="Arial"/>
                        <a:cs typeface="Arial"/>
                      </a:endParaRPr>
                    </a:p>
                  </a:txBody>
                  <a:tcPr marL="0" marR="0" marT="0" marB="0"/>
                </a:tc>
              </a:tr>
              <a:tr h="229001">
                <a:tc>
                  <a:txBody>
                    <a:bodyPr/>
                    <a:lstStyle/>
                    <a:p>
                      <a:pPr marL="161290">
                        <a:lnSpc>
                          <a:spcPct val="100000"/>
                        </a:lnSpc>
                      </a:pPr>
                      <a:endParaRPr sz="1400">
                        <a:latin typeface="Arial"/>
                        <a:cs typeface="Arial"/>
                      </a:endParaRPr>
                    </a:p>
                  </a:txBody>
                  <a:tcPr marL="0" marR="0" marT="0" marB="0"/>
                </a:tc>
                <a:tc>
                  <a:txBody>
                    <a:bodyPr/>
                    <a:lstStyle/>
                    <a:p>
                      <a:pPr marL="90170">
                        <a:lnSpc>
                          <a:spcPct val="100000"/>
                        </a:lnSpc>
                      </a:pPr>
                      <a:endParaRPr sz="1200" dirty="0">
                        <a:latin typeface="Arial"/>
                        <a:cs typeface="Arial"/>
                      </a:endParaRPr>
                    </a:p>
                  </a:txBody>
                  <a:tcPr marL="0" marR="0" marT="0" marB="0"/>
                </a:tc>
              </a:tr>
            </a:tbl>
          </a:graphicData>
        </a:graphic>
      </p:graphicFrame>
      <p:sp>
        <p:nvSpPr>
          <p:cNvPr id="2" name="object 2"/>
          <p:cNvSpPr txBox="1"/>
          <p:nvPr/>
        </p:nvSpPr>
        <p:spPr>
          <a:xfrm>
            <a:off x="107504" y="47463"/>
            <a:ext cx="8928992" cy="646331"/>
          </a:xfrm>
          <a:prstGeom prst="rect">
            <a:avLst/>
          </a:prstGeom>
          <a:solidFill>
            <a:srgbClr val="FF7C80"/>
          </a:solidFill>
        </p:spPr>
        <p:txBody>
          <a:bodyPr vert="horz" wrap="square" lIns="0" tIns="0" rIns="0" bIns="0" rtlCol="0">
            <a:spAutoFit/>
          </a:bodyPr>
          <a:lstStyle/>
          <a:p>
            <a:pPr marL="6468" algn="ctr"/>
            <a:r>
              <a:rPr sz="2400" b="1" dirty="0">
                <a:solidFill>
                  <a:schemeClr val="tx2">
                    <a:lumMod val="75000"/>
                  </a:schemeClr>
                </a:solidFill>
                <a:cs typeface="Times New Roman" panose="02020603050405020304" pitchFamily="18" charset="0"/>
              </a:rPr>
              <a:t>Финан</a:t>
            </a:r>
            <a:r>
              <a:rPr sz="2400" b="1" spc="23" dirty="0">
                <a:solidFill>
                  <a:schemeClr val="tx2">
                    <a:lumMod val="75000"/>
                  </a:schemeClr>
                </a:solidFill>
                <a:cs typeface="Times New Roman" panose="02020603050405020304" pitchFamily="18" charset="0"/>
              </a:rPr>
              <a:t>с</a:t>
            </a:r>
            <a:r>
              <a:rPr sz="2400" b="1" dirty="0">
                <a:solidFill>
                  <a:schemeClr val="tx2">
                    <a:lumMod val="75000"/>
                  </a:schemeClr>
                </a:solidFill>
                <a:cs typeface="Times New Roman" panose="02020603050405020304" pitchFamily="18" charset="0"/>
              </a:rPr>
              <a:t>о</a:t>
            </a:r>
            <a:r>
              <a:rPr sz="2400" b="1" spc="-20" dirty="0">
                <a:solidFill>
                  <a:schemeClr val="tx2">
                    <a:lumMod val="75000"/>
                  </a:schemeClr>
                </a:solidFill>
                <a:cs typeface="Times New Roman" panose="02020603050405020304" pitchFamily="18" charset="0"/>
              </a:rPr>
              <a:t>в</a:t>
            </a:r>
            <a:r>
              <a:rPr sz="2400" b="1" dirty="0">
                <a:solidFill>
                  <a:schemeClr val="tx2">
                    <a:lumMod val="75000"/>
                  </a:schemeClr>
                </a:solidFill>
                <a:cs typeface="Times New Roman" panose="02020603050405020304" pitchFamily="18" charset="0"/>
              </a:rPr>
              <a:t>ая</a:t>
            </a:r>
            <a:r>
              <a:rPr sz="2400" b="1" spc="-5" dirty="0">
                <a:solidFill>
                  <a:schemeClr val="tx2">
                    <a:lumMod val="75000"/>
                  </a:schemeClr>
                </a:solidFill>
                <a:cs typeface="Times New Roman" panose="02020603050405020304" pitchFamily="18" charset="0"/>
              </a:rPr>
              <a:t> </a:t>
            </a:r>
            <a:r>
              <a:rPr sz="2400" b="1" dirty="0" smtClean="0">
                <a:solidFill>
                  <a:schemeClr val="tx2">
                    <a:lumMod val="75000"/>
                  </a:schemeClr>
                </a:solidFill>
                <a:cs typeface="Times New Roman" panose="02020603050405020304" pitchFamily="18" charset="0"/>
              </a:rPr>
              <a:t>помощь</a:t>
            </a:r>
            <a:endParaRPr lang="ru-RU" sz="2400" b="1" dirty="0" smtClean="0">
              <a:solidFill>
                <a:schemeClr val="tx2">
                  <a:lumMod val="75000"/>
                </a:schemeClr>
              </a:solidFill>
              <a:cs typeface="Times New Roman" panose="02020603050405020304" pitchFamily="18" charset="0"/>
            </a:endParaRPr>
          </a:p>
          <a:p>
            <a:pPr marL="6468" algn="ctr"/>
            <a:endParaRPr b="1" dirty="0">
              <a:solidFill>
                <a:schemeClr val="tx2">
                  <a:lumMod val="75000"/>
                </a:schemeClr>
              </a:solidFill>
              <a:cs typeface="Times New Roman" panose="02020603050405020304" pitchFamily="18" charset="0"/>
            </a:endParaRPr>
          </a:p>
        </p:txBody>
      </p:sp>
      <p:sp>
        <p:nvSpPr>
          <p:cNvPr id="4" name="object 4"/>
          <p:cNvSpPr/>
          <p:nvPr/>
        </p:nvSpPr>
        <p:spPr>
          <a:xfrm>
            <a:off x="344808" y="2782739"/>
            <a:ext cx="485805" cy="638678"/>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653326" y="3210860"/>
            <a:ext cx="1214021" cy="512961"/>
          </a:xfrm>
          <a:prstGeom prst="rect">
            <a:avLst/>
          </a:prstGeom>
        </p:spPr>
        <p:txBody>
          <a:bodyPr vert="horz" wrap="square" lIns="0" tIns="0" rIns="0" bIns="0" rtlCol="0">
            <a:spAutoFit/>
          </a:bodyPr>
          <a:lstStyle/>
          <a:p>
            <a:pPr marL="197924">
              <a:lnSpc>
                <a:spcPts val="2934"/>
              </a:lnSpc>
            </a:pPr>
            <a:r>
              <a:rPr lang="ru-RU" sz="2500" b="1" spc="-13" dirty="0" smtClean="0">
                <a:solidFill>
                  <a:srgbClr val="87371D"/>
                </a:solidFill>
                <a:latin typeface="Arial"/>
                <a:cs typeface="Arial"/>
              </a:rPr>
              <a:t>483,0</a:t>
            </a:r>
            <a:endParaRPr sz="2500" dirty="0">
              <a:latin typeface="Arial"/>
              <a:cs typeface="Arial"/>
            </a:endParaRPr>
          </a:p>
          <a:p>
            <a:pPr marL="6468">
              <a:lnSpc>
                <a:spcPts val="1100"/>
              </a:lnSpc>
              <a:tabLst>
                <a:tab pos="197924" algn="l"/>
              </a:tabLst>
            </a:pPr>
            <a:r>
              <a:rPr sz="1000" u="sng" spc="3" dirty="0">
                <a:latin typeface="Arial"/>
                <a:cs typeface="Arial"/>
              </a:rPr>
              <a:t> </a:t>
            </a:r>
            <a:r>
              <a:rPr sz="1000" spc="3" dirty="0">
                <a:latin typeface="Arial"/>
                <a:cs typeface="Arial"/>
              </a:rPr>
              <a:t>	</a:t>
            </a:r>
            <a:r>
              <a:rPr lang="ru-RU" sz="1600" u="sng" spc="5" dirty="0" smtClean="0">
                <a:cs typeface="Times New Roman" panose="02020603050405020304" pitchFamily="18" charset="0"/>
              </a:rPr>
              <a:t>млн.</a:t>
            </a:r>
            <a:r>
              <a:rPr sz="1600" u="sng" spc="-8" dirty="0" err="1" smtClean="0">
                <a:cs typeface="Times New Roman" panose="02020603050405020304" pitchFamily="18" charset="0"/>
              </a:rPr>
              <a:t>р</a:t>
            </a:r>
            <a:r>
              <a:rPr sz="1600" u="sng" spc="3" dirty="0" err="1" smtClean="0">
                <a:cs typeface="Times New Roman" panose="02020603050405020304" pitchFamily="18" charset="0"/>
              </a:rPr>
              <a:t>уб</a:t>
            </a:r>
            <a:r>
              <a:rPr sz="1600" u="sng" spc="3" dirty="0">
                <a:cs typeface="Times New Roman" panose="02020603050405020304" pitchFamily="18" charset="0"/>
              </a:rPr>
              <a:t>. </a:t>
            </a:r>
            <a:endParaRPr sz="1600" dirty="0">
              <a:cs typeface="Times New Roman" panose="02020603050405020304" pitchFamily="18" charset="0"/>
            </a:endParaRPr>
          </a:p>
        </p:txBody>
      </p:sp>
      <p:sp>
        <p:nvSpPr>
          <p:cNvPr id="6" name="object 6"/>
          <p:cNvSpPr/>
          <p:nvPr/>
        </p:nvSpPr>
        <p:spPr>
          <a:xfrm>
            <a:off x="3229445" y="693794"/>
            <a:ext cx="485805" cy="638678"/>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5331714" y="2175810"/>
            <a:ext cx="0" cy="0"/>
          </a:xfrm>
          <a:custGeom>
            <a:avLst/>
            <a:gdLst/>
            <a:ahLst/>
            <a:cxnLst/>
            <a:rect l="l" t="t" r="r" b="b"/>
            <a:pathLst>
              <a:path>
                <a:moveTo>
                  <a:pt x="0" y="0"/>
                </a:moveTo>
                <a:lnTo>
                  <a:pt x="0" y="0"/>
                </a:lnTo>
              </a:path>
            </a:pathLst>
          </a:custGeom>
          <a:ln w="10471">
            <a:solidFill>
              <a:srgbClr val="F45237"/>
            </a:solidFill>
          </a:ln>
        </p:spPr>
        <p:txBody>
          <a:bodyPr wrap="square" lIns="0" tIns="0" rIns="0" bIns="0" rtlCol="0"/>
          <a:lstStyle/>
          <a:p>
            <a:endParaRPr dirty="0"/>
          </a:p>
        </p:txBody>
      </p:sp>
      <p:sp>
        <p:nvSpPr>
          <p:cNvPr id="23" name="object 23"/>
          <p:cNvSpPr/>
          <p:nvPr/>
        </p:nvSpPr>
        <p:spPr>
          <a:xfrm>
            <a:off x="6646723" y="4832743"/>
            <a:ext cx="443626" cy="392766"/>
          </a:xfrm>
          <a:custGeom>
            <a:avLst/>
            <a:gdLst/>
            <a:ahLst/>
            <a:cxnLst/>
            <a:rect l="l" t="t" r="r" b="b"/>
            <a:pathLst>
              <a:path w="975359" h="647700">
                <a:moveTo>
                  <a:pt x="974795" y="0"/>
                </a:moveTo>
                <a:lnTo>
                  <a:pt x="914711" y="1599"/>
                </a:lnTo>
                <a:lnTo>
                  <a:pt x="855192" y="6356"/>
                </a:lnTo>
                <a:lnTo>
                  <a:pt x="796343" y="14210"/>
                </a:lnTo>
                <a:lnTo>
                  <a:pt x="738268" y="25100"/>
                </a:lnTo>
                <a:lnTo>
                  <a:pt x="681073" y="38967"/>
                </a:lnTo>
                <a:lnTo>
                  <a:pt x="624863" y="55749"/>
                </a:lnTo>
                <a:lnTo>
                  <a:pt x="569742" y="75385"/>
                </a:lnTo>
                <a:lnTo>
                  <a:pt x="515815" y="97815"/>
                </a:lnTo>
                <a:lnTo>
                  <a:pt x="463187" y="122979"/>
                </a:lnTo>
                <a:lnTo>
                  <a:pt x="411963" y="150816"/>
                </a:lnTo>
                <a:lnTo>
                  <a:pt x="362248" y="181265"/>
                </a:lnTo>
                <a:lnTo>
                  <a:pt x="314146" y="214265"/>
                </a:lnTo>
                <a:lnTo>
                  <a:pt x="267762" y="249756"/>
                </a:lnTo>
                <a:lnTo>
                  <a:pt x="223202" y="287677"/>
                </a:lnTo>
                <a:lnTo>
                  <a:pt x="180570" y="327968"/>
                </a:lnTo>
                <a:lnTo>
                  <a:pt x="139970" y="370568"/>
                </a:lnTo>
                <a:lnTo>
                  <a:pt x="101509" y="415416"/>
                </a:lnTo>
                <a:lnTo>
                  <a:pt x="65290" y="462452"/>
                </a:lnTo>
                <a:lnTo>
                  <a:pt x="31419" y="511615"/>
                </a:lnTo>
                <a:lnTo>
                  <a:pt x="0" y="562845"/>
                </a:lnTo>
                <a:lnTo>
                  <a:pt x="146182" y="647245"/>
                </a:lnTo>
                <a:lnTo>
                  <a:pt x="172889" y="603702"/>
                </a:lnTo>
                <a:lnTo>
                  <a:pt x="201680" y="561914"/>
                </a:lnTo>
                <a:lnTo>
                  <a:pt x="232467" y="521933"/>
                </a:lnTo>
                <a:lnTo>
                  <a:pt x="265160" y="483811"/>
                </a:lnTo>
                <a:lnTo>
                  <a:pt x="299670" y="447601"/>
                </a:lnTo>
                <a:lnTo>
                  <a:pt x="335909" y="413352"/>
                </a:lnTo>
                <a:lnTo>
                  <a:pt x="373787" y="381117"/>
                </a:lnTo>
                <a:lnTo>
                  <a:pt x="413215" y="350948"/>
                </a:lnTo>
                <a:lnTo>
                  <a:pt x="454103" y="322895"/>
                </a:lnTo>
                <a:lnTo>
                  <a:pt x="496364" y="297012"/>
                </a:lnTo>
                <a:lnTo>
                  <a:pt x="539906" y="273348"/>
                </a:lnTo>
                <a:lnTo>
                  <a:pt x="584642" y="251956"/>
                </a:lnTo>
                <a:lnTo>
                  <a:pt x="630483" y="232888"/>
                </a:lnTo>
                <a:lnTo>
                  <a:pt x="677338" y="216195"/>
                </a:lnTo>
                <a:lnTo>
                  <a:pt x="725119" y="201928"/>
                </a:lnTo>
                <a:lnTo>
                  <a:pt x="773737" y="190140"/>
                </a:lnTo>
                <a:lnTo>
                  <a:pt x="823103" y="180881"/>
                </a:lnTo>
                <a:lnTo>
                  <a:pt x="873128" y="174204"/>
                </a:lnTo>
                <a:lnTo>
                  <a:pt x="923721" y="170160"/>
                </a:lnTo>
                <a:lnTo>
                  <a:pt x="974795" y="168801"/>
                </a:lnTo>
                <a:lnTo>
                  <a:pt x="974795" y="0"/>
                </a:lnTo>
                <a:close/>
              </a:path>
            </a:pathLst>
          </a:custGeom>
          <a:solidFill>
            <a:srgbClr val="78220D"/>
          </a:solidFill>
        </p:spPr>
        <p:txBody>
          <a:bodyPr wrap="square" lIns="0" tIns="0" rIns="0" bIns="0" rtlCol="0"/>
          <a:lstStyle/>
          <a:p>
            <a:endParaRPr dirty="0"/>
          </a:p>
        </p:txBody>
      </p:sp>
      <p:sp>
        <p:nvSpPr>
          <p:cNvPr id="24" name="object 24"/>
          <p:cNvSpPr/>
          <p:nvPr/>
        </p:nvSpPr>
        <p:spPr>
          <a:xfrm>
            <a:off x="6731908" y="5038810"/>
            <a:ext cx="382990" cy="392766"/>
          </a:xfrm>
          <a:custGeom>
            <a:avLst/>
            <a:gdLst/>
            <a:ahLst/>
            <a:cxnLst/>
            <a:rect l="l" t="t" r="r" b="b"/>
            <a:pathLst>
              <a:path w="975359" h="647700">
                <a:moveTo>
                  <a:pt x="974795" y="0"/>
                </a:moveTo>
                <a:lnTo>
                  <a:pt x="914711" y="1599"/>
                </a:lnTo>
                <a:lnTo>
                  <a:pt x="855192" y="6356"/>
                </a:lnTo>
                <a:lnTo>
                  <a:pt x="796343" y="14210"/>
                </a:lnTo>
                <a:lnTo>
                  <a:pt x="738268" y="25100"/>
                </a:lnTo>
                <a:lnTo>
                  <a:pt x="681073" y="38967"/>
                </a:lnTo>
                <a:lnTo>
                  <a:pt x="624863" y="55749"/>
                </a:lnTo>
                <a:lnTo>
                  <a:pt x="569742" y="75385"/>
                </a:lnTo>
                <a:lnTo>
                  <a:pt x="515815" y="97815"/>
                </a:lnTo>
                <a:lnTo>
                  <a:pt x="463187" y="122979"/>
                </a:lnTo>
                <a:lnTo>
                  <a:pt x="411963" y="150816"/>
                </a:lnTo>
                <a:lnTo>
                  <a:pt x="362248" y="181265"/>
                </a:lnTo>
                <a:lnTo>
                  <a:pt x="314146" y="214265"/>
                </a:lnTo>
                <a:lnTo>
                  <a:pt x="267762" y="249756"/>
                </a:lnTo>
                <a:lnTo>
                  <a:pt x="223202" y="287677"/>
                </a:lnTo>
                <a:lnTo>
                  <a:pt x="180570" y="327968"/>
                </a:lnTo>
                <a:lnTo>
                  <a:pt x="139970" y="370568"/>
                </a:lnTo>
                <a:lnTo>
                  <a:pt x="101509" y="415416"/>
                </a:lnTo>
                <a:lnTo>
                  <a:pt x="65290" y="462452"/>
                </a:lnTo>
                <a:lnTo>
                  <a:pt x="31419" y="511615"/>
                </a:lnTo>
                <a:lnTo>
                  <a:pt x="0" y="562845"/>
                </a:lnTo>
                <a:lnTo>
                  <a:pt x="146182" y="647245"/>
                </a:lnTo>
                <a:lnTo>
                  <a:pt x="172889" y="603702"/>
                </a:lnTo>
                <a:lnTo>
                  <a:pt x="201680" y="561914"/>
                </a:lnTo>
                <a:lnTo>
                  <a:pt x="232467" y="521933"/>
                </a:lnTo>
                <a:lnTo>
                  <a:pt x="265160" y="483811"/>
                </a:lnTo>
                <a:lnTo>
                  <a:pt x="299670" y="447601"/>
                </a:lnTo>
                <a:lnTo>
                  <a:pt x="335909" y="413352"/>
                </a:lnTo>
                <a:lnTo>
                  <a:pt x="373787" y="381117"/>
                </a:lnTo>
                <a:lnTo>
                  <a:pt x="413215" y="350948"/>
                </a:lnTo>
                <a:lnTo>
                  <a:pt x="454103" y="322895"/>
                </a:lnTo>
                <a:lnTo>
                  <a:pt x="496364" y="297012"/>
                </a:lnTo>
                <a:lnTo>
                  <a:pt x="539906" y="273348"/>
                </a:lnTo>
                <a:lnTo>
                  <a:pt x="584642" y="251956"/>
                </a:lnTo>
                <a:lnTo>
                  <a:pt x="630483" y="232888"/>
                </a:lnTo>
                <a:lnTo>
                  <a:pt x="677338" y="216195"/>
                </a:lnTo>
                <a:lnTo>
                  <a:pt x="725119" y="201928"/>
                </a:lnTo>
                <a:lnTo>
                  <a:pt x="773737" y="190140"/>
                </a:lnTo>
                <a:lnTo>
                  <a:pt x="823103" y="180881"/>
                </a:lnTo>
                <a:lnTo>
                  <a:pt x="873128" y="174204"/>
                </a:lnTo>
                <a:lnTo>
                  <a:pt x="923721" y="170160"/>
                </a:lnTo>
                <a:lnTo>
                  <a:pt x="974795" y="168801"/>
                </a:lnTo>
                <a:lnTo>
                  <a:pt x="974795" y="0"/>
                </a:lnTo>
                <a:close/>
              </a:path>
            </a:pathLst>
          </a:custGeom>
          <a:ln w="15079">
            <a:solidFill>
              <a:srgbClr val="FFFFFF"/>
            </a:solidFill>
          </a:ln>
        </p:spPr>
        <p:txBody>
          <a:bodyPr wrap="square" lIns="0" tIns="0" rIns="0" bIns="0" rtlCol="0"/>
          <a:lstStyle/>
          <a:p>
            <a:endParaRPr dirty="0"/>
          </a:p>
        </p:txBody>
      </p:sp>
      <p:sp>
        <p:nvSpPr>
          <p:cNvPr id="28" name="object 28"/>
          <p:cNvSpPr txBox="1"/>
          <p:nvPr/>
        </p:nvSpPr>
        <p:spPr>
          <a:xfrm>
            <a:off x="3887379" y="853209"/>
            <a:ext cx="2768616" cy="461665"/>
          </a:xfrm>
          <a:prstGeom prst="rect">
            <a:avLst/>
          </a:prstGeom>
        </p:spPr>
        <p:txBody>
          <a:bodyPr vert="horz" wrap="square" lIns="0" tIns="0" rIns="0" bIns="0" rtlCol="0">
            <a:spAutoFit/>
          </a:bodyPr>
          <a:lstStyle/>
          <a:p>
            <a:pPr marL="6468"/>
            <a:r>
              <a:rPr sz="1500" b="1" dirty="0">
                <a:solidFill>
                  <a:srgbClr val="404040"/>
                </a:solidFill>
                <a:latin typeface="Arial"/>
                <a:cs typeface="Arial"/>
              </a:rPr>
              <a:t>Неце</a:t>
            </a:r>
            <a:r>
              <a:rPr sz="1500" b="1" spc="-18" dirty="0">
                <a:solidFill>
                  <a:srgbClr val="404040"/>
                </a:solidFill>
                <a:latin typeface="Arial"/>
                <a:cs typeface="Arial"/>
              </a:rPr>
              <a:t>л</a:t>
            </a:r>
            <a:r>
              <a:rPr sz="1500" b="1" dirty="0">
                <a:solidFill>
                  <a:srgbClr val="404040"/>
                </a:solidFill>
                <a:latin typeface="Arial"/>
                <a:cs typeface="Arial"/>
              </a:rPr>
              <a:t>е</a:t>
            </a:r>
            <a:r>
              <a:rPr sz="1500" b="1" spc="-23" dirty="0">
                <a:solidFill>
                  <a:srgbClr val="404040"/>
                </a:solidFill>
                <a:latin typeface="Arial"/>
                <a:cs typeface="Arial"/>
              </a:rPr>
              <a:t>в</a:t>
            </a:r>
            <a:r>
              <a:rPr sz="1500" b="1" dirty="0">
                <a:solidFill>
                  <a:srgbClr val="404040"/>
                </a:solidFill>
                <a:latin typeface="Arial"/>
                <a:cs typeface="Arial"/>
              </a:rPr>
              <a:t>ая</a:t>
            </a:r>
            <a:r>
              <a:rPr sz="1500" b="1" spc="-5" dirty="0">
                <a:solidFill>
                  <a:srgbClr val="404040"/>
                </a:solidFill>
                <a:latin typeface="Arial"/>
                <a:cs typeface="Arial"/>
              </a:rPr>
              <a:t> </a:t>
            </a:r>
            <a:r>
              <a:rPr sz="1500" b="1" dirty="0">
                <a:solidFill>
                  <a:srgbClr val="404040"/>
                </a:solidFill>
                <a:latin typeface="Arial"/>
                <a:cs typeface="Arial"/>
              </a:rPr>
              <a:t>финансо</a:t>
            </a:r>
            <a:r>
              <a:rPr sz="1500" b="1" spc="-25" dirty="0">
                <a:solidFill>
                  <a:srgbClr val="404040"/>
                </a:solidFill>
                <a:latin typeface="Arial"/>
                <a:cs typeface="Arial"/>
              </a:rPr>
              <a:t>в</a:t>
            </a:r>
            <a:r>
              <a:rPr sz="1500" b="1" dirty="0">
                <a:solidFill>
                  <a:srgbClr val="404040"/>
                </a:solidFill>
                <a:latin typeface="Arial"/>
                <a:cs typeface="Arial"/>
              </a:rPr>
              <a:t>ая</a:t>
            </a:r>
            <a:r>
              <a:rPr sz="1500" b="1" spc="5" dirty="0">
                <a:solidFill>
                  <a:srgbClr val="404040"/>
                </a:solidFill>
                <a:latin typeface="Arial"/>
                <a:cs typeface="Arial"/>
              </a:rPr>
              <a:t> </a:t>
            </a:r>
            <a:r>
              <a:rPr sz="1500" b="1" dirty="0">
                <a:solidFill>
                  <a:srgbClr val="404040"/>
                </a:solidFill>
                <a:latin typeface="Arial"/>
                <a:cs typeface="Arial"/>
              </a:rPr>
              <a:t>п</a:t>
            </a:r>
            <a:r>
              <a:rPr sz="1500" b="1" spc="-23" dirty="0">
                <a:solidFill>
                  <a:srgbClr val="404040"/>
                </a:solidFill>
                <a:latin typeface="Arial"/>
                <a:cs typeface="Arial"/>
              </a:rPr>
              <a:t>о</a:t>
            </a:r>
            <a:r>
              <a:rPr sz="1500" b="1" spc="-20" dirty="0">
                <a:solidFill>
                  <a:srgbClr val="404040"/>
                </a:solidFill>
                <a:latin typeface="Arial"/>
                <a:cs typeface="Arial"/>
              </a:rPr>
              <a:t>м</a:t>
            </a:r>
            <a:r>
              <a:rPr sz="1500" b="1" dirty="0">
                <a:solidFill>
                  <a:srgbClr val="404040"/>
                </a:solidFill>
                <a:latin typeface="Arial"/>
                <a:cs typeface="Arial"/>
              </a:rPr>
              <a:t>ощь</a:t>
            </a:r>
            <a:endParaRPr sz="1500" dirty="0">
              <a:latin typeface="Arial"/>
              <a:cs typeface="Arial"/>
            </a:endParaRPr>
          </a:p>
        </p:txBody>
      </p:sp>
      <p:sp>
        <p:nvSpPr>
          <p:cNvPr id="29" name="object 29"/>
          <p:cNvSpPr txBox="1"/>
          <p:nvPr/>
        </p:nvSpPr>
        <p:spPr>
          <a:xfrm>
            <a:off x="765892" y="2690448"/>
            <a:ext cx="2570775" cy="461665"/>
          </a:xfrm>
          <a:prstGeom prst="rect">
            <a:avLst/>
          </a:prstGeom>
        </p:spPr>
        <p:txBody>
          <a:bodyPr vert="horz" wrap="square" lIns="0" tIns="0" rIns="0" bIns="0" rtlCol="0">
            <a:spAutoFit/>
          </a:bodyPr>
          <a:lstStyle/>
          <a:p>
            <a:pPr marL="6468"/>
            <a:r>
              <a:rPr sz="1500" b="1" spc="18" dirty="0">
                <a:solidFill>
                  <a:srgbClr val="404040"/>
                </a:solidFill>
                <a:latin typeface="Arial"/>
                <a:cs typeface="Arial"/>
              </a:rPr>
              <a:t>Ц</a:t>
            </a:r>
            <a:r>
              <a:rPr sz="1500" b="1" dirty="0">
                <a:solidFill>
                  <a:srgbClr val="404040"/>
                </a:solidFill>
                <a:latin typeface="Arial"/>
                <a:cs typeface="Arial"/>
              </a:rPr>
              <a:t>е</a:t>
            </a:r>
            <a:r>
              <a:rPr sz="1500" b="1" spc="-18" dirty="0">
                <a:solidFill>
                  <a:srgbClr val="404040"/>
                </a:solidFill>
                <a:latin typeface="Arial"/>
                <a:cs typeface="Arial"/>
              </a:rPr>
              <a:t>л</a:t>
            </a:r>
            <a:r>
              <a:rPr sz="1500" b="1" dirty="0">
                <a:solidFill>
                  <a:srgbClr val="404040"/>
                </a:solidFill>
                <a:latin typeface="Arial"/>
                <a:cs typeface="Arial"/>
              </a:rPr>
              <a:t>е</a:t>
            </a:r>
            <a:r>
              <a:rPr sz="1500" b="1" spc="-23" dirty="0">
                <a:solidFill>
                  <a:srgbClr val="404040"/>
                </a:solidFill>
                <a:latin typeface="Arial"/>
                <a:cs typeface="Arial"/>
              </a:rPr>
              <a:t>в</a:t>
            </a:r>
            <a:r>
              <a:rPr sz="1500" b="1" dirty="0">
                <a:solidFill>
                  <a:srgbClr val="404040"/>
                </a:solidFill>
                <a:latin typeface="Arial"/>
                <a:cs typeface="Arial"/>
              </a:rPr>
              <a:t>ая</a:t>
            </a:r>
            <a:r>
              <a:rPr sz="1500" b="1" spc="-5" dirty="0">
                <a:solidFill>
                  <a:srgbClr val="404040"/>
                </a:solidFill>
                <a:latin typeface="Arial"/>
                <a:cs typeface="Arial"/>
              </a:rPr>
              <a:t> </a:t>
            </a:r>
            <a:r>
              <a:rPr sz="1500" b="1" dirty="0">
                <a:solidFill>
                  <a:srgbClr val="404040"/>
                </a:solidFill>
                <a:latin typeface="Arial"/>
                <a:cs typeface="Arial"/>
              </a:rPr>
              <a:t>финансо</a:t>
            </a:r>
            <a:r>
              <a:rPr sz="1500" b="1" spc="-25" dirty="0">
                <a:solidFill>
                  <a:srgbClr val="404040"/>
                </a:solidFill>
                <a:latin typeface="Arial"/>
                <a:cs typeface="Arial"/>
              </a:rPr>
              <a:t>в</a:t>
            </a:r>
            <a:r>
              <a:rPr sz="1500" b="1" dirty="0">
                <a:solidFill>
                  <a:srgbClr val="404040"/>
                </a:solidFill>
                <a:latin typeface="Arial"/>
                <a:cs typeface="Arial"/>
              </a:rPr>
              <a:t>ая</a:t>
            </a:r>
            <a:r>
              <a:rPr sz="1500" b="1" spc="3" dirty="0">
                <a:solidFill>
                  <a:srgbClr val="404040"/>
                </a:solidFill>
                <a:latin typeface="Arial"/>
                <a:cs typeface="Arial"/>
              </a:rPr>
              <a:t> </a:t>
            </a:r>
            <a:r>
              <a:rPr sz="1500" b="1" dirty="0">
                <a:solidFill>
                  <a:srgbClr val="404040"/>
                </a:solidFill>
                <a:latin typeface="Arial"/>
                <a:cs typeface="Arial"/>
              </a:rPr>
              <a:t>п</a:t>
            </a:r>
            <a:r>
              <a:rPr sz="1500" b="1" spc="-23" dirty="0">
                <a:solidFill>
                  <a:srgbClr val="404040"/>
                </a:solidFill>
                <a:latin typeface="Arial"/>
                <a:cs typeface="Arial"/>
              </a:rPr>
              <a:t>о</a:t>
            </a:r>
            <a:r>
              <a:rPr sz="1500" b="1" spc="-20" dirty="0">
                <a:solidFill>
                  <a:srgbClr val="404040"/>
                </a:solidFill>
                <a:latin typeface="Arial"/>
                <a:cs typeface="Arial"/>
              </a:rPr>
              <a:t>м</a:t>
            </a:r>
            <a:r>
              <a:rPr sz="1500" b="1" dirty="0">
                <a:solidFill>
                  <a:srgbClr val="404040"/>
                </a:solidFill>
                <a:latin typeface="Arial"/>
                <a:cs typeface="Arial"/>
              </a:rPr>
              <a:t>ощь</a:t>
            </a:r>
            <a:endParaRPr sz="1500" dirty="0">
              <a:latin typeface="Arial"/>
              <a:cs typeface="Arial"/>
            </a:endParaRPr>
          </a:p>
        </p:txBody>
      </p:sp>
      <p:sp>
        <p:nvSpPr>
          <p:cNvPr id="30" name="object 30"/>
          <p:cNvSpPr txBox="1"/>
          <p:nvPr/>
        </p:nvSpPr>
        <p:spPr>
          <a:xfrm>
            <a:off x="3478480" y="1314874"/>
            <a:ext cx="912308" cy="551433"/>
          </a:xfrm>
          <a:prstGeom prst="rect">
            <a:avLst/>
          </a:prstGeom>
        </p:spPr>
        <p:txBody>
          <a:bodyPr vert="horz" wrap="square" lIns="0" tIns="0" rIns="0" bIns="0" rtlCol="0">
            <a:spAutoFit/>
          </a:bodyPr>
          <a:lstStyle/>
          <a:p>
            <a:pPr marL="6468"/>
            <a:r>
              <a:rPr lang="ru-RU" sz="2500" b="1" spc="-13" dirty="0" smtClean="0">
                <a:solidFill>
                  <a:srgbClr val="87371D"/>
                </a:solidFill>
                <a:latin typeface="Arial"/>
                <a:cs typeface="Arial"/>
              </a:rPr>
              <a:t>277,1</a:t>
            </a:r>
            <a:endParaRPr sz="2500" dirty="0">
              <a:latin typeface="Arial"/>
              <a:cs typeface="Arial"/>
            </a:endParaRPr>
          </a:p>
          <a:p>
            <a:pPr marL="6468">
              <a:spcBef>
                <a:spcPts val="61"/>
              </a:spcBef>
            </a:pPr>
            <a:r>
              <a:rPr lang="ru-RU" sz="1000" spc="5" dirty="0" smtClean="0">
                <a:latin typeface="Arial"/>
                <a:cs typeface="Arial"/>
              </a:rPr>
              <a:t>млн.</a:t>
            </a:r>
            <a:r>
              <a:rPr sz="1000" spc="-10" dirty="0" err="1" smtClean="0">
                <a:latin typeface="Arial"/>
                <a:cs typeface="Arial"/>
              </a:rPr>
              <a:t>р</a:t>
            </a:r>
            <a:r>
              <a:rPr sz="1000" spc="10" dirty="0" err="1" smtClean="0">
                <a:latin typeface="Arial"/>
                <a:cs typeface="Arial"/>
              </a:rPr>
              <a:t>у</a:t>
            </a:r>
            <a:r>
              <a:rPr sz="1000" spc="3" dirty="0" err="1" smtClean="0">
                <a:latin typeface="Arial"/>
                <a:cs typeface="Arial"/>
              </a:rPr>
              <a:t>б</a:t>
            </a:r>
            <a:r>
              <a:rPr sz="1000" spc="3" dirty="0">
                <a:latin typeface="Arial"/>
                <a:cs typeface="Arial"/>
              </a:rPr>
              <a:t>.</a:t>
            </a:r>
            <a:endParaRPr sz="1000" dirty="0">
              <a:latin typeface="Arial"/>
              <a:cs typeface="Arial"/>
            </a:endParaRPr>
          </a:p>
        </p:txBody>
      </p:sp>
      <p:sp>
        <p:nvSpPr>
          <p:cNvPr id="32" name="object 32"/>
          <p:cNvSpPr txBox="1"/>
          <p:nvPr/>
        </p:nvSpPr>
        <p:spPr>
          <a:xfrm>
            <a:off x="2051279" y="3020756"/>
            <a:ext cx="1008553" cy="456535"/>
          </a:xfrm>
          <a:prstGeom prst="rect">
            <a:avLst/>
          </a:prstGeom>
        </p:spPr>
        <p:txBody>
          <a:bodyPr vert="horz" wrap="square" lIns="0" tIns="0" rIns="0" bIns="0" rtlCol="0">
            <a:spAutoFit/>
          </a:bodyPr>
          <a:lstStyle/>
          <a:p>
            <a:pPr marL="13906"/>
            <a:r>
              <a:rPr lang="ru-RU" sz="1000" b="1" spc="5" dirty="0" smtClean="0">
                <a:solidFill>
                  <a:srgbClr val="404040"/>
                </a:solidFill>
                <a:latin typeface="Arial"/>
                <a:cs typeface="Arial"/>
              </a:rPr>
              <a:t>95,4</a:t>
            </a:r>
            <a:r>
              <a:rPr sz="1000" b="1" spc="5" dirty="0" smtClean="0">
                <a:solidFill>
                  <a:srgbClr val="404040"/>
                </a:solidFill>
                <a:latin typeface="Arial"/>
                <a:cs typeface="Arial"/>
              </a:rPr>
              <a:t>%</a:t>
            </a:r>
            <a:r>
              <a:rPr sz="1000" b="1" dirty="0" smtClean="0">
                <a:solidFill>
                  <a:srgbClr val="404040"/>
                </a:solidFill>
                <a:latin typeface="Arial"/>
                <a:cs typeface="Arial"/>
              </a:rPr>
              <a:t> </a:t>
            </a:r>
            <a:r>
              <a:rPr sz="1000" b="1" spc="-127" dirty="0" smtClean="0">
                <a:solidFill>
                  <a:srgbClr val="404040"/>
                </a:solidFill>
                <a:latin typeface="Arial"/>
                <a:cs typeface="Arial"/>
              </a:rPr>
              <a:t> </a:t>
            </a:r>
            <a:r>
              <a:rPr sz="800" dirty="0">
                <a:solidFill>
                  <a:srgbClr val="404040"/>
                </a:solidFill>
                <a:latin typeface="Arial"/>
                <a:cs typeface="Arial"/>
              </a:rPr>
              <a:t>к</a:t>
            </a:r>
            <a:r>
              <a:rPr sz="800" spc="-3" dirty="0">
                <a:solidFill>
                  <a:srgbClr val="404040"/>
                </a:solidFill>
                <a:latin typeface="Arial"/>
                <a:cs typeface="Arial"/>
              </a:rPr>
              <a:t> </a:t>
            </a:r>
            <a:r>
              <a:rPr sz="800" dirty="0">
                <a:solidFill>
                  <a:srgbClr val="404040"/>
                </a:solidFill>
                <a:latin typeface="Arial"/>
                <a:cs typeface="Arial"/>
              </a:rPr>
              <a:t>2022</a:t>
            </a:r>
            <a:r>
              <a:rPr sz="800" spc="-10" dirty="0">
                <a:solidFill>
                  <a:srgbClr val="404040"/>
                </a:solidFill>
                <a:latin typeface="Arial"/>
                <a:cs typeface="Arial"/>
              </a:rPr>
              <a:t> </a:t>
            </a:r>
            <a:r>
              <a:rPr sz="800" spc="-20" dirty="0">
                <a:solidFill>
                  <a:srgbClr val="404040"/>
                </a:solidFill>
                <a:latin typeface="Arial"/>
                <a:cs typeface="Arial"/>
              </a:rPr>
              <a:t>го</a:t>
            </a:r>
            <a:r>
              <a:rPr sz="800" dirty="0">
                <a:solidFill>
                  <a:srgbClr val="404040"/>
                </a:solidFill>
                <a:latin typeface="Arial"/>
                <a:cs typeface="Arial"/>
              </a:rPr>
              <a:t>ду</a:t>
            </a:r>
            <a:endParaRPr sz="800" dirty="0">
              <a:latin typeface="Arial"/>
              <a:cs typeface="Arial"/>
            </a:endParaRPr>
          </a:p>
          <a:p>
            <a:pPr marL="6468">
              <a:spcBef>
                <a:spcPts val="181"/>
              </a:spcBef>
            </a:pPr>
            <a:r>
              <a:rPr lang="ru-RU" sz="1000" b="1" spc="3" dirty="0" smtClean="0">
                <a:solidFill>
                  <a:srgbClr val="404040"/>
                </a:solidFill>
                <a:latin typeface="Arial"/>
                <a:cs typeface="Arial"/>
              </a:rPr>
              <a:t>63,5</a:t>
            </a:r>
            <a:r>
              <a:rPr sz="1000" b="1" spc="8" dirty="0" smtClean="0">
                <a:solidFill>
                  <a:srgbClr val="404040"/>
                </a:solidFill>
                <a:latin typeface="Arial"/>
                <a:cs typeface="Arial"/>
              </a:rPr>
              <a:t>%</a:t>
            </a:r>
            <a:r>
              <a:rPr sz="1000" b="1" dirty="0" smtClean="0">
                <a:solidFill>
                  <a:srgbClr val="404040"/>
                </a:solidFill>
                <a:latin typeface="Arial"/>
                <a:cs typeface="Arial"/>
              </a:rPr>
              <a:t> </a:t>
            </a:r>
            <a:r>
              <a:rPr sz="1000" b="1" spc="-129" dirty="0" smtClean="0">
                <a:solidFill>
                  <a:srgbClr val="404040"/>
                </a:solidFill>
                <a:latin typeface="Arial"/>
                <a:cs typeface="Arial"/>
              </a:rPr>
              <a:t> </a:t>
            </a:r>
            <a:r>
              <a:rPr sz="800" dirty="0">
                <a:solidFill>
                  <a:srgbClr val="404040"/>
                </a:solidFill>
                <a:latin typeface="Arial"/>
                <a:cs typeface="Arial"/>
              </a:rPr>
              <a:t>в д</a:t>
            </a:r>
            <a:r>
              <a:rPr sz="800" spc="-23" dirty="0">
                <a:solidFill>
                  <a:srgbClr val="404040"/>
                </a:solidFill>
                <a:latin typeface="Arial"/>
                <a:cs typeface="Arial"/>
              </a:rPr>
              <a:t>о</a:t>
            </a:r>
            <a:r>
              <a:rPr sz="800" dirty="0">
                <a:solidFill>
                  <a:srgbClr val="404040"/>
                </a:solidFill>
                <a:latin typeface="Arial"/>
                <a:cs typeface="Arial"/>
              </a:rPr>
              <a:t>ле</a:t>
            </a:r>
            <a:r>
              <a:rPr sz="800" spc="-10" dirty="0">
                <a:solidFill>
                  <a:srgbClr val="404040"/>
                </a:solidFill>
                <a:latin typeface="Arial"/>
                <a:cs typeface="Arial"/>
              </a:rPr>
              <a:t> </a:t>
            </a:r>
            <a:r>
              <a:rPr sz="800" spc="-3" dirty="0">
                <a:solidFill>
                  <a:srgbClr val="404040"/>
                </a:solidFill>
                <a:latin typeface="Arial"/>
                <a:cs typeface="Arial"/>
              </a:rPr>
              <a:t>п</a:t>
            </a:r>
            <a:r>
              <a:rPr sz="800" dirty="0">
                <a:solidFill>
                  <a:srgbClr val="404040"/>
                </a:solidFill>
                <a:latin typeface="Arial"/>
                <a:cs typeface="Arial"/>
              </a:rPr>
              <a:t>омощи</a:t>
            </a:r>
            <a:endParaRPr sz="800" dirty="0">
              <a:latin typeface="Arial"/>
              <a:cs typeface="Arial"/>
            </a:endParaRPr>
          </a:p>
        </p:txBody>
      </p:sp>
      <p:sp>
        <p:nvSpPr>
          <p:cNvPr id="33" name="object 33"/>
          <p:cNvSpPr txBox="1"/>
          <p:nvPr/>
        </p:nvSpPr>
        <p:spPr>
          <a:xfrm>
            <a:off x="5508104" y="1332472"/>
            <a:ext cx="1770091" cy="394980"/>
          </a:xfrm>
          <a:prstGeom prst="rect">
            <a:avLst/>
          </a:prstGeom>
        </p:spPr>
        <p:txBody>
          <a:bodyPr vert="horz" wrap="square" lIns="0" tIns="0" rIns="0" bIns="0" rtlCol="0">
            <a:spAutoFit/>
          </a:bodyPr>
          <a:lstStyle/>
          <a:p>
            <a:pPr marL="6468"/>
            <a:r>
              <a:rPr lang="ru-RU" sz="1200" b="1" spc="-53" dirty="0" smtClean="0">
                <a:solidFill>
                  <a:srgbClr val="404040"/>
                </a:solidFill>
                <a:latin typeface="Arial"/>
                <a:cs typeface="Arial"/>
              </a:rPr>
              <a:t>119,1</a:t>
            </a:r>
            <a:r>
              <a:rPr sz="1200" b="1" spc="5" dirty="0" smtClean="0">
                <a:solidFill>
                  <a:srgbClr val="404040"/>
                </a:solidFill>
                <a:latin typeface="Arial"/>
                <a:cs typeface="Arial"/>
              </a:rPr>
              <a:t>%</a:t>
            </a:r>
            <a:r>
              <a:rPr sz="1200" b="1" dirty="0" smtClean="0">
                <a:solidFill>
                  <a:srgbClr val="404040"/>
                </a:solidFill>
                <a:latin typeface="Arial"/>
                <a:cs typeface="Arial"/>
              </a:rPr>
              <a:t> </a:t>
            </a:r>
            <a:r>
              <a:rPr sz="1200" b="1" spc="-127" dirty="0" smtClean="0">
                <a:solidFill>
                  <a:srgbClr val="404040"/>
                </a:solidFill>
                <a:latin typeface="Arial"/>
                <a:cs typeface="Arial"/>
              </a:rPr>
              <a:t> </a:t>
            </a:r>
            <a:r>
              <a:rPr sz="1200" dirty="0">
                <a:solidFill>
                  <a:srgbClr val="404040"/>
                </a:solidFill>
                <a:latin typeface="Arial"/>
                <a:cs typeface="Arial"/>
              </a:rPr>
              <a:t>к</a:t>
            </a:r>
            <a:r>
              <a:rPr sz="1200" spc="-3" dirty="0">
                <a:solidFill>
                  <a:srgbClr val="404040"/>
                </a:solidFill>
                <a:latin typeface="Arial"/>
                <a:cs typeface="Arial"/>
              </a:rPr>
              <a:t> </a:t>
            </a:r>
            <a:r>
              <a:rPr sz="1200" dirty="0">
                <a:solidFill>
                  <a:srgbClr val="404040"/>
                </a:solidFill>
                <a:latin typeface="Arial"/>
                <a:cs typeface="Arial"/>
              </a:rPr>
              <a:t>2022</a:t>
            </a:r>
            <a:r>
              <a:rPr sz="1200" spc="-10" dirty="0">
                <a:solidFill>
                  <a:srgbClr val="404040"/>
                </a:solidFill>
                <a:latin typeface="Arial"/>
                <a:cs typeface="Arial"/>
              </a:rPr>
              <a:t> </a:t>
            </a:r>
            <a:r>
              <a:rPr sz="1200" spc="-20" dirty="0">
                <a:solidFill>
                  <a:srgbClr val="404040"/>
                </a:solidFill>
                <a:latin typeface="Arial"/>
                <a:cs typeface="Arial"/>
              </a:rPr>
              <a:t>го</a:t>
            </a:r>
            <a:r>
              <a:rPr sz="1200" dirty="0">
                <a:solidFill>
                  <a:srgbClr val="404040"/>
                </a:solidFill>
                <a:latin typeface="Arial"/>
                <a:cs typeface="Arial"/>
              </a:rPr>
              <a:t>ду</a:t>
            </a:r>
            <a:endParaRPr sz="1200" dirty="0">
              <a:latin typeface="Arial"/>
              <a:cs typeface="Arial"/>
            </a:endParaRPr>
          </a:p>
          <a:p>
            <a:pPr marL="19081">
              <a:spcBef>
                <a:spcPts val="160"/>
              </a:spcBef>
            </a:pPr>
            <a:r>
              <a:rPr lang="ru-RU" sz="1200" b="1" spc="3" dirty="0" smtClean="0">
                <a:solidFill>
                  <a:srgbClr val="404040"/>
                </a:solidFill>
                <a:latin typeface="Arial"/>
                <a:cs typeface="Arial"/>
              </a:rPr>
              <a:t>36,4</a:t>
            </a:r>
            <a:r>
              <a:rPr sz="1200" b="1" spc="8" dirty="0" smtClean="0">
                <a:solidFill>
                  <a:srgbClr val="404040"/>
                </a:solidFill>
                <a:latin typeface="Arial"/>
                <a:cs typeface="Arial"/>
              </a:rPr>
              <a:t>%</a:t>
            </a:r>
            <a:r>
              <a:rPr sz="1200" b="1" dirty="0" smtClean="0">
                <a:solidFill>
                  <a:srgbClr val="404040"/>
                </a:solidFill>
                <a:latin typeface="Arial"/>
                <a:cs typeface="Arial"/>
              </a:rPr>
              <a:t> </a:t>
            </a:r>
            <a:r>
              <a:rPr sz="1200" b="1" spc="-129" dirty="0" smtClean="0">
                <a:solidFill>
                  <a:srgbClr val="404040"/>
                </a:solidFill>
                <a:latin typeface="Arial"/>
                <a:cs typeface="Arial"/>
              </a:rPr>
              <a:t> </a:t>
            </a:r>
            <a:r>
              <a:rPr sz="1200" dirty="0">
                <a:solidFill>
                  <a:srgbClr val="404040"/>
                </a:solidFill>
                <a:latin typeface="Arial"/>
                <a:cs typeface="Arial"/>
              </a:rPr>
              <a:t>в д</a:t>
            </a:r>
            <a:r>
              <a:rPr sz="1200" spc="-23" dirty="0">
                <a:solidFill>
                  <a:srgbClr val="404040"/>
                </a:solidFill>
                <a:latin typeface="Arial"/>
                <a:cs typeface="Arial"/>
              </a:rPr>
              <a:t>о</a:t>
            </a:r>
            <a:r>
              <a:rPr sz="1200" dirty="0">
                <a:solidFill>
                  <a:srgbClr val="404040"/>
                </a:solidFill>
                <a:latin typeface="Arial"/>
                <a:cs typeface="Arial"/>
              </a:rPr>
              <a:t>ле</a:t>
            </a:r>
            <a:r>
              <a:rPr sz="1200" spc="-10" dirty="0">
                <a:solidFill>
                  <a:srgbClr val="404040"/>
                </a:solidFill>
                <a:latin typeface="Arial"/>
                <a:cs typeface="Arial"/>
              </a:rPr>
              <a:t> </a:t>
            </a:r>
            <a:r>
              <a:rPr sz="1200" spc="-3" dirty="0">
                <a:solidFill>
                  <a:srgbClr val="404040"/>
                </a:solidFill>
                <a:latin typeface="Arial"/>
                <a:cs typeface="Arial"/>
              </a:rPr>
              <a:t>п</a:t>
            </a:r>
            <a:r>
              <a:rPr sz="1200" dirty="0">
                <a:solidFill>
                  <a:srgbClr val="404040"/>
                </a:solidFill>
                <a:latin typeface="Arial"/>
                <a:cs typeface="Arial"/>
              </a:rPr>
              <a:t>омощи</a:t>
            </a:r>
            <a:endParaRPr sz="1200" dirty="0">
              <a:latin typeface="Arial"/>
              <a:cs typeface="Arial"/>
            </a:endParaRPr>
          </a:p>
        </p:txBody>
      </p:sp>
      <p:sp>
        <p:nvSpPr>
          <p:cNvPr id="34" name="object 34"/>
          <p:cNvSpPr/>
          <p:nvPr/>
        </p:nvSpPr>
        <p:spPr>
          <a:xfrm>
            <a:off x="7545319" y="3217583"/>
            <a:ext cx="265136" cy="357725"/>
          </a:xfrm>
          <a:custGeom>
            <a:avLst/>
            <a:gdLst/>
            <a:ahLst/>
            <a:cxnLst/>
            <a:rect l="l" t="t" r="r" b="b"/>
            <a:pathLst>
              <a:path w="582930" h="589914">
                <a:moveTo>
                  <a:pt x="0" y="589547"/>
                </a:moveTo>
                <a:lnTo>
                  <a:pt x="582741" y="0"/>
                </a:lnTo>
              </a:path>
            </a:pathLst>
          </a:custGeom>
          <a:ln w="10471">
            <a:solidFill>
              <a:srgbClr val="FFCEA9"/>
            </a:solidFill>
          </a:ln>
        </p:spPr>
        <p:txBody>
          <a:bodyPr wrap="square" lIns="0" tIns="0" rIns="0" bIns="0" rtlCol="0"/>
          <a:lstStyle/>
          <a:p>
            <a:endParaRPr dirty="0"/>
          </a:p>
        </p:txBody>
      </p:sp>
      <p:sp>
        <p:nvSpPr>
          <p:cNvPr id="35" name="object 35"/>
          <p:cNvSpPr/>
          <p:nvPr/>
        </p:nvSpPr>
        <p:spPr>
          <a:xfrm>
            <a:off x="7810369" y="3212948"/>
            <a:ext cx="1082492" cy="0"/>
          </a:xfrm>
          <a:custGeom>
            <a:avLst/>
            <a:gdLst/>
            <a:ahLst/>
            <a:cxnLst/>
            <a:rect l="l" t="t" r="r" b="b"/>
            <a:pathLst>
              <a:path w="2379980">
                <a:moveTo>
                  <a:pt x="0" y="0"/>
                </a:moveTo>
                <a:lnTo>
                  <a:pt x="2379657" y="0"/>
                </a:lnTo>
              </a:path>
            </a:pathLst>
          </a:custGeom>
          <a:ln w="3175">
            <a:solidFill>
              <a:srgbClr val="FFCEA9"/>
            </a:solidFill>
          </a:ln>
        </p:spPr>
        <p:txBody>
          <a:bodyPr wrap="square" lIns="0" tIns="0" rIns="0" bIns="0" rtlCol="0"/>
          <a:lstStyle/>
          <a:p>
            <a:endParaRPr dirty="0"/>
          </a:p>
        </p:txBody>
      </p:sp>
      <p:sp>
        <p:nvSpPr>
          <p:cNvPr id="37" name="object 37"/>
          <p:cNvSpPr txBox="1">
            <a:spLocks noGrp="1"/>
          </p:cNvSpPr>
          <p:nvPr>
            <p:ph type="sldNum" sz="quarter" idx="7"/>
          </p:nvPr>
        </p:nvSpPr>
        <p:spPr>
          <a:xfrm>
            <a:off x="8543278" y="6485051"/>
            <a:ext cx="561975" cy="107722"/>
          </a:xfrm>
          <a:prstGeom prst="rect">
            <a:avLst/>
          </a:prstGeom>
        </p:spPr>
        <p:txBody>
          <a:bodyPr vert="horz" wrap="square" lIns="0" tIns="0" rIns="0" bIns="0" rtlCol="0">
            <a:spAutoFit/>
          </a:bodyPr>
          <a:lstStyle/>
          <a:p>
            <a:pPr marL="12936"/>
            <a:fld id="{81D60167-4931-47E6-BA6A-407CBD079E47}" type="slidenum">
              <a:rPr spc="3" dirty="0"/>
              <a:pPr marL="12936"/>
              <a:t>12</a:t>
            </a:fld>
            <a:endParaRPr spc="3" dirty="0"/>
          </a:p>
        </p:txBody>
      </p:sp>
      <p:graphicFrame>
        <p:nvGraphicFramePr>
          <p:cNvPr id="13" name="object 13"/>
          <p:cNvGraphicFramePr>
            <a:graphicFrameLocks noGrp="1"/>
          </p:cNvGraphicFramePr>
          <p:nvPr>
            <p:extLst>
              <p:ext uri="{D42A27DB-BD31-4B8C-83A1-F6EECF244321}">
                <p14:modId xmlns:p14="http://schemas.microsoft.com/office/powerpoint/2010/main" xmlns="" val="4195428927"/>
              </p:ext>
            </p:extLst>
          </p:nvPr>
        </p:nvGraphicFramePr>
        <p:xfrm>
          <a:off x="3349719" y="1916832"/>
          <a:ext cx="5821989" cy="858768"/>
        </p:xfrm>
        <a:graphic>
          <a:graphicData uri="http://schemas.openxmlformats.org/drawingml/2006/table">
            <a:tbl>
              <a:tblPr firstRow="1" bandRow="1">
                <a:tableStyleId>{2D5ABB26-0587-4C30-8999-92F81FD0307C}</a:tableStyleId>
              </a:tblPr>
              <a:tblGrid>
                <a:gridCol w="997453"/>
                <a:gridCol w="4824536"/>
              </a:tblGrid>
              <a:tr h="216024">
                <a:tc>
                  <a:txBody>
                    <a:bodyPr/>
                    <a:lstStyle/>
                    <a:p>
                      <a:pPr marL="327660" algn="ctr">
                        <a:lnSpc>
                          <a:spcPct val="100000"/>
                        </a:lnSpc>
                      </a:pPr>
                      <a:r>
                        <a:rPr lang="ru-RU" sz="1400" b="0" dirty="0" smtClean="0">
                          <a:solidFill>
                            <a:srgbClr val="C00000"/>
                          </a:solidFill>
                          <a:latin typeface="Arial"/>
                          <a:cs typeface="Arial"/>
                        </a:rPr>
                        <a:t>272,7</a:t>
                      </a:r>
                      <a:endParaRPr sz="1400" b="0" dirty="0">
                        <a:solidFill>
                          <a:srgbClr val="C00000"/>
                        </a:solidFill>
                        <a:latin typeface="Arial"/>
                        <a:cs typeface="Arial"/>
                      </a:endParaRPr>
                    </a:p>
                  </a:txBody>
                  <a:tcPr marL="0" marR="0" marT="0" marB="0">
                    <a:lnT w="10471">
                      <a:solidFill>
                        <a:srgbClr val="938953"/>
                      </a:solidFill>
                      <a:prstDash val="solid"/>
                    </a:lnT>
                  </a:tcPr>
                </a:tc>
                <a:tc>
                  <a:txBody>
                    <a:bodyPr/>
                    <a:lstStyle/>
                    <a:p>
                      <a:pPr marL="97790">
                        <a:lnSpc>
                          <a:spcPct val="100000"/>
                        </a:lnSpc>
                      </a:pPr>
                      <a:r>
                        <a:rPr sz="1200" dirty="0">
                          <a:latin typeface="Arial"/>
                          <a:cs typeface="Arial"/>
                        </a:rPr>
                        <a:t>выра</a:t>
                      </a:r>
                      <a:r>
                        <a:rPr sz="1200" spc="-10" dirty="0">
                          <a:latin typeface="Arial"/>
                          <a:cs typeface="Arial"/>
                        </a:rPr>
                        <a:t>в</a:t>
                      </a:r>
                      <a:r>
                        <a:rPr sz="1200" dirty="0">
                          <a:latin typeface="Arial"/>
                          <a:cs typeface="Arial"/>
                        </a:rPr>
                        <a:t>ни</a:t>
                      </a:r>
                      <a:r>
                        <a:rPr sz="1200" spc="-25" dirty="0">
                          <a:latin typeface="Arial"/>
                          <a:cs typeface="Arial"/>
                        </a:rPr>
                        <a:t>в</a:t>
                      </a:r>
                      <a:r>
                        <a:rPr sz="1200" dirty="0">
                          <a:latin typeface="Arial"/>
                          <a:cs typeface="Arial"/>
                        </a:rPr>
                        <a:t>а</a:t>
                      </a:r>
                      <a:r>
                        <a:rPr sz="1200" spc="-10" dirty="0">
                          <a:latin typeface="Arial"/>
                          <a:cs typeface="Arial"/>
                        </a:rPr>
                        <a:t>н</a:t>
                      </a:r>
                      <a:r>
                        <a:rPr sz="1200" dirty="0">
                          <a:latin typeface="Arial"/>
                          <a:cs typeface="Arial"/>
                        </a:rPr>
                        <a:t>ие</a:t>
                      </a:r>
                      <a:r>
                        <a:rPr sz="1200" spc="20" dirty="0">
                          <a:latin typeface="Arial"/>
                          <a:cs typeface="Arial"/>
                        </a:rPr>
                        <a:t> </a:t>
                      </a:r>
                      <a:r>
                        <a:rPr sz="1200" dirty="0">
                          <a:latin typeface="Arial"/>
                          <a:cs typeface="Arial"/>
                        </a:rPr>
                        <a:t>б</a:t>
                      </a:r>
                      <a:r>
                        <a:rPr sz="1200" spc="-40" dirty="0">
                          <a:latin typeface="Arial"/>
                          <a:cs typeface="Arial"/>
                        </a:rPr>
                        <a:t>ю</a:t>
                      </a:r>
                      <a:r>
                        <a:rPr sz="1200" dirty="0">
                          <a:latin typeface="Arial"/>
                          <a:cs typeface="Arial"/>
                        </a:rPr>
                        <a:t>дж</a:t>
                      </a:r>
                      <a:r>
                        <a:rPr sz="1200" spc="-70" dirty="0">
                          <a:latin typeface="Arial"/>
                          <a:cs typeface="Arial"/>
                        </a:rPr>
                        <a:t>е</a:t>
                      </a:r>
                      <a:r>
                        <a:rPr sz="1200" dirty="0">
                          <a:latin typeface="Arial"/>
                          <a:cs typeface="Arial"/>
                        </a:rPr>
                        <a:t>тной</a:t>
                      </a:r>
                      <a:r>
                        <a:rPr sz="1200" spc="-10" dirty="0">
                          <a:latin typeface="Arial"/>
                          <a:cs typeface="Arial"/>
                        </a:rPr>
                        <a:t> </a:t>
                      </a:r>
                      <a:r>
                        <a:rPr sz="1200" dirty="0">
                          <a:latin typeface="Arial"/>
                          <a:cs typeface="Arial"/>
                        </a:rPr>
                        <a:t>о</a:t>
                      </a:r>
                      <a:r>
                        <a:rPr sz="1200" spc="-20" dirty="0">
                          <a:latin typeface="Arial"/>
                          <a:cs typeface="Arial"/>
                        </a:rPr>
                        <a:t>б</a:t>
                      </a:r>
                      <a:r>
                        <a:rPr sz="1200" dirty="0">
                          <a:latin typeface="Arial"/>
                          <a:cs typeface="Arial"/>
                        </a:rPr>
                        <a:t>ес</a:t>
                      </a:r>
                      <a:r>
                        <a:rPr sz="1200" spc="-10" dirty="0">
                          <a:latin typeface="Arial"/>
                          <a:cs typeface="Arial"/>
                        </a:rPr>
                        <a:t>п</a:t>
                      </a:r>
                      <a:r>
                        <a:rPr sz="1200" spc="-75" dirty="0">
                          <a:latin typeface="Arial"/>
                          <a:cs typeface="Arial"/>
                        </a:rPr>
                        <a:t>е</a:t>
                      </a:r>
                      <a:r>
                        <a:rPr sz="1200" dirty="0">
                          <a:latin typeface="Arial"/>
                          <a:cs typeface="Arial"/>
                        </a:rPr>
                        <a:t>че</a:t>
                      </a:r>
                      <a:r>
                        <a:rPr sz="1200" spc="-10" dirty="0">
                          <a:latin typeface="Arial"/>
                          <a:cs typeface="Arial"/>
                        </a:rPr>
                        <a:t>н</a:t>
                      </a:r>
                      <a:r>
                        <a:rPr sz="1200" dirty="0">
                          <a:latin typeface="Arial"/>
                          <a:cs typeface="Arial"/>
                        </a:rPr>
                        <a:t>н</a:t>
                      </a:r>
                      <a:r>
                        <a:rPr sz="1200" spc="-10" dirty="0">
                          <a:latin typeface="Arial"/>
                          <a:cs typeface="Arial"/>
                        </a:rPr>
                        <a:t>о</a:t>
                      </a:r>
                      <a:r>
                        <a:rPr sz="1200" dirty="0">
                          <a:latin typeface="Arial"/>
                          <a:cs typeface="Arial"/>
                        </a:rPr>
                        <a:t>сти</a:t>
                      </a:r>
                    </a:p>
                  </a:txBody>
                  <a:tcPr marL="0" marR="0" marT="0" marB="0">
                    <a:lnT w="10471">
                      <a:solidFill>
                        <a:srgbClr val="938953"/>
                      </a:solidFill>
                      <a:prstDash val="solid"/>
                    </a:lnT>
                  </a:tcPr>
                </a:tc>
              </a:tr>
              <a:tr h="216024">
                <a:tc>
                  <a:txBody>
                    <a:bodyPr/>
                    <a:lstStyle/>
                    <a:p>
                      <a:pPr marL="490855" algn="ctr">
                        <a:lnSpc>
                          <a:spcPct val="100000"/>
                        </a:lnSpc>
                      </a:pPr>
                      <a:r>
                        <a:rPr lang="ru-RU" sz="1400" b="0" dirty="0" smtClean="0">
                          <a:solidFill>
                            <a:srgbClr val="C00000"/>
                          </a:solidFill>
                          <a:latin typeface="Arial"/>
                          <a:cs typeface="Arial"/>
                        </a:rPr>
                        <a:t>1,1</a:t>
                      </a:r>
                      <a:endParaRPr sz="1400" b="0" dirty="0">
                        <a:solidFill>
                          <a:srgbClr val="C00000"/>
                        </a:solidFill>
                        <a:latin typeface="Arial"/>
                        <a:cs typeface="Arial"/>
                      </a:endParaRPr>
                    </a:p>
                  </a:txBody>
                  <a:tcPr marL="0" marR="0" marT="0" marB="0"/>
                </a:tc>
                <a:tc>
                  <a:txBody>
                    <a:bodyPr/>
                    <a:lstStyle/>
                    <a:p>
                      <a:pPr marL="97790">
                        <a:lnSpc>
                          <a:spcPct val="100000"/>
                        </a:lnSpc>
                      </a:pPr>
                      <a:r>
                        <a:rPr sz="1200" dirty="0">
                          <a:latin typeface="Arial"/>
                          <a:cs typeface="Arial"/>
                        </a:rPr>
                        <a:t>сти</a:t>
                      </a:r>
                      <a:r>
                        <a:rPr sz="1200" spc="20" dirty="0">
                          <a:latin typeface="Arial"/>
                          <a:cs typeface="Arial"/>
                        </a:rPr>
                        <a:t>м</a:t>
                      </a:r>
                      <a:r>
                        <a:rPr sz="1200" spc="-40" dirty="0">
                          <a:latin typeface="Arial"/>
                          <a:cs typeface="Arial"/>
                        </a:rPr>
                        <a:t>у</a:t>
                      </a:r>
                      <a:r>
                        <a:rPr sz="1200" dirty="0">
                          <a:latin typeface="Arial"/>
                          <a:cs typeface="Arial"/>
                        </a:rPr>
                        <a:t>лиро</a:t>
                      </a:r>
                      <a:r>
                        <a:rPr sz="1200" spc="-30" dirty="0">
                          <a:latin typeface="Arial"/>
                          <a:cs typeface="Arial"/>
                        </a:rPr>
                        <a:t>в</a:t>
                      </a:r>
                      <a:r>
                        <a:rPr sz="1200" dirty="0">
                          <a:latin typeface="Arial"/>
                          <a:cs typeface="Arial"/>
                        </a:rPr>
                        <a:t>а</a:t>
                      </a:r>
                      <a:r>
                        <a:rPr sz="1200" spc="-10" dirty="0">
                          <a:latin typeface="Arial"/>
                          <a:cs typeface="Arial"/>
                        </a:rPr>
                        <a:t>н</a:t>
                      </a:r>
                      <a:r>
                        <a:rPr sz="1200" dirty="0">
                          <a:latin typeface="Arial"/>
                          <a:cs typeface="Arial"/>
                        </a:rPr>
                        <a:t>ие к</a:t>
                      </a:r>
                      <a:r>
                        <a:rPr sz="1200" spc="-5" dirty="0">
                          <a:latin typeface="Arial"/>
                          <a:cs typeface="Arial"/>
                        </a:rPr>
                        <a:t> </a:t>
                      </a:r>
                      <a:r>
                        <a:rPr sz="1200" dirty="0">
                          <a:latin typeface="Arial"/>
                          <a:cs typeface="Arial"/>
                        </a:rPr>
                        <a:t>рос</a:t>
                      </a:r>
                      <a:r>
                        <a:rPr sz="1200" spc="15" dirty="0">
                          <a:latin typeface="Arial"/>
                          <a:cs typeface="Arial"/>
                        </a:rPr>
                        <a:t>т</a:t>
                      </a:r>
                      <a:r>
                        <a:rPr sz="1200" dirty="0">
                          <a:latin typeface="Arial"/>
                          <a:cs typeface="Arial"/>
                        </a:rPr>
                        <a:t>у</a:t>
                      </a:r>
                      <a:r>
                        <a:rPr sz="1200" spc="5" dirty="0">
                          <a:latin typeface="Arial"/>
                          <a:cs typeface="Arial"/>
                        </a:rPr>
                        <a:t> д</a:t>
                      </a:r>
                      <a:r>
                        <a:rPr sz="1200" spc="-25" dirty="0">
                          <a:latin typeface="Arial"/>
                          <a:cs typeface="Arial"/>
                        </a:rPr>
                        <a:t>о</a:t>
                      </a:r>
                      <a:r>
                        <a:rPr sz="1200" spc="-30" dirty="0">
                          <a:latin typeface="Arial"/>
                          <a:cs typeface="Arial"/>
                        </a:rPr>
                        <a:t>х</a:t>
                      </a:r>
                      <a:r>
                        <a:rPr sz="1200" spc="-45" dirty="0">
                          <a:latin typeface="Arial"/>
                          <a:cs typeface="Arial"/>
                        </a:rPr>
                        <a:t>о</a:t>
                      </a:r>
                      <a:r>
                        <a:rPr sz="1200" dirty="0">
                          <a:latin typeface="Arial"/>
                          <a:cs typeface="Arial"/>
                        </a:rPr>
                        <a:t>дов</a:t>
                      </a:r>
                    </a:p>
                  </a:txBody>
                  <a:tcPr marL="0" marR="0" marT="0" marB="0"/>
                </a:tc>
              </a:tr>
              <a:tr h="87993">
                <a:tc>
                  <a:txBody>
                    <a:bodyPr/>
                    <a:lstStyle/>
                    <a:p>
                      <a:pPr marL="490855" algn="ctr">
                        <a:lnSpc>
                          <a:spcPct val="100000"/>
                        </a:lnSpc>
                      </a:pPr>
                      <a:r>
                        <a:rPr lang="ru-RU" sz="1400" b="0" dirty="0" smtClean="0">
                          <a:solidFill>
                            <a:srgbClr val="C00000"/>
                          </a:solidFill>
                          <a:latin typeface="Arial"/>
                          <a:cs typeface="Arial"/>
                        </a:rPr>
                        <a:t>2,3</a:t>
                      </a:r>
                      <a:endParaRPr sz="1400" b="0" dirty="0">
                        <a:solidFill>
                          <a:srgbClr val="C00000"/>
                        </a:solidFill>
                        <a:latin typeface="Arial"/>
                        <a:cs typeface="Arial"/>
                      </a:endParaRPr>
                    </a:p>
                  </a:txBody>
                  <a:tcPr marL="0" marR="0" marT="0" marB="0"/>
                </a:tc>
                <a:tc>
                  <a:txBody>
                    <a:bodyPr/>
                    <a:lstStyle/>
                    <a:p>
                      <a:pPr marL="97790">
                        <a:lnSpc>
                          <a:spcPct val="100000"/>
                        </a:lnSpc>
                      </a:pPr>
                      <a:r>
                        <a:rPr sz="1200" dirty="0">
                          <a:latin typeface="Arial"/>
                          <a:cs typeface="Arial"/>
                        </a:rPr>
                        <a:t>сти</a:t>
                      </a:r>
                      <a:r>
                        <a:rPr sz="1200" spc="20" dirty="0">
                          <a:latin typeface="Arial"/>
                          <a:cs typeface="Arial"/>
                        </a:rPr>
                        <a:t>м</a:t>
                      </a:r>
                      <a:r>
                        <a:rPr sz="1200" spc="-40" dirty="0">
                          <a:latin typeface="Arial"/>
                          <a:cs typeface="Arial"/>
                        </a:rPr>
                        <a:t>у</a:t>
                      </a:r>
                      <a:r>
                        <a:rPr sz="1200" dirty="0">
                          <a:latin typeface="Arial"/>
                          <a:cs typeface="Arial"/>
                        </a:rPr>
                        <a:t>лиро</a:t>
                      </a:r>
                      <a:r>
                        <a:rPr sz="1200" spc="-30" dirty="0">
                          <a:latin typeface="Arial"/>
                          <a:cs typeface="Arial"/>
                        </a:rPr>
                        <a:t>в</a:t>
                      </a:r>
                      <a:r>
                        <a:rPr sz="1200" dirty="0">
                          <a:latin typeface="Arial"/>
                          <a:cs typeface="Arial"/>
                        </a:rPr>
                        <a:t>а</a:t>
                      </a:r>
                      <a:r>
                        <a:rPr sz="1200" spc="-10" dirty="0">
                          <a:latin typeface="Arial"/>
                          <a:cs typeface="Arial"/>
                        </a:rPr>
                        <a:t>н</a:t>
                      </a:r>
                      <a:r>
                        <a:rPr sz="1200" dirty="0">
                          <a:latin typeface="Arial"/>
                          <a:cs typeface="Arial"/>
                        </a:rPr>
                        <a:t>ие к</a:t>
                      </a:r>
                      <a:r>
                        <a:rPr sz="1200" spc="-5" dirty="0">
                          <a:latin typeface="Arial"/>
                          <a:cs typeface="Arial"/>
                        </a:rPr>
                        <a:t> </a:t>
                      </a:r>
                      <a:r>
                        <a:rPr sz="1200" dirty="0">
                          <a:latin typeface="Arial"/>
                          <a:cs typeface="Arial"/>
                        </a:rPr>
                        <a:t>у</a:t>
                      </a:r>
                      <a:r>
                        <a:rPr sz="1200" spc="-25" dirty="0">
                          <a:latin typeface="Arial"/>
                          <a:cs typeface="Arial"/>
                        </a:rPr>
                        <a:t>в</a:t>
                      </a:r>
                      <a:r>
                        <a:rPr sz="1200" spc="-75" dirty="0">
                          <a:latin typeface="Arial"/>
                          <a:cs typeface="Arial"/>
                        </a:rPr>
                        <a:t>е</a:t>
                      </a:r>
                      <a:r>
                        <a:rPr sz="1200" dirty="0">
                          <a:latin typeface="Arial"/>
                          <a:cs typeface="Arial"/>
                        </a:rPr>
                        <a:t>личе</a:t>
                      </a:r>
                      <a:r>
                        <a:rPr sz="1200" spc="-10" dirty="0">
                          <a:latin typeface="Arial"/>
                          <a:cs typeface="Arial"/>
                        </a:rPr>
                        <a:t>н</a:t>
                      </a:r>
                      <a:r>
                        <a:rPr sz="1200" dirty="0">
                          <a:latin typeface="Arial"/>
                          <a:cs typeface="Arial"/>
                        </a:rPr>
                        <a:t>ию</a:t>
                      </a:r>
                      <a:r>
                        <a:rPr sz="1200" spc="5" dirty="0">
                          <a:latin typeface="Arial"/>
                          <a:cs typeface="Arial"/>
                        </a:rPr>
                        <a:t> </a:t>
                      </a:r>
                      <a:r>
                        <a:rPr sz="1200" dirty="0">
                          <a:latin typeface="Arial"/>
                          <a:cs typeface="Arial"/>
                        </a:rPr>
                        <a:t>чис</a:t>
                      </a:r>
                      <a:r>
                        <a:rPr sz="1200" spc="5" dirty="0">
                          <a:latin typeface="Arial"/>
                          <a:cs typeface="Arial"/>
                        </a:rPr>
                        <a:t>л</a:t>
                      </a:r>
                      <a:r>
                        <a:rPr sz="1200" dirty="0">
                          <a:latin typeface="Arial"/>
                          <a:cs typeface="Arial"/>
                        </a:rPr>
                        <a:t>е</a:t>
                      </a:r>
                      <a:r>
                        <a:rPr sz="1200" spc="-10" dirty="0">
                          <a:latin typeface="Arial"/>
                          <a:cs typeface="Arial"/>
                        </a:rPr>
                        <a:t>н</a:t>
                      </a:r>
                      <a:r>
                        <a:rPr sz="1200" dirty="0">
                          <a:latin typeface="Arial"/>
                          <a:cs typeface="Arial"/>
                        </a:rPr>
                        <a:t>н</a:t>
                      </a:r>
                      <a:r>
                        <a:rPr sz="1200" spc="-10" dirty="0">
                          <a:latin typeface="Arial"/>
                          <a:cs typeface="Arial"/>
                        </a:rPr>
                        <a:t>о</a:t>
                      </a:r>
                      <a:r>
                        <a:rPr sz="1200" dirty="0">
                          <a:latin typeface="Arial"/>
                          <a:cs typeface="Arial"/>
                        </a:rPr>
                        <a:t>сти</a:t>
                      </a:r>
                      <a:r>
                        <a:rPr sz="1200" spc="10" dirty="0">
                          <a:latin typeface="Arial"/>
                          <a:cs typeface="Arial"/>
                        </a:rPr>
                        <a:t> </a:t>
                      </a:r>
                      <a:r>
                        <a:rPr sz="1200" spc="-10" dirty="0">
                          <a:latin typeface="Arial"/>
                          <a:cs typeface="Arial"/>
                        </a:rPr>
                        <a:t>с</a:t>
                      </a:r>
                      <a:r>
                        <a:rPr sz="1200" dirty="0">
                          <a:latin typeface="Arial"/>
                          <a:cs typeface="Arial"/>
                        </a:rPr>
                        <a:t>ам</a:t>
                      </a:r>
                      <a:r>
                        <a:rPr sz="1200" spc="-20" dirty="0">
                          <a:latin typeface="Arial"/>
                          <a:cs typeface="Arial"/>
                        </a:rPr>
                        <a:t>о</a:t>
                      </a:r>
                      <a:r>
                        <a:rPr sz="1200" dirty="0">
                          <a:latin typeface="Arial"/>
                          <a:cs typeface="Arial"/>
                        </a:rPr>
                        <a:t>зан</a:t>
                      </a:r>
                      <a:r>
                        <a:rPr sz="1200" spc="-10" dirty="0">
                          <a:latin typeface="Arial"/>
                          <a:cs typeface="Arial"/>
                        </a:rPr>
                        <a:t>я</a:t>
                      </a:r>
                      <a:r>
                        <a:rPr sz="1200" dirty="0">
                          <a:latin typeface="Arial"/>
                          <a:cs typeface="Arial"/>
                        </a:rPr>
                        <a:t>тых</a:t>
                      </a:r>
                    </a:p>
                  </a:txBody>
                  <a:tcPr marL="0" marR="0" marT="0" marB="0"/>
                </a:tc>
              </a:tr>
              <a:tr h="87993">
                <a:tc>
                  <a:txBody>
                    <a:bodyPr/>
                    <a:lstStyle/>
                    <a:p>
                      <a:pPr marL="490855" algn="ctr">
                        <a:lnSpc>
                          <a:spcPct val="100000"/>
                        </a:lnSpc>
                      </a:pPr>
                      <a:r>
                        <a:rPr lang="ru-RU" sz="1400" b="0" dirty="0" smtClean="0">
                          <a:solidFill>
                            <a:srgbClr val="C00000"/>
                          </a:solidFill>
                          <a:latin typeface="Arial"/>
                          <a:cs typeface="Arial"/>
                        </a:rPr>
                        <a:t>1,0</a:t>
                      </a:r>
                      <a:endParaRPr sz="1400" b="0" dirty="0">
                        <a:solidFill>
                          <a:srgbClr val="C00000"/>
                        </a:solidFill>
                        <a:latin typeface="Arial"/>
                        <a:cs typeface="Arial"/>
                      </a:endParaRPr>
                    </a:p>
                  </a:txBody>
                  <a:tcPr marL="0" marR="0" marT="0" marB="0"/>
                </a:tc>
                <a:tc>
                  <a:txBody>
                    <a:bodyPr/>
                    <a:lstStyle/>
                    <a:p>
                      <a:pPr marL="97790">
                        <a:lnSpc>
                          <a:spcPct val="100000"/>
                        </a:lnSpc>
                      </a:pPr>
                      <a:r>
                        <a:rPr lang="ru-RU" sz="1200" dirty="0" smtClean="0">
                          <a:latin typeface="Arial"/>
                          <a:cs typeface="Arial"/>
                        </a:rPr>
                        <a:t>дотация за выполнение показателей </a:t>
                      </a:r>
                      <a:endParaRPr sz="1200" dirty="0">
                        <a:latin typeface="Arial"/>
                        <a:cs typeface="Arial"/>
                      </a:endParaRPr>
                    </a:p>
                  </a:txBody>
                  <a:tcPr marL="0" marR="0" marT="0" marB="0"/>
                </a:tc>
              </a:tr>
            </a:tbl>
          </a:graphicData>
        </a:graphic>
      </p:graphicFrame>
      <p:cxnSp>
        <p:nvCxnSpPr>
          <p:cNvPr id="9" name="Прямая соединительная линия 8"/>
          <p:cNvCxnSpPr/>
          <p:nvPr/>
        </p:nvCxnSpPr>
        <p:spPr>
          <a:xfrm>
            <a:off x="344808" y="3933056"/>
            <a:ext cx="451522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Скругленный прямоугольник 35"/>
          <p:cNvSpPr/>
          <p:nvPr/>
        </p:nvSpPr>
        <p:spPr>
          <a:xfrm rot="1691347">
            <a:off x="2910742" y="3355856"/>
            <a:ext cx="1221736" cy="687526"/>
          </a:xfrm>
          <a:prstGeom prst="round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latin typeface="Times New Roman" pitchFamily="18" charset="0"/>
                <a:cs typeface="Times New Roman" pitchFamily="18" charset="0"/>
              </a:rPr>
              <a:t>Более 50 соглашений с </a:t>
            </a:r>
            <a:r>
              <a:rPr lang="ru-RU" sz="1100" b="1" dirty="0" err="1" smtClean="0">
                <a:solidFill>
                  <a:schemeClr val="tx1"/>
                </a:solidFill>
                <a:latin typeface="Times New Roman" pitchFamily="18" charset="0"/>
                <a:cs typeface="Times New Roman" pitchFamily="18" charset="0"/>
              </a:rPr>
              <a:t>гос.органми</a:t>
            </a:r>
            <a:r>
              <a:rPr lang="ru-RU" sz="1100" b="1" dirty="0" smtClean="0">
                <a:solidFill>
                  <a:schemeClr val="tx1"/>
                </a:solidFill>
                <a:latin typeface="Times New Roman" pitchFamily="18" charset="0"/>
                <a:cs typeface="Times New Roman" pitchFamily="18" charset="0"/>
              </a:rPr>
              <a:t>  </a:t>
            </a:r>
            <a:endParaRPr lang="ru-RU" sz="1100" b="1" dirty="0">
              <a:solidFill>
                <a:schemeClr val="tx1"/>
              </a:solidFill>
              <a:latin typeface="Times New Roman" pitchFamily="18" charset="0"/>
              <a:cs typeface="Times New Roman" pitchFamily="18" charset="0"/>
            </a:endParaRPr>
          </a:p>
        </p:txBody>
      </p:sp>
      <p:sp>
        <p:nvSpPr>
          <p:cNvPr id="26" name="object 5"/>
          <p:cNvSpPr txBox="1"/>
          <p:nvPr/>
        </p:nvSpPr>
        <p:spPr>
          <a:xfrm>
            <a:off x="343041" y="1273481"/>
            <a:ext cx="1214021" cy="512961"/>
          </a:xfrm>
          <a:prstGeom prst="rect">
            <a:avLst/>
          </a:prstGeom>
        </p:spPr>
        <p:txBody>
          <a:bodyPr vert="horz" wrap="square" lIns="0" tIns="0" rIns="0" bIns="0" rtlCol="0">
            <a:spAutoFit/>
          </a:bodyPr>
          <a:lstStyle/>
          <a:p>
            <a:pPr marL="197924">
              <a:lnSpc>
                <a:spcPts val="2934"/>
              </a:lnSpc>
            </a:pPr>
            <a:r>
              <a:rPr lang="ru-RU" sz="2500" b="1" spc="-13" dirty="0" smtClean="0">
                <a:solidFill>
                  <a:srgbClr val="87371D"/>
                </a:solidFill>
                <a:latin typeface="Arial"/>
                <a:cs typeface="Arial"/>
              </a:rPr>
              <a:t>760,1</a:t>
            </a:r>
            <a:endParaRPr sz="2500" dirty="0">
              <a:latin typeface="Arial"/>
              <a:cs typeface="Arial"/>
            </a:endParaRPr>
          </a:p>
          <a:p>
            <a:pPr marL="6468">
              <a:lnSpc>
                <a:spcPts val="1100"/>
              </a:lnSpc>
              <a:tabLst>
                <a:tab pos="197924" algn="l"/>
              </a:tabLst>
            </a:pPr>
            <a:r>
              <a:rPr sz="1000" u="sng" spc="3" dirty="0">
                <a:latin typeface="Arial"/>
                <a:cs typeface="Arial"/>
              </a:rPr>
              <a:t> </a:t>
            </a:r>
            <a:r>
              <a:rPr sz="1000" spc="3" dirty="0">
                <a:latin typeface="Arial"/>
                <a:cs typeface="Arial"/>
              </a:rPr>
              <a:t>	</a:t>
            </a:r>
            <a:r>
              <a:rPr lang="ru-RU" sz="1600" u="sng" spc="5" dirty="0" smtClean="0">
                <a:cs typeface="Times New Roman" panose="02020603050405020304" pitchFamily="18" charset="0"/>
              </a:rPr>
              <a:t>млн.</a:t>
            </a:r>
            <a:r>
              <a:rPr sz="1600" u="sng" spc="-8" dirty="0" err="1" smtClean="0">
                <a:cs typeface="Times New Roman" panose="02020603050405020304" pitchFamily="18" charset="0"/>
              </a:rPr>
              <a:t>р</a:t>
            </a:r>
            <a:r>
              <a:rPr sz="1600" u="sng" spc="3" dirty="0" err="1" smtClean="0">
                <a:cs typeface="Times New Roman" panose="02020603050405020304" pitchFamily="18" charset="0"/>
              </a:rPr>
              <a:t>уб</a:t>
            </a:r>
            <a:r>
              <a:rPr sz="1600" u="sng" spc="3" dirty="0">
                <a:cs typeface="Times New Roman" panose="02020603050405020304" pitchFamily="18" charset="0"/>
              </a:rPr>
              <a:t>. </a:t>
            </a:r>
            <a:endParaRPr sz="1600" dirty="0">
              <a:cs typeface="Times New Roman" panose="02020603050405020304" pitchFamily="18" charset="0"/>
            </a:endParaRPr>
          </a:p>
        </p:txBody>
      </p:sp>
    </p:spTree>
    <p:extLst>
      <p:ext uri="{BB962C8B-B14F-4D97-AF65-F5344CB8AC3E}">
        <p14:creationId xmlns:p14="http://schemas.microsoft.com/office/powerpoint/2010/main" xmlns="" val="1282699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908720"/>
            <a:ext cx="9144000" cy="642942"/>
          </a:xfrm>
        </p:spPr>
        <p:txBody>
          <a:bodyPr>
            <a:noAutofit/>
          </a:bodyPr>
          <a:lstStyle/>
          <a:p>
            <a:pPr algn="ctr">
              <a:lnSpc>
                <a:spcPts val="2000"/>
              </a:lnSpc>
            </a:pPr>
            <a:r>
              <a:rPr lang="ru-RU" sz="3200" b="1" dirty="0" smtClean="0">
                <a:latin typeface="Times New Roman" pitchFamily="18" charset="0"/>
                <a:cs typeface="Times New Roman" pitchFamily="18" charset="0"/>
              </a:rPr>
              <a:t>Информация о задолженности по имущественным налогам, тыс. рублей</a:t>
            </a:r>
            <a:endParaRPr lang="ru-RU" sz="32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a:xfrm>
            <a:off x="8748464" y="6356350"/>
            <a:ext cx="356789" cy="365125"/>
          </a:xfrm>
        </p:spPr>
        <p:txBody>
          <a:bodyPr/>
          <a:lstStyle/>
          <a:p>
            <a:pPr>
              <a:defRPr/>
            </a:pPr>
            <a:fld id="{F22BEE5A-4DFE-4566-A0DF-3741E7F5BF45}" type="slidenum">
              <a:rPr lang="ru-RU" sz="1600" b="1" smtClean="0">
                <a:latin typeface="Times New Roman" panose="02020603050405020304" pitchFamily="18" charset="0"/>
                <a:cs typeface="Times New Roman" panose="02020603050405020304" pitchFamily="18" charset="0"/>
              </a:rPr>
              <a:pPr>
                <a:defRPr/>
              </a:pPr>
              <a:t>13</a:t>
            </a:fld>
            <a:endParaRPr lang="ru-RU" sz="1600" b="1"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867490823"/>
              </p:ext>
            </p:extLst>
          </p:nvPr>
        </p:nvGraphicFramePr>
        <p:xfrm>
          <a:off x="251520" y="2132856"/>
          <a:ext cx="8568953" cy="4176464"/>
        </p:xfrm>
        <a:graphic>
          <a:graphicData uri="http://schemas.openxmlformats.org/drawingml/2006/table">
            <a:tbl>
              <a:tblPr firstRow="1" bandRow="1">
                <a:tableStyleId>{5C22544A-7EE6-4342-B048-85BDC9FD1C3A}</a:tableStyleId>
              </a:tblPr>
              <a:tblGrid>
                <a:gridCol w="3456384"/>
                <a:gridCol w="1512168"/>
                <a:gridCol w="1626592"/>
                <a:gridCol w="1973809"/>
              </a:tblGrid>
              <a:tr h="1286404">
                <a:tc>
                  <a:txBody>
                    <a:bodyPr/>
                    <a:lstStyle/>
                    <a:p>
                      <a:pPr algn="ctr"/>
                      <a:r>
                        <a:rPr lang="ru-RU" dirty="0" smtClean="0">
                          <a:solidFill>
                            <a:srgbClr val="7030A0"/>
                          </a:solidFill>
                        </a:rPr>
                        <a:t>Показатель</a:t>
                      </a:r>
                      <a:endParaRPr lang="ru-RU" dirty="0">
                        <a:solidFill>
                          <a:srgbClr val="7030A0"/>
                        </a:solidFill>
                      </a:endParaRPr>
                    </a:p>
                  </a:txBody>
                  <a:tcPr anchor="ctr">
                    <a:solidFill>
                      <a:schemeClr val="bg1">
                        <a:lumMod val="75000"/>
                      </a:schemeClr>
                    </a:solidFill>
                  </a:tcPr>
                </a:tc>
                <a:tc>
                  <a:txBody>
                    <a:bodyPr/>
                    <a:lstStyle/>
                    <a:p>
                      <a:pPr algn="ctr"/>
                      <a:r>
                        <a:rPr lang="ru-RU" dirty="0" smtClean="0">
                          <a:solidFill>
                            <a:srgbClr val="7030A0"/>
                          </a:solidFill>
                        </a:rPr>
                        <a:t>Всего, из них</a:t>
                      </a:r>
                      <a:endParaRPr lang="ru-RU" dirty="0">
                        <a:solidFill>
                          <a:srgbClr val="7030A0"/>
                        </a:solidFill>
                      </a:endParaRPr>
                    </a:p>
                  </a:txBody>
                  <a:tcPr anchor="ctr">
                    <a:solidFill>
                      <a:schemeClr val="bg1">
                        <a:lumMod val="75000"/>
                      </a:schemeClr>
                    </a:solidFill>
                  </a:tcPr>
                </a:tc>
                <a:tc>
                  <a:txBody>
                    <a:bodyPr/>
                    <a:lstStyle/>
                    <a:p>
                      <a:pPr algn="ctr"/>
                      <a:r>
                        <a:rPr lang="ru-RU" dirty="0" smtClean="0">
                          <a:solidFill>
                            <a:srgbClr val="7030A0"/>
                          </a:solidFill>
                        </a:rPr>
                        <a:t>Земельный налог</a:t>
                      </a:r>
                      <a:endParaRPr lang="ru-RU" dirty="0">
                        <a:solidFill>
                          <a:srgbClr val="7030A0"/>
                        </a:solidFill>
                      </a:endParaRPr>
                    </a:p>
                  </a:txBody>
                  <a:tcPr anchor="ctr">
                    <a:solidFill>
                      <a:schemeClr val="bg1">
                        <a:lumMod val="75000"/>
                      </a:schemeClr>
                    </a:solidFill>
                  </a:tcPr>
                </a:tc>
                <a:tc>
                  <a:txBody>
                    <a:bodyPr/>
                    <a:lstStyle/>
                    <a:p>
                      <a:pPr algn="ctr"/>
                      <a:r>
                        <a:rPr lang="ru-RU" dirty="0" smtClean="0">
                          <a:solidFill>
                            <a:srgbClr val="7030A0"/>
                          </a:solidFill>
                        </a:rPr>
                        <a:t>Налог на имущество физических лиц</a:t>
                      </a:r>
                      <a:endParaRPr lang="ru-RU" dirty="0">
                        <a:solidFill>
                          <a:srgbClr val="7030A0"/>
                        </a:solidFill>
                      </a:endParaRPr>
                    </a:p>
                  </a:txBody>
                  <a:tcPr anchor="ctr">
                    <a:solidFill>
                      <a:schemeClr val="bg1">
                        <a:lumMod val="75000"/>
                      </a:schemeClr>
                    </a:solidFill>
                  </a:tcPr>
                </a:tc>
              </a:tr>
              <a:tr h="828274">
                <a:tc>
                  <a:txBody>
                    <a:bodyPr/>
                    <a:lstStyle/>
                    <a:p>
                      <a:pPr algn="ctr"/>
                      <a:r>
                        <a:rPr lang="ru-RU" b="1" dirty="0" smtClean="0">
                          <a:latin typeface="Times New Roman" pitchFamily="18" charset="0"/>
                          <a:cs typeface="Times New Roman" pitchFamily="18" charset="0"/>
                        </a:rPr>
                        <a:t>Всего задолженность на 01.01.2023 года</a:t>
                      </a:r>
                      <a:endParaRPr lang="ru-RU" b="1" dirty="0">
                        <a:latin typeface="Times New Roman" pitchFamily="18" charset="0"/>
                        <a:cs typeface="Times New Roman" pitchFamily="18" charset="0"/>
                      </a:endParaRPr>
                    </a:p>
                  </a:txBody>
                  <a:tcPr anchor="ctr"/>
                </a:tc>
                <a:tc>
                  <a:txBody>
                    <a:bodyPr/>
                    <a:lstStyle/>
                    <a:p>
                      <a:pPr algn="ctr"/>
                      <a:r>
                        <a:rPr lang="ru-RU" sz="2000" b="1" dirty="0" smtClean="0">
                          <a:latin typeface="Times New Roman" pitchFamily="18" charset="0"/>
                          <a:cs typeface="Times New Roman" pitchFamily="18" charset="0"/>
                        </a:rPr>
                        <a:t>4 162,0</a:t>
                      </a:r>
                      <a:endParaRPr lang="ru-RU" sz="2000" b="1" dirty="0">
                        <a:latin typeface="Times New Roman" pitchFamily="18" charset="0"/>
                        <a:cs typeface="Times New Roman" pitchFamily="18" charset="0"/>
                      </a:endParaRPr>
                    </a:p>
                  </a:txBody>
                  <a:tcPr anchor="ctr"/>
                </a:tc>
                <a:tc>
                  <a:txBody>
                    <a:bodyPr/>
                    <a:lstStyle/>
                    <a:p>
                      <a:pPr algn="ctr"/>
                      <a:r>
                        <a:rPr lang="ru-RU" sz="2000" b="1" dirty="0" smtClean="0">
                          <a:latin typeface="Times New Roman" pitchFamily="18" charset="0"/>
                          <a:cs typeface="Times New Roman" pitchFamily="18" charset="0"/>
                        </a:rPr>
                        <a:t>2</a:t>
                      </a:r>
                      <a:r>
                        <a:rPr lang="ru-RU" sz="2000" b="1" baseline="0" dirty="0" smtClean="0">
                          <a:latin typeface="Times New Roman" pitchFamily="18" charset="0"/>
                          <a:cs typeface="Times New Roman" pitchFamily="18" charset="0"/>
                        </a:rPr>
                        <a:t> </a:t>
                      </a:r>
                      <a:r>
                        <a:rPr lang="ru-RU" sz="2000" b="1" dirty="0" smtClean="0">
                          <a:latin typeface="Times New Roman" pitchFamily="18" charset="0"/>
                          <a:cs typeface="Times New Roman" pitchFamily="18" charset="0"/>
                        </a:rPr>
                        <a:t>524,0</a:t>
                      </a:r>
                      <a:endParaRPr lang="ru-RU" sz="2000" b="1" dirty="0">
                        <a:latin typeface="Times New Roman" pitchFamily="18" charset="0"/>
                        <a:cs typeface="Times New Roman" pitchFamily="18" charset="0"/>
                      </a:endParaRPr>
                    </a:p>
                  </a:txBody>
                  <a:tcPr anchor="ctr"/>
                </a:tc>
                <a:tc>
                  <a:txBody>
                    <a:bodyPr/>
                    <a:lstStyle/>
                    <a:p>
                      <a:pPr algn="ctr"/>
                      <a:r>
                        <a:rPr lang="ru-RU" sz="2000" b="1" dirty="0" smtClean="0">
                          <a:latin typeface="Times New Roman" pitchFamily="18" charset="0"/>
                          <a:cs typeface="Times New Roman" pitchFamily="18" charset="0"/>
                        </a:rPr>
                        <a:t>1 638,0</a:t>
                      </a:r>
                      <a:endParaRPr lang="ru-RU" sz="2000" b="1" dirty="0">
                        <a:latin typeface="Times New Roman" pitchFamily="18" charset="0"/>
                        <a:cs typeface="Times New Roman" pitchFamily="18" charset="0"/>
                      </a:endParaRPr>
                    </a:p>
                  </a:txBody>
                  <a:tcPr anchor="ctr"/>
                </a:tc>
              </a:tr>
              <a:tr h="775382">
                <a:tc>
                  <a:txBody>
                    <a:bodyPr/>
                    <a:lstStyle/>
                    <a:p>
                      <a:pPr algn="ctr"/>
                      <a:r>
                        <a:rPr lang="ru-RU" dirty="0" smtClean="0">
                          <a:latin typeface="Times New Roman" pitchFamily="18" charset="0"/>
                          <a:cs typeface="Times New Roman" pitchFamily="18" charset="0"/>
                        </a:rPr>
                        <a:t>прирост/сокращение задолженности в 2023 году</a:t>
                      </a:r>
                      <a:endParaRPr lang="ru-RU" dirty="0">
                        <a:latin typeface="Times New Roman" pitchFamily="18" charset="0"/>
                        <a:cs typeface="Times New Roman" pitchFamily="18" charset="0"/>
                      </a:endParaRPr>
                    </a:p>
                  </a:txBody>
                  <a:tcPr anchor="ctr">
                    <a:solidFill>
                      <a:schemeClr val="accent5">
                        <a:lumMod val="40000"/>
                        <a:lumOff val="60000"/>
                      </a:schemeClr>
                    </a:solidFill>
                  </a:tcPr>
                </a:tc>
                <a:tc>
                  <a:txBody>
                    <a:bodyPr/>
                    <a:lstStyle/>
                    <a:p>
                      <a:pPr algn="ctr"/>
                      <a:r>
                        <a:rPr lang="ru-RU" sz="2000" dirty="0" smtClean="0">
                          <a:latin typeface="Times New Roman" pitchFamily="18" charset="0"/>
                          <a:cs typeface="Times New Roman" pitchFamily="18" charset="0"/>
                        </a:rPr>
                        <a:t>+1 321,3</a:t>
                      </a:r>
                      <a:endParaRPr lang="ru-RU" sz="2000" dirty="0">
                        <a:latin typeface="Times New Roman" pitchFamily="18" charset="0"/>
                        <a:cs typeface="Times New Roman" pitchFamily="18" charset="0"/>
                      </a:endParaRPr>
                    </a:p>
                  </a:txBody>
                  <a:tcPr anchor="ctr">
                    <a:solidFill>
                      <a:schemeClr val="accent5">
                        <a:lumMod val="40000"/>
                        <a:lumOff val="60000"/>
                      </a:schemeClr>
                    </a:solidFill>
                  </a:tcPr>
                </a:tc>
                <a:tc>
                  <a:txBody>
                    <a:bodyPr/>
                    <a:lstStyle/>
                    <a:p>
                      <a:pPr algn="ctr"/>
                      <a:r>
                        <a:rPr lang="ru-RU" sz="2000" dirty="0" smtClean="0">
                          <a:latin typeface="Times New Roman" pitchFamily="18" charset="0"/>
                          <a:cs typeface="Times New Roman" pitchFamily="18" charset="0"/>
                        </a:rPr>
                        <a:t>+297,5</a:t>
                      </a:r>
                      <a:endParaRPr lang="ru-RU" sz="2000" dirty="0">
                        <a:latin typeface="Times New Roman" pitchFamily="18" charset="0"/>
                        <a:cs typeface="Times New Roman" pitchFamily="18" charset="0"/>
                      </a:endParaRPr>
                    </a:p>
                  </a:txBody>
                  <a:tcPr anchor="ctr">
                    <a:solidFill>
                      <a:schemeClr val="accent5">
                        <a:lumMod val="40000"/>
                        <a:lumOff val="60000"/>
                      </a:schemeClr>
                    </a:solidFill>
                  </a:tcPr>
                </a:tc>
                <a:tc>
                  <a:txBody>
                    <a:bodyPr/>
                    <a:lstStyle/>
                    <a:p>
                      <a:pPr algn="ctr"/>
                      <a:r>
                        <a:rPr lang="ru-RU" sz="2000" dirty="0" smtClean="0">
                          <a:latin typeface="Times New Roman" pitchFamily="18" charset="0"/>
                          <a:cs typeface="Times New Roman" pitchFamily="18" charset="0"/>
                        </a:rPr>
                        <a:t>+1 023,8</a:t>
                      </a:r>
                      <a:endParaRPr lang="ru-RU" sz="2000" dirty="0">
                        <a:latin typeface="Times New Roman" pitchFamily="18" charset="0"/>
                        <a:cs typeface="Times New Roman" pitchFamily="18" charset="0"/>
                      </a:endParaRPr>
                    </a:p>
                  </a:txBody>
                  <a:tcPr anchor="ctr">
                    <a:solidFill>
                      <a:schemeClr val="accent5">
                        <a:lumMod val="40000"/>
                        <a:lumOff val="60000"/>
                      </a:schemeClr>
                    </a:solidFill>
                  </a:tcPr>
                </a:tc>
              </a:tr>
              <a:tr h="12864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b="1" dirty="0" smtClean="0">
                          <a:latin typeface="Times New Roman" pitchFamily="18" charset="0"/>
                          <a:cs typeface="Times New Roman" pitchFamily="18" charset="0"/>
                        </a:rPr>
                        <a:t>Всего задолженность на 01.01.2024 года</a:t>
                      </a:r>
                    </a:p>
                    <a:p>
                      <a:pPr algn="ctr"/>
                      <a:endParaRPr lang="ru-RU" b="1" dirty="0">
                        <a:latin typeface="Times New Roman" pitchFamily="18" charset="0"/>
                        <a:cs typeface="Times New Roman" pitchFamily="18" charset="0"/>
                      </a:endParaRPr>
                    </a:p>
                  </a:txBody>
                  <a:tcPr anchor="ctr">
                    <a:solidFill>
                      <a:schemeClr val="accent1">
                        <a:lumMod val="40000"/>
                        <a:lumOff val="60000"/>
                      </a:schemeClr>
                    </a:solidFill>
                  </a:tcPr>
                </a:tc>
                <a:tc>
                  <a:txBody>
                    <a:bodyPr/>
                    <a:lstStyle/>
                    <a:p>
                      <a:pPr algn="ctr"/>
                      <a:r>
                        <a:rPr lang="ru-RU" sz="2000" b="1" dirty="0" smtClean="0">
                          <a:latin typeface="Times New Roman" pitchFamily="18" charset="0"/>
                          <a:cs typeface="Times New Roman" pitchFamily="18" charset="0"/>
                        </a:rPr>
                        <a:t>5 483,3</a:t>
                      </a:r>
                      <a:endParaRPr lang="ru-RU" sz="2000" b="1" dirty="0">
                        <a:latin typeface="Times New Roman" pitchFamily="18" charset="0"/>
                        <a:cs typeface="Times New Roman" pitchFamily="18" charset="0"/>
                      </a:endParaRPr>
                    </a:p>
                  </a:txBody>
                  <a:tcPr anchor="ctr">
                    <a:solidFill>
                      <a:schemeClr val="accent1">
                        <a:lumMod val="40000"/>
                        <a:lumOff val="60000"/>
                      </a:schemeClr>
                    </a:solidFill>
                  </a:tcPr>
                </a:tc>
                <a:tc>
                  <a:txBody>
                    <a:bodyPr/>
                    <a:lstStyle/>
                    <a:p>
                      <a:pPr algn="ctr"/>
                      <a:r>
                        <a:rPr lang="ru-RU" sz="2000" b="1" dirty="0" smtClean="0">
                          <a:latin typeface="Times New Roman" pitchFamily="18" charset="0"/>
                          <a:cs typeface="Times New Roman" pitchFamily="18" charset="0"/>
                        </a:rPr>
                        <a:t>2 821,5</a:t>
                      </a:r>
                    </a:p>
                    <a:p>
                      <a:pPr algn="ctr"/>
                      <a:r>
                        <a:rPr lang="ru-RU" sz="1100" b="1" dirty="0" smtClean="0">
                          <a:latin typeface="Times New Roman" pitchFamily="18" charset="0"/>
                          <a:cs typeface="Times New Roman" pitchFamily="18" charset="0"/>
                        </a:rPr>
                        <a:t>(710,1 ЮЛ, 2111,4 ФЛ)</a:t>
                      </a:r>
                      <a:endParaRPr lang="ru-RU" sz="1100" b="1" dirty="0">
                        <a:latin typeface="Times New Roman" pitchFamily="18" charset="0"/>
                        <a:cs typeface="Times New Roman" pitchFamily="18" charset="0"/>
                      </a:endParaRPr>
                    </a:p>
                  </a:txBody>
                  <a:tcPr anchor="ctr">
                    <a:solidFill>
                      <a:schemeClr val="accent1">
                        <a:lumMod val="40000"/>
                        <a:lumOff val="60000"/>
                      </a:schemeClr>
                    </a:solidFill>
                  </a:tcPr>
                </a:tc>
                <a:tc>
                  <a:txBody>
                    <a:bodyPr/>
                    <a:lstStyle/>
                    <a:p>
                      <a:pPr algn="ctr"/>
                      <a:r>
                        <a:rPr lang="ru-RU" sz="2000" b="1" dirty="0" smtClean="0">
                          <a:latin typeface="Times New Roman" pitchFamily="18" charset="0"/>
                          <a:cs typeface="Times New Roman" pitchFamily="18" charset="0"/>
                        </a:rPr>
                        <a:t>2 661,8</a:t>
                      </a:r>
                      <a:endParaRPr lang="ru-RU" sz="2000" b="1" dirty="0">
                        <a:latin typeface="Times New Roman" pitchFamily="18" charset="0"/>
                        <a:cs typeface="Times New Roman" pitchFamily="18" charset="0"/>
                      </a:endParaRPr>
                    </a:p>
                  </a:txBody>
                  <a:tcPr anchor="ctr">
                    <a:solidFill>
                      <a:schemeClr val="accent1">
                        <a:lumMod val="40000"/>
                        <a:lumOff val="60000"/>
                      </a:schemeClr>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a:xfrm>
            <a:off x="539552" y="980728"/>
            <a:ext cx="8424936" cy="3429024"/>
          </a:xfrm>
        </p:spPr>
        <p:txBody>
          <a:bodyPr>
            <a:normAutofit/>
          </a:bodyPr>
          <a:lstStyle/>
          <a:p>
            <a:pPr algn="ctr"/>
            <a:r>
              <a:rPr lang="ru-RU" altLang="ru-RU" sz="5400" b="1" i="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Расходы </a:t>
            </a:r>
            <a:br>
              <a:rPr lang="ru-RU" altLang="ru-RU" sz="5400" b="1" i="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ru-RU" altLang="ru-RU" sz="5400" b="1" i="1" dirty="0" smtClean="0">
                <a:solidFill>
                  <a:schemeClr val="accent1">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бюджета городского округа</a:t>
            </a:r>
            <a:endParaRPr lang="ru-RU" altLang="ru-RU" i="1" dirty="0" smtClean="0">
              <a:solidFill>
                <a:schemeClr val="accent1">
                  <a:lumMod val="50000"/>
                </a:schemeClr>
              </a:solidFill>
              <a:effectLst>
                <a:outerShdw blurRad="38100" dist="38100" dir="2700000" algn="tl">
                  <a:srgbClr val="000000">
                    <a:alpha val="43137"/>
                  </a:srgbClr>
                </a:outerShdw>
              </a:effectLst>
            </a:endParaRPr>
          </a:p>
        </p:txBody>
      </p:sp>
      <p:sp>
        <p:nvSpPr>
          <p:cNvPr id="5" name="Номер слайда 4"/>
          <p:cNvSpPr>
            <a:spLocks noGrp="1"/>
          </p:cNvSpPr>
          <p:nvPr>
            <p:ph type="sldNum" sz="quarter" idx="12"/>
          </p:nvPr>
        </p:nvSpPr>
        <p:spPr>
          <a:xfrm>
            <a:off x="8676456" y="6309320"/>
            <a:ext cx="333400" cy="476250"/>
          </a:xfrm>
        </p:spPr>
        <p:txBody>
          <a:bodyPr/>
          <a:lstStyle/>
          <a:p>
            <a:pPr>
              <a:defRPr/>
            </a:pPr>
            <a:r>
              <a:rPr lang="ru-RU" sz="1600" b="1" dirty="0" smtClean="0">
                <a:solidFill>
                  <a:schemeClr val="tx1"/>
                </a:solidFill>
                <a:latin typeface="Times New Roman" pitchFamily="18" charset="0"/>
                <a:cs typeface="Times New Roman" pitchFamily="18" charset="0"/>
              </a:rPr>
              <a:t>13</a:t>
            </a:r>
            <a:endParaRPr lang="ru-RU" sz="16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bwMode="auto">
          <a:xfrm>
            <a:off x="179388" y="0"/>
            <a:ext cx="8785100" cy="620688"/>
          </a:xfrm>
        </p:spPr>
        <p:txBody>
          <a:bodyPr wrap="square" numCol="1" compatLnSpc="1">
            <a:prstTxWarp prst="textNoShape">
              <a:avLst/>
            </a:prstTxWarp>
          </a:bodyPr>
          <a:lstStyle/>
          <a:p>
            <a:pPr>
              <a:defRPr/>
            </a:pPr>
            <a:r>
              <a:rPr lang="ru-RU" sz="2000" b="1" cap="all" dirty="0">
                <a:solidFill>
                  <a:srgbClr val="1E07C9"/>
                </a:solidFill>
                <a:latin typeface="Times New Roman" pitchFamily="18" charset="0"/>
                <a:cs typeface="Times New Roman" pitchFamily="18" charset="0"/>
              </a:rPr>
              <a:t>Объемы  реализации муниципальных </a:t>
            </a:r>
            <a:r>
              <a:rPr lang="ru-RU" sz="2000" b="1" cap="all" dirty="0" smtClean="0">
                <a:solidFill>
                  <a:srgbClr val="1E07C9"/>
                </a:solidFill>
                <a:latin typeface="Times New Roman" pitchFamily="18" charset="0"/>
                <a:cs typeface="Times New Roman" pitchFamily="18" charset="0"/>
              </a:rPr>
              <a:t>программ</a:t>
            </a:r>
            <a:endParaRPr lang="ru-RU" altLang="ru-RU" sz="2000" dirty="0" smtClean="0">
              <a:solidFill>
                <a:schemeClr val="bg2">
                  <a:lumMod val="25000"/>
                </a:schemeClr>
              </a:solidFill>
              <a:effectLst/>
              <a:latin typeface="Times New Roman" pitchFamily="18" charset="0"/>
              <a:cs typeface="Times New Roman" pitchFamily="18" charset="0"/>
            </a:endParaRPr>
          </a:p>
        </p:txBody>
      </p:sp>
      <p:sp>
        <p:nvSpPr>
          <p:cNvPr id="4" name="Номер слайда 3"/>
          <p:cNvSpPr>
            <a:spLocks noGrp="1"/>
          </p:cNvSpPr>
          <p:nvPr>
            <p:ph type="sldNum" sz="quarter" idx="4294967295"/>
          </p:nvPr>
        </p:nvSpPr>
        <p:spPr>
          <a:xfrm>
            <a:off x="3810000" y="6172200"/>
            <a:ext cx="1828800" cy="365125"/>
          </a:xfrm>
          <a:prstGeom prst="rect">
            <a:avLst/>
          </a:prstGeom>
        </p:spPr>
        <p:txBody>
          <a:bodyPr/>
          <a:lstStyle/>
          <a:p>
            <a:pPr>
              <a:defRPr/>
            </a:pPr>
            <a:fld id="{8C0F0AB8-4F81-4E87-9368-49831EC52BFE}" type="slidenum">
              <a:rPr lang="ru-RU"/>
              <a:pPr>
                <a:defRPr/>
              </a:pPr>
              <a:t>15</a:t>
            </a:fld>
            <a:endParaRPr lang="ru-RU" dirty="0"/>
          </a:p>
        </p:txBody>
      </p:sp>
      <p:graphicFrame>
        <p:nvGraphicFramePr>
          <p:cNvPr id="7" name="Содержимое 5"/>
          <p:cNvGraphicFramePr>
            <a:graphicFrameLocks/>
          </p:cNvGraphicFramePr>
          <p:nvPr>
            <p:extLst>
              <p:ext uri="{D42A27DB-BD31-4B8C-83A1-F6EECF244321}">
                <p14:modId xmlns:p14="http://schemas.microsoft.com/office/powerpoint/2010/main" xmlns="" val="1818144550"/>
              </p:ext>
            </p:extLst>
          </p:nvPr>
        </p:nvGraphicFramePr>
        <p:xfrm>
          <a:off x="395536" y="476672"/>
          <a:ext cx="8640960" cy="6254485"/>
        </p:xfrm>
        <a:graphic>
          <a:graphicData uri="http://schemas.openxmlformats.org/drawingml/2006/table">
            <a:tbl>
              <a:tblPr firstRow="1" bandRow="1"/>
              <a:tblGrid>
                <a:gridCol w="4176464">
                  <a:extLst>
                    <a:ext uri="{9D8B030D-6E8A-4147-A177-3AD203B41FA5}">
                      <a16:colId xmlns:a16="http://schemas.microsoft.com/office/drawing/2014/main" xmlns="" val="20000"/>
                    </a:ext>
                  </a:extLst>
                </a:gridCol>
                <a:gridCol w="1656184">
                  <a:extLst>
                    <a:ext uri="{9D8B030D-6E8A-4147-A177-3AD203B41FA5}">
                      <a16:colId xmlns:a16="http://schemas.microsoft.com/office/drawing/2014/main" xmlns="" val="20001"/>
                    </a:ext>
                  </a:extLst>
                </a:gridCol>
                <a:gridCol w="1584176">
                  <a:extLst>
                    <a:ext uri="{9D8B030D-6E8A-4147-A177-3AD203B41FA5}">
                      <a16:colId xmlns:a16="http://schemas.microsoft.com/office/drawing/2014/main" xmlns="" val="20002"/>
                    </a:ext>
                  </a:extLst>
                </a:gridCol>
                <a:gridCol w="1224136">
                  <a:extLst>
                    <a:ext uri="{9D8B030D-6E8A-4147-A177-3AD203B41FA5}">
                      <a16:colId xmlns:a16="http://schemas.microsoft.com/office/drawing/2014/main" xmlns="" val="20003"/>
                    </a:ext>
                  </a:extLst>
                </a:gridCol>
              </a:tblGrid>
              <a:tr h="714733">
                <a:tc>
                  <a:txBody>
                    <a:bodyPr/>
                    <a:lstStyle>
                      <a:lvl1pPr marL="0" algn="l" defTabSz="914400" rtl="0" eaLnBrk="1" latinLnBrk="0" hangingPunct="1">
                        <a:defRPr sz="1800" b="1" kern="1200">
                          <a:solidFill>
                            <a:schemeClr val="lt1"/>
                          </a:solidFill>
                          <a:latin typeface="Constantia"/>
                          <a:ea typeface=""/>
                          <a:cs typeface=""/>
                        </a:defRPr>
                      </a:lvl1pPr>
                      <a:lvl2pPr marL="457200" algn="l" defTabSz="914400" rtl="0" eaLnBrk="1" latinLnBrk="0" hangingPunct="1">
                        <a:defRPr sz="1800" b="1" kern="1200">
                          <a:solidFill>
                            <a:schemeClr val="lt1"/>
                          </a:solidFill>
                          <a:latin typeface="Constantia"/>
                          <a:ea typeface=""/>
                          <a:cs typeface=""/>
                        </a:defRPr>
                      </a:lvl2pPr>
                      <a:lvl3pPr marL="914400" algn="l" defTabSz="914400" rtl="0" eaLnBrk="1" latinLnBrk="0" hangingPunct="1">
                        <a:defRPr sz="1800" b="1" kern="1200">
                          <a:solidFill>
                            <a:schemeClr val="lt1"/>
                          </a:solidFill>
                          <a:latin typeface="Constantia"/>
                          <a:ea typeface=""/>
                          <a:cs typeface=""/>
                        </a:defRPr>
                      </a:lvl3pPr>
                      <a:lvl4pPr marL="1371600" algn="l" defTabSz="914400" rtl="0" eaLnBrk="1" latinLnBrk="0" hangingPunct="1">
                        <a:defRPr sz="1800" b="1" kern="1200">
                          <a:solidFill>
                            <a:schemeClr val="lt1"/>
                          </a:solidFill>
                          <a:latin typeface="Constantia"/>
                          <a:ea typeface=""/>
                          <a:cs typeface=""/>
                        </a:defRPr>
                      </a:lvl4pPr>
                      <a:lvl5pPr marL="1828800" algn="l" defTabSz="914400" rtl="0" eaLnBrk="1" latinLnBrk="0" hangingPunct="1">
                        <a:defRPr sz="1800" b="1" kern="1200">
                          <a:solidFill>
                            <a:schemeClr val="lt1"/>
                          </a:solidFill>
                          <a:latin typeface="Constantia"/>
                          <a:ea typeface=""/>
                          <a:cs typeface=""/>
                        </a:defRPr>
                      </a:lvl5pPr>
                      <a:lvl6pPr marL="2286000" algn="l" defTabSz="914400" rtl="0" eaLnBrk="1" latinLnBrk="0" hangingPunct="1">
                        <a:defRPr sz="1800" b="1" kern="1200">
                          <a:solidFill>
                            <a:schemeClr val="lt1"/>
                          </a:solidFill>
                          <a:latin typeface="Constantia"/>
                          <a:ea typeface=""/>
                          <a:cs typeface=""/>
                        </a:defRPr>
                      </a:lvl6pPr>
                      <a:lvl7pPr marL="2743200" algn="l" defTabSz="914400" rtl="0" eaLnBrk="1" latinLnBrk="0" hangingPunct="1">
                        <a:defRPr sz="1800" b="1" kern="1200">
                          <a:solidFill>
                            <a:schemeClr val="lt1"/>
                          </a:solidFill>
                          <a:latin typeface="Constantia"/>
                          <a:ea typeface=""/>
                          <a:cs typeface=""/>
                        </a:defRPr>
                      </a:lvl7pPr>
                      <a:lvl8pPr marL="3200400" algn="l" defTabSz="914400" rtl="0" eaLnBrk="1" latinLnBrk="0" hangingPunct="1">
                        <a:defRPr sz="1800" b="1" kern="1200">
                          <a:solidFill>
                            <a:schemeClr val="lt1"/>
                          </a:solidFill>
                          <a:latin typeface="Constantia"/>
                          <a:ea typeface=""/>
                          <a:cs typeface=""/>
                        </a:defRPr>
                      </a:lvl8pPr>
                      <a:lvl9pPr marL="3657600" algn="l" defTabSz="914400" rtl="0" eaLnBrk="1" latinLnBrk="0" hangingPunct="1">
                        <a:defRPr sz="1800" b="1" kern="1200">
                          <a:solidFill>
                            <a:schemeClr val="lt1"/>
                          </a:solidFill>
                          <a:latin typeface="Constantia"/>
                          <a:ea typeface=""/>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latin typeface="Times New Roman" pitchFamily="18" charset="0"/>
                          <a:cs typeface="Times New Roman" pitchFamily="18" charset="0"/>
                        </a:rPr>
                        <a:t>Наименование муниципальной программы</a:t>
                      </a:r>
                      <a:endParaRPr lang="ru-RU" sz="1400" dirty="0">
                        <a:solidFill>
                          <a:schemeClr val="tx1"/>
                        </a:solidFill>
                        <a:latin typeface="Times New Roman" pitchFamily="18" charset="0"/>
                        <a:cs typeface="Times New Roman" pitchFamily="18" charset="0"/>
                      </a:endParaRPr>
                    </a:p>
                  </a:txBody>
                  <a:tcPr marL="91444" marR="91444" marT="45726" marB="4572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r>
                        <a:rPr lang="ru-RU" sz="1400" b="1" dirty="0" smtClean="0">
                          <a:solidFill>
                            <a:schemeClr val="tx1"/>
                          </a:solidFill>
                          <a:latin typeface="Times New Roman" pitchFamily="18" charset="0"/>
                          <a:cs typeface="Times New Roman" pitchFamily="18" charset="0"/>
                        </a:rPr>
                        <a:t>Утверждено,           909,6 </a:t>
                      </a:r>
                    </a:p>
                    <a:p>
                      <a:pPr algn="ctr"/>
                      <a:r>
                        <a:rPr lang="ru-RU" sz="1400" b="1" dirty="0" smtClean="0">
                          <a:solidFill>
                            <a:schemeClr val="tx1"/>
                          </a:solidFill>
                          <a:latin typeface="Times New Roman" pitchFamily="18" charset="0"/>
                          <a:cs typeface="Times New Roman" pitchFamily="18" charset="0"/>
                        </a:rPr>
                        <a:t>млн. руб.</a:t>
                      </a:r>
                    </a:p>
                  </a:txBody>
                  <a:tcPr marL="91444" marR="91444" marT="45726" marB="4572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Constantia"/>
                          <a:ea typeface=""/>
                          <a:cs typeface=""/>
                        </a:defRPr>
                      </a:lvl1pPr>
                      <a:lvl2pPr marL="457200" algn="l" defTabSz="914400" rtl="0" eaLnBrk="1" latinLnBrk="0" hangingPunct="1">
                        <a:defRPr sz="1800" b="1" kern="1200">
                          <a:solidFill>
                            <a:schemeClr val="lt1"/>
                          </a:solidFill>
                          <a:latin typeface="Constantia"/>
                          <a:ea typeface=""/>
                          <a:cs typeface=""/>
                        </a:defRPr>
                      </a:lvl2pPr>
                      <a:lvl3pPr marL="914400" algn="l" defTabSz="914400" rtl="0" eaLnBrk="1" latinLnBrk="0" hangingPunct="1">
                        <a:defRPr sz="1800" b="1" kern="1200">
                          <a:solidFill>
                            <a:schemeClr val="lt1"/>
                          </a:solidFill>
                          <a:latin typeface="Constantia"/>
                          <a:ea typeface=""/>
                          <a:cs typeface=""/>
                        </a:defRPr>
                      </a:lvl3pPr>
                      <a:lvl4pPr marL="1371600" algn="l" defTabSz="914400" rtl="0" eaLnBrk="1" latinLnBrk="0" hangingPunct="1">
                        <a:defRPr sz="1800" b="1" kern="1200">
                          <a:solidFill>
                            <a:schemeClr val="lt1"/>
                          </a:solidFill>
                          <a:latin typeface="Constantia"/>
                          <a:ea typeface=""/>
                          <a:cs typeface=""/>
                        </a:defRPr>
                      </a:lvl4pPr>
                      <a:lvl5pPr marL="1828800" algn="l" defTabSz="914400" rtl="0" eaLnBrk="1" latinLnBrk="0" hangingPunct="1">
                        <a:defRPr sz="1800" b="1" kern="1200">
                          <a:solidFill>
                            <a:schemeClr val="lt1"/>
                          </a:solidFill>
                          <a:latin typeface="Constantia"/>
                          <a:ea typeface=""/>
                          <a:cs typeface=""/>
                        </a:defRPr>
                      </a:lvl5pPr>
                      <a:lvl6pPr marL="2286000" algn="l" defTabSz="914400" rtl="0" eaLnBrk="1" latinLnBrk="0" hangingPunct="1">
                        <a:defRPr sz="1800" b="1" kern="1200">
                          <a:solidFill>
                            <a:schemeClr val="lt1"/>
                          </a:solidFill>
                          <a:latin typeface="Constantia"/>
                          <a:ea typeface=""/>
                          <a:cs typeface=""/>
                        </a:defRPr>
                      </a:lvl6pPr>
                      <a:lvl7pPr marL="2743200" algn="l" defTabSz="914400" rtl="0" eaLnBrk="1" latinLnBrk="0" hangingPunct="1">
                        <a:defRPr sz="1800" b="1" kern="1200">
                          <a:solidFill>
                            <a:schemeClr val="lt1"/>
                          </a:solidFill>
                          <a:latin typeface="Constantia"/>
                          <a:ea typeface=""/>
                          <a:cs typeface=""/>
                        </a:defRPr>
                      </a:lvl7pPr>
                      <a:lvl8pPr marL="3200400" algn="l" defTabSz="914400" rtl="0" eaLnBrk="1" latinLnBrk="0" hangingPunct="1">
                        <a:defRPr sz="1800" b="1" kern="1200">
                          <a:solidFill>
                            <a:schemeClr val="lt1"/>
                          </a:solidFill>
                          <a:latin typeface="Constantia"/>
                          <a:ea typeface=""/>
                          <a:cs typeface=""/>
                        </a:defRPr>
                      </a:lvl8pPr>
                      <a:lvl9pPr marL="3657600" algn="l" defTabSz="914400" rtl="0" eaLnBrk="1" latinLnBrk="0" hangingPunct="1">
                        <a:defRPr sz="1800" b="1" kern="1200">
                          <a:solidFill>
                            <a:schemeClr val="lt1"/>
                          </a:solidFill>
                          <a:latin typeface="Constantia"/>
                          <a:ea typeface=""/>
                          <a:cs typeface=""/>
                        </a:defRPr>
                      </a:lvl9pPr>
                    </a:lstStyle>
                    <a:p>
                      <a:pPr algn="ctr"/>
                      <a:r>
                        <a:rPr lang="ru-RU" sz="1400" dirty="0" smtClean="0">
                          <a:solidFill>
                            <a:schemeClr val="tx1"/>
                          </a:solidFill>
                          <a:latin typeface="Times New Roman" pitchFamily="18" charset="0"/>
                          <a:cs typeface="Times New Roman" pitchFamily="18" charset="0"/>
                        </a:rPr>
                        <a:t>Исполнено</a:t>
                      </a:r>
                    </a:p>
                    <a:p>
                      <a:pPr algn="ctr"/>
                      <a:r>
                        <a:rPr lang="ru-RU" sz="1400" dirty="0" smtClean="0">
                          <a:solidFill>
                            <a:schemeClr val="tx1"/>
                          </a:solidFill>
                          <a:latin typeface="Times New Roman" pitchFamily="18" charset="0"/>
                          <a:cs typeface="Times New Roman" pitchFamily="18" charset="0"/>
                        </a:rPr>
                        <a:t>882,7</a:t>
                      </a:r>
                    </a:p>
                    <a:p>
                      <a:pPr algn="ctr"/>
                      <a:r>
                        <a:rPr lang="ru-RU" sz="1400" dirty="0" smtClean="0">
                          <a:solidFill>
                            <a:schemeClr val="tx1"/>
                          </a:solidFill>
                          <a:latin typeface="Times New Roman" pitchFamily="18" charset="0"/>
                          <a:cs typeface="Times New Roman" pitchFamily="18" charset="0"/>
                        </a:rPr>
                        <a:t>млн. руб.                                         </a:t>
                      </a:r>
                    </a:p>
                  </a:txBody>
                  <a:tcPr marL="91444" marR="91444" marT="45726" marB="4572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b="1" kern="1200">
                          <a:solidFill>
                            <a:schemeClr val="lt1"/>
                          </a:solidFill>
                          <a:latin typeface="Constantia"/>
                          <a:ea typeface=""/>
                          <a:cs typeface=""/>
                        </a:defRPr>
                      </a:lvl1pPr>
                      <a:lvl2pPr marL="457200" algn="l" defTabSz="914400" rtl="0" eaLnBrk="1" latinLnBrk="0" hangingPunct="1">
                        <a:defRPr sz="1800" b="1" kern="1200">
                          <a:solidFill>
                            <a:schemeClr val="lt1"/>
                          </a:solidFill>
                          <a:latin typeface="Constantia"/>
                          <a:ea typeface=""/>
                          <a:cs typeface=""/>
                        </a:defRPr>
                      </a:lvl2pPr>
                      <a:lvl3pPr marL="914400" algn="l" defTabSz="914400" rtl="0" eaLnBrk="1" latinLnBrk="0" hangingPunct="1">
                        <a:defRPr sz="1800" b="1" kern="1200">
                          <a:solidFill>
                            <a:schemeClr val="lt1"/>
                          </a:solidFill>
                          <a:latin typeface="Constantia"/>
                          <a:ea typeface=""/>
                          <a:cs typeface=""/>
                        </a:defRPr>
                      </a:lvl3pPr>
                      <a:lvl4pPr marL="1371600" algn="l" defTabSz="914400" rtl="0" eaLnBrk="1" latinLnBrk="0" hangingPunct="1">
                        <a:defRPr sz="1800" b="1" kern="1200">
                          <a:solidFill>
                            <a:schemeClr val="lt1"/>
                          </a:solidFill>
                          <a:latin typeface="Constantia"/>
                          <a:ea typeface=""/>
                          <a:cs typeface=""/>
                        </a:defRPr>
                      </a:lvl4pPr>
                      <a:lvl5pPr marL="1828800" algn="l" defTabSz="914400" rtl="0" eaLnBrk="1" latinLnBrk="0" hangingPunct="1">
                        <a:defRPr sz="1800" b="1" kern="1200">
                          <a:solidFill>
                            <a:schemeClr val="lt1"/>
                          </a:solidFill>
                          <a:latin typeface="Constantia"/>
                          <a:ea typeface=""/>
                          <a:cs typeface=""/>
                        </a:defRPr>
                      </a:lvl5pPr>
                      <a:lvl6pPr marL="2286000" algn="l" defTabSz="914400" rtl="0" eaLnBrk="1" latinLnBrk="0" hangingPunct="1">
                        <a:defRPr sz="1800" b="1" kern="1200">
                          <a:solidFill>
                            <a:schemeClr val="lt1"/>
                          </a:solidFill>
                          <a:latin typeface="Constantia"/>
                          <a:ea typeface=""/>
                          <a:cs typeface=""/>
                        </a:defRPr>
                      </a:lvl6pPr>
                      <a:lvl7pPr marL="2743200" algn="l" defTabSz="914400" rtl="0" eaLnBrk="1" latinLnBrk="0" hangingPunct="1">
                        <a:defRPr sz="1800" b="1" kern="1200">
                          <a:solidFill>
                            <a:schemeClr val="lt1"/>
                          </a:solidFill>
                          <a:latin typeface="Constantia"/>
                          <a:ea typeface=""/>
                          <a:cs typeface=""/>
                        </a:defRPr>
                      </a:lvl7pPr>
                      <a:lvl8pPr marL="3200400" algn="l" defTabSz="914400" rtl="0" eaLnBrk="1" latinLnBrk="0" hangingPunct="1">
                        <a:defRPr sz="1800" b="1" kern="1200">
                          <a:solidFill>
                            <a:schemeClr val="lt1"/>
                          </a:solidFill>
                          <a:latin typeface="Constantia"/>
                          <a:ea typeface=""/>
                          <a:cs typeface=""/>
                        </a:defRPr>
                      </a:lvl8pPr>
                      <a:lvl9pPr marL="3657600" algn="l" defTabSz="914400" rtl="0" eaLnBrk="1" latinLnBrk="0" hangingPunct="1">
                        <a:defRPr sz="1800" b="1" kern="1200">
                          <a:solidFill>
                            <a:schemeClr val="lt1"/>
                          </a:solidFill>
                          <a:latin typeface="Constantia"/>
                          <a:ea typeface=""/>
                          <a:cs typeface=""/>
                        </a:defRPr>
                      </a:lvl9pPr>
                    </a:lstStyle>
                    <a:p>
                      <a:pPr algn="ctr"/>
                      <a:r>
                        <a:rPr lang="ru-RU" sz="1400" dirty="0" smtClean="0">
                          <a:solidFill>
                            <a:schemeClr val="tx1"/>
                          </a:solidFill>
                          <a:latin typeface="Times New Roman" pitchFamily="18" charset="0"/>
                          <a:cs typeface="Times New Roman" pitchFamily="18" charset="0"/>
                        </a:rPr>
                        <a:t>% исполнения   97,0</a:t>
                      </a:r>
                      <a:endParaRPr lang="ru-RU" sz="1400" dirty="0">
                        <a:solidFill>
                          <a:schemeClr val="tx1"/>
                        </a:solidFill>
                        <a:latin typeface="Times New Roman" pitchFamily="18" charset="0"/>
                        <a:cs typeface="Times New Roman" pitchFamily="18" charset="0"/>
                      </a:endParaRPr>
                    </a:p>
                  </a:txBody>
                  <a:tcPr marL="91444" marR="91444" marT="45726" marB="45726">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 val="10000"/>
                  </a:ext>
                </a:extLst>
              </a:tr>
              <a:tr h="327592">
                <a:tc>
                  <a:txBody>
                    <a:bodyPr/>
                    <a:lstStyle>
                      <a:lvl1pPr marL="0" algn="l" defTabSz="914400" rtl="0" eaLnBrk="1" latinLnBrk="0" hangingPunct="1">
                        <a:defRPr sz="1800" kern="1200">
                          <a:solidFill>
                            <a:schemeClr val="dk1"/>
                          </a:solidFill>
                          <a:latin typeface="Constantia"/>
                          <a:ea typeface=""/>
                          <a:cs typeface=""/>
                        </a:defRPr>
                      </a:lvl1pPr>
                      <a:lvl2pPr marL="457200" algn="l" defTabSz="914400" rtl="0" eaLnBrk="1" latinLnBrk="0" hangingPunct="1">
                        <a:defRPr sz="1800" kern="1200">
                          <a:solidFill>
                            <a:schemeClr val="dk1"/>
                          </a:solidFill>
                          <a:latin typeface="Constantia"/>
                          <a:ea typeface=""/>
                          <a:cs typeface=""/>
                        </a:defRPr>
                      </a:lvl2pPr>
                      <a:lvl3pPr marL="914400" algn="l" defTabSz="914400" rtl="0" eaLnBrk="1" latinLnBrk="0" hangingPunct="1">
                        <a:defRPr sz="1800" kern="1200">
                          <a:solidFill>
                            <a:schemeClr val="dk1"/>
                          </a:solidFill>
                          <a:latin typeface="Constantia"/>
                          <a:ea typeface=""/>
                          <a:cs typeface=""/>
                        </a:defRPr>
                      </a:lvl3pPr>
                      <a:lvl4pPr marL="1371600" algn="l" defTabSz="914400" rtl="0" eaLnBrk="1" latinLnBrk="0" hangingPunct="1">
                        <a:defRPr sz="1800" kern="1200">
                          <a:solidFill>
                            <a:schemeClr val="dk1"/>
                          </a:solidFill>
                          <a:latin typeface="Constantia"/>
                          <a:ea typeface=""/>
                          <a:cs typeface=""/>
                        </a:defRPr>
                      </a:lvl4pPr>
                      <a:lvl5pPr marL="1828800" algn="l" defTabSz="914400" rtl="0" eaLnBrk="1" latinLnBrk="0" hangingPunct="1">
                        <a:defRPr sz="1800" kern="1200">
                          <a:solidFill>
                            <a:schemeClr val="dk1"/>
                          </a:solidFill>
                          <a:latin typeface="Constantia"/>
                          <a:ea typeface=""/>
                          <a:cs typeface=""/>
                        </a:defRPr>
                      </a:lvl5pPr>
                      <a:lvl6pPr marL="2286000" algn="l" defTabSz="914400" rtl="0" eaLnBrk="1" latinLnBrk="0" hangingPunct="1">
                        <a:defRPr sz="1800" kern="1200">
                          <a:solidFill>
                            <a:schemeClr val="dk1"/>
                          </a:solidFill>
                          <a:latin typeface="Constantia"/>
                          <a:ea typeface=""/>
                          <a:cs typeface=""/>
                        </a:defRPr>
                      </a:lvl6pPr>
                      <a:lvl7pPr marL="2743200" algn="l" defTabSz="914400" rtl="0" eaLnBrk="1" latinLnBrk="0" hangingPunct="1">
                        <a:defRPr sz="1800" kern="1200">
                          <a:solidFill>
                            <a:schemeClr val="dk1"/>
                          </a:solidFill>
                          <a:latin typeface="Constantia"/>
                          <a:ea typeface=""/>
                          <a:cs typeface=""/>
                        </a:defRPr>
                      </a:lvl7pPr>
                      <a:lvl8pPr marL="3200400" algn="l" defTabSz="914400" rtl="0" eaLnBrk="1" latinLnBrk="0" hangingPunct="1">
                        <a:defRPr sz="1800" kern="1200">
                          <a:solidFill>
                            <a:schemeClr val="dk1"/>
                          </a:solidFill>
                          <a:latin typeface="Constantia"/>
                          <a:ea typeface=""/>
                          <a:cs typeface=""/>
                        </a:defRPr>
                      </a:lvl8pPr>
                      <a:lvl9pPr marL="3657600" algn="l" defTabSz="914400" rtl="0" eaLnBrk="1" latinLnBrk="0" hangingPunct="1">
                        <a:defRPr sz="1800" kern="1200">
                          <a:solidFill>
                            <a:schemeClr val="dk1"/>
                          </a:solidFill>
                          <a:latin typeface="Constantia"/>
                          <a:ea typeface=""/>
                          <a:cs typeface=""/>
                        </a:defRPr>
                      </a:lvl9pPr>
                    </a:lstStyle>
                    <a:p>
                      <a:r>
                        <a:rPr lang="ru-RU" sz="1600" b="1" dirty="0" smtClean="0">
                          <a:latin typeface="Times New Roman" pitchFamily="18" charset="0"/>
                          <a:cs typeface="Times New Roman" pitchFamily="18" charset="0"/>
                        </a:rPr>
                        <a:t>МП «Образование»</a:t>
                      </a:r>
                      <a:endParaRPr lang="ru-RU" sz="1600" b="1" dirty="0">
                        <a:latin typeface="Times New Roman" pitchFamily="18" charset="0"/>
                        <a:cs typeface="Times New Roman" pitchFamily="18" charset="0"/>
                      </a:endParaRPr>
                    </a:p>
                  </a:txBody>
                  <a:tcPr marL="91444" marR="91444"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447.8</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445.1</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99.4%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extLst>
                  <a:ext uri="{0D108BD9-81ED-4DB2-BD59-A6C34878D82A}">
                    <a16:rowId xmlns:a16="http://schemas.microsoft.com/office/drawing/2014/main" xmlns="" val="10001"/>
                  </a:ext>
                </a:extLst>
              </a:tr>
              <a:tr h="327592">
                <a:tc>
                  <a:txBody>
                    <a:bodyPr/>
                    <a:lstStyle>
                      <a:lvl1pPr marL="0" algn="l" defTabSz="914400" rtl="0" eaLnBrk="1" latinLnBrk="0" hangingPunct="1">
                        <a:defRPr sz="1800" kern="1200">
                          <a:solidFill>
                            <a:schemeClr val="dk1"/>
                          </a:solidFill>
                          <a:latin typeface="Constantia"/>
                          <a:ea typeface=""/>
                          <a:cs typeface=""/>
                        </a:defRPr>
                      </a:lvl1pPr>
                      <a:lvl2pPr marL="457200" algn="l" defTabSz="914400" rtl="0" eaLnBrk="1" latinLnBrk="0" hangingPunct="1">
                        <a:defRPr sz="1800" kern="1200">
                          <a:solidFill>
                            <a:schemeClr val="dk1"/>
                          </a:solidFill>
                          <a:latin typeface="Constantia"/>
                          <a:ea typeface=""/>
                          <a:cs typeface=""/>
                        </a:defRPr>
                      </a:lvl2pPr>
                      <a:lvl3pPr marL="914400" algn="l" defTabSz="914400" rtl="0" eaLnBrk="1" latinLnBrk="0" hangingPunct="1">
                        <a:defRPr sz="1800" kern="1200">
                          <a:solidFill>
                            <a:schemeClr val="dk1"/>
                          </a:solidFill>
                          <a:latin typeface="Constantia"/>
                          <a:ea typeface=""/>
                          <a:cs typeface=""/>
                        </a:defRPr>
                      </a:lvl3pPr>
                      <a:lvl4pPr marL="1371600" algn="l" defTabSz="914400" rtl="0" eaLnBrk="1" latinLnBrk="0" hangingPunct="1">
                        <a:defRPr sz="1800" kern="1200">
                          <a:solidFill>
                            <a:schemeClr val="dk1"/>
                          </a:solidFill>
                          <a:latin typeface="Constantia"/>
                          <a:ea typeface=""/>
                          <a:cs typeface=""/>
                        </a:defRPr>
                      </a:lvl4pPr>
                      <a:lvl5pPr marL="1828800" algn="l" defTabSz="914400" rtl="0" eaLnBrk="1" latinLnBrk="0" hangingPunct="1">
                        <a:defRPr sz="1800" kern="1200">
                          <a:solidFill>
                            <a:schemeClr val="dk1"/>
                          </a:solidFill>
                          <a:latin typeface="Constantia"/>
                          <a:ea typeface=""/>
                          <a:cs typeface=""/>
                        </a:defRPr>
                      </a:lvl5pPr>
                      <a:lvl6pPr marL="2286000" algn="l" defTabSz="914400" rtl="0" eaLnBrk="1" latinLnBrk="0" hangingPunct="1">
                        <a:defRPr sz="1800" kern="1200">
                          <a:solidFill>
                            <a:schemeClr val="dk1"/>
                          </a:solidFill>
                          <a:latin typeface="Constantia"/>
                          <a:ea typeface=""/>
                          <a:cs typeface=""/>
                        </a:defRPr>
                      </a:lvl6pPr>
                      <a:lvl7pPr marL="2743200" algn="l" defTabSz="914400" rtl="0" eaLnBrk="1" latinLnBrk="0" hangingPunct="1">
                        <a:defRPr sz="1800" kern="1200">
                          <a:solidFill>
                            <a:schemeClr val="dk1"/>
                          </a:solidFill>
                          <a:latin typeface="Constantia"/>
                          <a:ea typeface=""/>
                          <a:cs typeface=""/>
                        </a:defRPr>
                      </a:lvl7pPr>
                      <a:lvl8pPr marL="3200400" algn="l" defTabSz="914400" rtl="0" eaLnBrk="1" latinLnBrk="0" hangingPunct="1">
                        <a:defRPr sz="1800" kern="1200">
                          <a:solidFill>
                            <a:schemeClr val="dk1"/>
                          </a:solidFill>
                          <a:latin typeface="Constantia"/>
                          <a:ea typeface=""/>
                          <a:cs typeface=""/>
                        </a:defRPr>
                      </a:lvl8pPr>
                      <a:lvl9pPr marL="3657600" algn="l" defTabSz="914400" rtl="0" eaLnBrk="1" latinLnBrk="0" hangingPunct="1">
                        <a:defRPr sz="1800" kern="1200">
                          <a:solidFill>
                            <a:schemeClr val="dk1"/>
                          </a:solidFill>
                          <a:latin typeface="Constantia"/>
                          <a:ea typeface=""/>
                          <a:cs typeface=""/>
                        </a:defRPr>
                      </a:lvl9pPr>
                    </a:lstStyle>
                    <a:p>
                      <a:r>
                        <a:rPr lang="ru-RU" sz="1600" b="1" dirty="0" smtClean="0">
                          <a:latin typeface="Times New Roman" pitchFamily="18" charset="0"/>
                          <a:cs typeface="Times New Roman" pitchFamily="18" charset="0"/>
                        </a:rPr>
                        <a:t>МП «Создание комфортной среды»</a:t>
                      </a:r>
                      <a:endParaRPr lang="ru-RU" sz="1600" b="1" dirty="0">
                        <a:latin typeface="Times New Roman" pitchFamily="18" charset="0"/>
                        <a:cs typeface="Times New Roman" pitchFamily="18" charset="0"/>
                      </a:endParaRPr>
                    </a:p>
                  </a:txBody>
                  <a:tcPr marL="91444" marR="91444"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189.7</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179</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94.4%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extLst>
                  <a:ext uri="{0D108BD9-81ED-4DB2-BD59-A6C34878D82A}">
                    <a16:rowId xmlns:a16="http://schemas.microsoft.com/office/drawing/2014/main" xmlns="" val="10002"/>
                  </a:ext>
                </a:extLst>
              </a:tr>
              <a:tr h="327592">
                <a:tc>
                  <a:txBody>
                    <a:bodyPr/>
                    <a:lstStyle>
                      <a:lvl1pPr marL="0" algn="l" defTabSz="914400" rtl="0" eaLnBrk="1" latinLnBrk="0" hangingPunct="1">
                        <a:defRPr sz="1800" kern="1200">
                          <a:solidFill>
                            <a:schemeClr val="dk1"/>
                          </a:solidFill>
                          <a:latin typeface="Constantia"/>
                          <a:ea typeface=""/>
                          <a:cs typeface=""/>
                        </a:defRPr>
                      </a:lvl1pPr>
                      <a:lvl2pPr marL="457200" algn="l" defTabSz="914400" rtl="0" eaLnBrk="1" latinLnBrk="0" hangingPunct="1">
                        <a:defRPr sz="1800" kern="1200">
                          <a:solidFill>
                            <a:schemeClr val="dk1"/>
                          </a:solidFill>
                          <a:latin typeface="Constantia"/>
                          <a:ea typeface=""/>
                          <a:cs typeface=""/>
                        </a:defRPr>
                      </a:lvl2pPr>
                      <a:lvl3pPr marL="914400" algn="l" defTabSz="914400" rtl="0" eaLnBrk="1" latinLnBrk="0" hangingPunct="1">
                        <a:defRPr sz="1800" kern="1200">
                          <a:solidFill>
                            <a:schemeClr val="dk1"/>
                          </a:solidFill>
                          <a:latin typeface="Constantia"/>
                          <a:ea typeface=""/>
                          <a:cs typeface=""/>
                        </a:defRPr>
                      </a:lvl3pPr>
                      <a:lvl4pPr marL="1371600" algn="l" defTabSz="914400" rtl="0" eaLnBrk="1" latinLnBrk="0" hangingPunct="1">
                        <a:defRPr sz="1800" kern="1200">
                          <a:solidFill>
                            <a:schemeClr val="dk1"/>
                          </a:solidFill>
                          <a:latin typeface="Constantia"/>
                          <a:ea typeface=""/>
                          <a:cs typeface=""/>
                        </a:defRPr>
                      </a:lvl4pPr>
                      <a:lvl5pPr marL="1828800" algn="l" defTabSz="914400" rtl="0" eaLnBrk="1" latinLnBrk="0" hangingPunct="1">
                        <a:defRPr sz="1800" kern="1200">
                          <a:solidFill>
                            <a:schemeClr val="dk1"/>
                          </a:solidFill>
                          <a:latin typeface="Constantia"/>
                          <a:ea typeface=""/>
                          <a:cs typeface=""/>
                        </a:defRPr>
                      </a:lvl5pPr>
                      <a:lvl6pPr marL="2286000" algn="l" defTabSz="914400" rtl="0" eaLnBrk="1" latinLnBrk="0" hangingPunct="1">
                        <a:defRPr sz="1800" kern="1200">
                          <a:solidFill>
                            <a:schemeClr val="dk1"/>
                          </a:solidFill>
                          <a:latin typeface="Constantia"/>
                          <a:ea typeface=""/>
                          <a:cs typeface=""/>
                        </a:defRPr>
                      </a:lvl6pPr>
                      <a:lvl7pPr marL="2743200" algn="l" defTabSz="914400" rtl="0" eaLnBrk="1" latinLnBrk="0" hangingPunct="1">
                        <a:defRPr sz="1800" kern="1200">
                          <a:solidFill>
                            <a:schemeClr val="dk1"/>
                          </a:solidFill>
                          <a:latin typeface="Constantia"/>
                          <a:ea typeface=""/>
                          <a:cs typeface=""/>
                        </a:defRPr>
                      </a:lvl7pPr>
                      <a:lvl8pPr marL="3200400" algn="l" defTabSz="914400" rtl="0" eaLnBrk="1" latinLnBrk="0" hangingPunct="1">
                        <a:defRPr sz="1800" kern="1200">
                          <a:solidFill>
                            <a:schemeClr val="dk1"/>
                          </a:solidFill>
                          <a:latin typeface="Constantia"/>
                          <a:ea typeface=""/>
                          <a:cs typeface=""/>
                        </a:defRPr>
                      </a:lvl8pPr>
                      <a:lvl9pPr marL="3657600" algn="l" defTabSz="914400" rtl="0" eaLnBrk="1" latinLnBrk="0" hangingPunct="1">
                        <a:defRPr sz="1800" kern="1200">
                          <a:solidFill>
                            <a:schemeClr val="dk1"/>
                          </a:solidFill>
                          <a:latin typeface="Constantia"/>
                          <a:ea typeface=""/>
                          <a:cs typeface=""/>
                        </a:defRPr>
                      </a:lvl9pPr>
                    </a:lstStyle>
                    <a:p>
                      <a:r>
                        <a:rPr lang="ru-RU" sz="1600" b="1" dirty="0" smtClean="0">
                          <a:latin typeface="Times New Roman" pitchFamily="18" charset="0"/>
                          <a:cs typeface="Times New Roman" pitchFamily="18" charset="0"/>
                        </a:rPr>
                        <a:t>МП «Благоустройство территории»</a:t>
                      </a:r>
                      <a:endParaRPr lang="ru-RU" sz="1600" b="1" dirty="0">
                        <a:latin typeface="Times New Roman" pitchFamily="18" charset="0"/>
                        <a:cs typeface="Times New Roman" pitchFamily="18" charset="0"/>
                      </a:endParaRPr>
                    </a:p>
                  </a:txBody>
                  <a:tcPr marL="91444" marR="91444"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42</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41.1</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97.9%</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extLst>
                  <a:ext uri="{0D108BD9-81ED-4DB2-BD59-A6C34878D82A}">
                    <a16:rowId xmlns:a16="http://schemas.microsoft.com/office/drawing/2014/main" xmlns="" val="10003"/>
                  </a:ext>
                </a:extLst>
              </a:tr>
              <a:tr h="341185">
                <a:tc>
                  <a:txBody>
                    <a:bodyPr/>
                    <a:lstStyle>
                      <a:lvl1pPr marL="0" algn="l" defTabSz="914400" rtl="0" eaLnBrk="1" latinLnBrk="0" hangingPunct="1">
                        <a:defRPr sz="1800" kern="1200">
                          <a:solidFill>
                            <a:schemeClr val="dk1"/>
                          </a:solidFill>
                          <a:latin typeface="Constantia"/>
                          <a:ea typeface=""/>
                          <a:cs typeface=""/>
                        </a:defRPr>
                      </a:lvl1pPr>
                      <a:lvl2pPr marL="457200" algn="l" defTabSz="914400" rtl="0" eaLnBrk="1" latinLnBrk="0" hangingPunct="1">
                        <a:defRPr sz="1800" kern="1200">
                          <a:solidFill>
                            <a:schemeClr val="dk1"/>
                          </a:solidFill>
                          <a:latin typeface="Constantia"/>
                          <a:ea typeface=""/>
                          <a:cs typeface=""/>
                        </a:defRPr>
                      </a:lvl2pPr>
                      <a:lvl3pPr marL="914400" algn="l" defTabSz="914400" rtl="0" eaLnBrk="1" latinLnBrk="0" hangingPunct="1">
                        <a:defRPr sz="1800" kern="1200">
                          <a:solidFill>
                            <a:schemeClr val="dk1"/>
                          </a:solidFill>
                          <a:latin typeface="Constantia"/>
                          <a:ea typeface=""/>
                          <a:cs typeface=""/>
                        </a:defRPr>
                      </a:lvl3pPr>
                      <a:lvl4pPr marL="1371600" algn="l" defTabSz="914400" rtl="0" eaLnBrk="1" latinLnBrk="0" hangingPunct="1">
                        <a:defRPr sz="1800" kern="1200">
                          <a:solidFill>
                            <a:schemeClr val="dk1"/>
                          </a:solidFill>
                          <a:latin typeface="Constantia"/>
                          <a:ea typeface=""/>
                          <a:cs typeface=""/>
                        </a:defRPr>
                      </a:lvl4pPr>
                      <a:lvl5pPr marL="1828800" algn="l" defTabSz="914400" rtl="0" eaLnBrk="1" latinLnBrk="0" hangingPunct="1">
                        <a:defRPr sz="1800" kern="1200">
                          <a:solidFill>
                            <a:schemeClr val="dk1"/>
                          </a:solidFill>
                          <a:latin typeface="Constantia"/>
                          <a:ea typeface=""/>
                          <a:cs typeface=""/>
                        </a:defRPr>
                      </a:lvl5pPr>
                      <a:lvl6pPr marL="2286000" algn="l" defTabSz="914400" rtl="0" eaLnBrk="1" latinLnBrk="0" hangingPunct="1">
                        <a:defRPr sz="1800" kern="1200">
                          <a:solidFill>
                            <a:schemeClr val="dk1"/>
                          </a:solidFill>
                          <a:latin typeface="Constantia"/>
                          <a:ea typeface=""/>
                          <a:cs typeface=""/>
                        </a:defRPr>
                      </a:lvl6pPr>
                      <a:lvl7pPr marL="2743200" algn="l" defTabSz="914400" rtl="0" eaLnBrk="1" latinLnBrk="0" hangingPunct="1">
                        <a:defRPr sz="1800" kern="1200">
                          <a:solidFill>
                            <a:schemeClr val="dk1"/>
                          </a:solidFill>
                          <a:latin typeface="Constantia"/>
                          <a:ea typeface=""/>
                          <a:cs typeface=""/>
                        </a:defRPr>
                      </a:lvl7pPr>
                      <a:lvl8pPr marL="3200400" algn="l" defTabSz="914400" rtl="0" eaLnBrk="1" latinLnBrk="0" hangingPunct="1">
                        <a:defRPr sz="1800" kern="1200">
                          <a:solidFill>
                            <a:schemeClr val="dk1"/>
                          </a:solidFill>
                          <a:latin typeface="Constantia"/>
                          <a:ea typeface=""/>
                          <a:cs typeface=""/>
                        </a:defRPr>
                      </a:lvl8pPr>
                      <a:lvl9pPr marL="3657600" algn="l" defTabSz="914400" rtl="0" eaLnBrk="1" latinLnBrk="0" hangingPunct="1">
                        <a:defRPr sz="1800" kern="1200">
                          <a:solidFill>
                            <a:schemeClr val="dk1"/>
                          </a:solidFill>
                          <a:latin typeface="Constantia"/>
                          <a:ea typeface=""/>
                          <a:cs typeface=""/>
                        </a:defRPr>
                      </a:lvl9pPr>
                    </a:lstStyle>
                    <a:p>
                      <a:r>
                        <a:rPr lang="ru-RU" sz="1600" b="1" dirty="0" smtClean="0">
                          <a:latin typeface="Times New Roman" pitchFamily="18" charset="0"/>
                          <a:cs typeface="Times New Roman" pitchFamily="18" charset="0"/>
                        </a:rPr>
                        <a:t>МП «Культура</a:t>
                      </a:r>
                      <a:r>
                        <a:rPr lang="ru-RU" sz="1600" b="1" baseline="0" dirty="0" smtClean="0">
                          <a:latin typeface="Times New Roman" pitchFamily="18" charset="0"/>
                          <a:cs typeface="Times New Roman" pitchFamily="18" charset="0"/>
                        </a:rPr>
                        <a:t>»</a:t>
                      </a:r>
                      <a:endParaRPr lang="ru-RU" sz="1600" b="1" dirty="0">
                        <a:latin typeface="Times New Roman" pitchFamily="18" charset="0"/>
                        <a:cs typeface="Times New Roman" pitchFamily="18" charset="0"/>
                      </a:endParaRPr>
                    </a:p>
                  </a:txBody>
                  <a:tcPr marL="91444" marR="91444"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34.5</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34.3</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99.4%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extLst>
                  <a:ext uri="{0D108BD9-81ED-4DB2-BD59-A6C34878D82A}">
                    <a16:rowId xmlns:a16="http://schemas.microsoft.com/office/drawing/2014/main" xmlns="" val="10004"/>
                  </a:ext>
                </a:extLst>
              </a:tr>
              <a:tr h="332890">
                <a:tc>
                  <a:txBody>
                    <a:bodyPr/>
                    <a:lstStyle>
                      <a:lvl1pPr marL="0" algn="l" defTabSz="914400" rtl="0" eaLnBrk="1" latinLnBrk="0" hangingPunct="1">
                        <a:defRPr sz="1800" kern="1200">
                          <a:solidFill>
                            <a:schemeClr val="dk1"/>
                          </a:solidFill>
                          <a:latin typeface="Constantia"/>
                          <a:ea typeface=""/>
                          <a:cs typeface=""/>
                        </a:defRPr>
                      </a:lvl1pPr>
                      <a:lvl2pPr marL="457200" algn="l" defTabSz="914400" rtl="0" eaLnBrk="1" latinLnBrk="0" hangingPunct="1">
                        <a:defRPr sz="1800" kern="1200">
                          <a:solidFill>
                            <a:schemeClr val="dk1"/>
                          </a:solidFill>
                          <a:latin typeface="Constantia"/>
                          <a:ea typeface=""/>
                          <a:cs typeface=""/>
                        </a:defRPr>
                      </a:lvl2pPr>
                      <a:lvl3pPr marL="914400" algn="l" defTabSz="914400" rtl="0" eaLnBrk="1" latinLnBrk="0" hangingPunct="1">
                        <a:defRPr sz="1800" kern="1200">
                          <a:solidFill>
                            <a:schemeClr val="dk1"/>
                          </a:solidFill>
                          <a:latin typeface="Constantia"/>
                          <a:ea typeface=""/>
                          <a:cs typeface=""/>
                        </a:defRPr>
                      </a:lvl3pPr>
                      <a:lvl4pPr marL="1371600" algn="l" defTabSz="914400" rtl="0" eaLnBrk="1" latinLnBrk="0" hangingPunct="1">
                        <a:defRPr sz="1800" kern="1200">
                          <a:solidFill>
                            <a:schemeClr val="dk1"/>
                          </a:solidFill>
                          <a:latin typeface="Constantia"/>
                          <a:ea typeface=""/>
                          <a:cs typeface=""/>
                        </a:defRPr>
                      </a:lvl4pPr>
                      <a:lvl5pPr marL="1828800" algn="l" defTabSz="914400" rtl="0" eaLnBrk="1" latinLnBrk="0" hangingPunct="1">
                        <a:defRPr sz="1800" kern="1200">
                          <a:solidFill>
                            <a:schemeClr val="dk1"/>
                          </a:solidFill>
                          <a:latin typeface="Constantia"/>
                          <a:ea typeface=""/>
                          <a:cs typeface=""/>
                        </a:defRPr>
                      </a:lvl5pPr>
                      <a:lvl6pPr marL="2286000" algn="l" defTabSz="914400" rtl="0" eaLnBrk="1" latinLnBrk="0" hangingPunct="1">
                        <a:defRPr sz="1800" kern="1200">
                          <a:solidFill>
                            <a:schemeClr val="dk1"/>
                          </a:solidFill>
                          <a:latin typeface="Constantia"/>
                          <a:ea typeface=""/>
                          <a:cs typeface=""/>
                        </a:defRPr>
                      </a:lvl6pPr>
                      <a:lvl7pPr marL="2743200" algn="l" defTabSz="914400" rtl="0" eaLnBrk="1" latinLnBrk="0" hangingPunct="1">
                        <a:defRPr sz="1800" kern="1200">
                          <a:solidFill>
                            <a:schemeClr val="dk1"/>
                          </a:solidFill>
                          <a:latin typeface="Constantia"/>
                          <a:ea typeface=""/>
                          <a:cs typeface=""/>
                        </a:defRPr>
                      </a:lvl7pPr>
                      <a:lvl8pPr marL="3200400" algn="l" defTabSz="914400" rtl="0" eaLnBrk="1" latinLnBrk="0" hangingPunct="1">
                        <a:defRPr sz="1800" kern="1200">
                          <a:solidFill>
                            <a:schemeClr val="dk1"/>
                          </a:solidFill>
                          <a:latin typeface="Constantia"/>
                          <a:ea typeface=""/>
                          <a:cs typeface=""/>
                        </a:defRPr>
                      </a:lvl8pPr>
                      <a:lvl9pPr marL="3657600" algn="l" defTabSz="914400" rtl="0" eaLnBrk="1" latinLnBrk="0" hangingPunct="1">
                        <a:defRPr sz="1800" kern="1200">
                          <a:solidFill>
                            <a:schemeClr val="dk1"/>
                          </a:solidFill>
                          <a:latin typeface="Constantia"/>
                          <a:ea typeface=""/>
                          <a:cs typeface=""/>
                        </a:defRPr>
                      </a:lvl9pPr>
                    </a:lstStyle>
                    <a:p>
                      <a:r>
                        <a:rPr lang="ru-RU" sz="1600" b="1" dirty="0" smtClean="0">
                          <a:latin typeface="Times New Roman" pitchFamily="18" charset="0"/>
                          <a:cs typeface="Times New Roman" pitchFamily="18" charset="0"/>
                        </a:rPr>
                        <a:t>МП «Обеспечение безопасности»</a:t>
                      </a:r>
                      <a:endParaRPr lang="ru-RU" sz="1600" b="1" dirty="0">
                        <a:latin typeface="Times New Roman" pitchFamily="18" charset="0"/>
                        <a:cs typeface="Times New Roman" pitchFamily="18" charset="0"/>
                      </a:endParaRPr>
                    </a:p>
                  </a:txBody>
                  <a:tcPr marL="91444" marR="91444"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28.3</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27.1</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95.8%</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extLst>
                  <a:ext uri="{0D108BD9-81ED-4DB2-BD59-A6C34878D82A}">
                    <a16:rowId xmlns:a16="http://schemas.microsoft.com/office/drawing/2014/main" xmlns="" val="10005"/>
                  </a:ext>
                </a:extLst>
              </a:tr>
              <a:tr h="327592">
                <a:tc>
                  <a:txBody>
                    <a:bodyPr/>
                    <a:lstStyle>
                      <a:lvl1pPr marL="0" algn="l" defTabSz="914400" rtl="0" eaLnBrk="1" latinLnBrk="0" hangingPunct="1">
                        <a:defRPr sz="1800" kern="1200">
                          <a:solidFill>
                            <a:schemeClr val="dk1"/>
                          </a:solidFill>
                          <a:latin typeface="Constantia"/>
                          <a:ea typeface=""/>
                          <a:cs typeface=""/>
                        </a:defRPr>
                      </a:lvl1pPr>
                      <a:lvl2pPr marL="457200" algn="l" defTabSz="914400" rtl="0" eaLnBrk="1" latinLnBrk="0" hangingPunct="1">
                        <a:defRPr sz="1800" kern="1200">
                          <a:solidFill>
                            <a:schemeClr val="dk1"/>
                          </a:solidFill>
                          <a:latin typeface="Constantia"/>
                          <a:ea typeface=""/>
                          <a:cs typeface=""/>
                        </a:defRPr>
                      </a:lvl2pPr>
                      <a:lvl3pPr marL="914400" algn="l" defTabSz="914400" rtl="0" eaLnBrk="1" latinLnBrk="0" hangingPunct="1">
                        <a:defRPr sz="1800" kern="1200">
                          <a:solidFill>
                            <a:schemeClr val="dk1"/>
                          </a:solidFill>
                          <a:latin typeface="Constantia"/>
                          <a:ea typeface=""/>
                          <a:cs typeface=""/>
                        </a:defRPr>
                      </a:lvl3pPr>
                      <a:lvl4pPr marL="1371600" algn="l" defTabSz="914400" rtl="0" eaLnBrk="1" latinLnBrk="0" hangingPunct="1">
                        <a:defRPr sz="1800" kern="1200">
                          <a:solidFill>
                            <a:schemeClr val="dk1"/>
                          </a:solidFill>
                          <a:latin typeface="Constantia"/>
                          <a:ea typeface=""/>
                          <a:cs typeface=""/>
                        </a:defRPr>
                      </a:lvl4pPr>
                      <a:lvl5pPr marL="1828800" algn="l" defTabSz="914400" rtl="0" eaLnBrk="1" latinLnBrk="0" hangingPunct="1">
                        <a:defRPr sz="1800" kern="1200">
                          <a:solidFill>
                            <a:schemeClr val="dk1"/>
                          </a:solidFill>
                          <a:latin typeface="Constantia"/>
                          <a:ea typeface=""/>
                          <a:cs typeface=""/>
                        </a:defRPr>
                      </a:lvl5pPr>
                      <a:lvl6pPr marL="2286000" algn="l" defTabSz="914400" rtl="0" eaLnBrk="1" latinLnBrk="0" hangingPunct="1">
                        <a:defRPr sz="1800" kern="1200">
                          <a:solidFill>
                            <a:schemeClr val="dk1"/>
                          </a:solidFill>
                          <a:latin typeface="Constantia"/>
                          <a:ea typeface=""/>
                          <a:cs typeface=""/>
                        </a:defRPr>
                      </a:lvl6pPr>
                      <a:lvl7pPr marL="2743200" algn="l" defTabSz="914400" rtl="0" eaLnBrk="1" latinLnBrk="0" hangingPunct="1">
                        <a:defRPr sz="1800" kern="1200">
                          <a:solidFill>
                            <a:schemeClr val="dk1"/>
                          </a:solidFill>
                          <a:latin typeface="Constantia"/>
                          <a:ea typeface=""/>
                          <a:cs typeface=""/>
                        </a:defRPr>
                      </a:lvl7pPr>
                      <a:lvl8pPr marL="3200400" algn="l" defTabSz="914400" rtl="0" eaLnBrk="1" latinLnBrk="0" hangingPunct="1">
                        <a:defRPr sz="1800" kern="1200">
                          <a:solidFill>
                            <a:schemeClr val="dk1"/>
                          </a:solidFill>
                          <a:latin typeface="Constantia"/>
                          <a:ea typeface=""/>
                          <a:cs typeface=""/>
                        </a:defRPr>
                      </a:lvl8pPr>
                      <a:lvl9pPr marL="3657600" algn="l" defTabSz="914400" rtl="0" eaLnBrk="1" latinLnBrk="0" hangingPunct="1">
                        <a:defRPr sz="1800" kern="1200">
                          <a:solidFill>
                            <a:schemeClr val="dk1"/>
                          </a:solidFill>
                          <a:latin typeface="Constantia"/>
                          <a:ea typeface=""/>
                          <a:cs typeface=""/>
                        </a:defRPr>
                      </a:lvl9pPr>
                    </a:lstStyle>
                    <a:p>
                      <a:r>
                        <a:rPr lang="ru-RU" sz="1600" b="1" dirty="0" smtClean="0">
                          <a:latin typeface="Times New Roman" pitchFamily="18" charset="0"/>
                          <a:cs typeface="Times New Roman" pitchFamily="18" charset="0"/>
                        </a:rPr>
                        <a:t>МП «Молодежная политика»</a:t>
                      </a:r>
                      <a:endParaRPr lang="ru-RU" sz="1600" b="1" dirty="0">
                        <a:latin typeface="Times New Roman" pitchFamily="18" charset="0"/>
                        <a:cs typeface="Times New Roman" pitchFamily="18" charset="0"/>
                      </a:endParaRPr>
                    </a:p>
                  </a:txBody>
                  <a:tcPr marL="91444" marR="91444"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14.3</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13.6</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95.1%</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r>
              <a:tr h="565833">
                <a:tc>
                  <a:txBody>
                    <a:bodyPr/>
                    <a:lstStyle>
                      <a:lvl1pPr marL="0" algn="l" defTabSz="914400" rtl="0" eaLnBrk="1" latinLnBrk="0" hangingPunct="1">
                        <a:defRPr sz="1800" kern="1200">
                          <a:solidFill>
                            <a:schemeClr val="dk1"/>
                          </a:solidFill>
                          <a:latin typeface="Constantia"/>
                          <a:ea typeface=""/>
                          <a:cs typeface=""/>
                        </a:defRPr>
                      </a:lvl1pPr>
                      <a:lvl2pPr marL="457200" algn="l" defTabSz="914400" rtl="0" eaLnBrk="1" latinLnBrk="0" hangingPunct="1">
                        <a:defRPr sz="1800" kern="1200">
                          <a:solidFill>
                            <a:schemeClr val="dk1"/>
                          </a:solidFill>
                          <a:latin typeface="Constantia"/>
                          <a:ea typeface=""/>
                          <a:cs typeface=""/>
                        </a:defRPr>
                      </a:lvl2pPr>
                      <a:lvl3pPr marL="914400" algn="l" defTabSz="914400" rtl="0" eaLnBrk="1" latinLnBrk="0" hangingPunct="1">
                        <a:defRPr sz="1800" kern="1200">
                          <a:solidFill>
                            <a:schemeClr val="dk1"/>
                          </a:solidFill>
                          <a:latin typeface="Constantia"/>
                          <a:ea typeface=""/>
                          <a:cs typeface=""/>
                        </a:defRPr>
                      </a:lvl3pPr>
                      <a:lvl4pPr marL="1371600" algn="l" defTabSz="914400" rtl="0" eaLnBrk="1" latinLnBrk="0" hangingPunct="1">
                        <a:defRPr sz="1800" kern="1200">
                          <a:solidFill>
                            <a:schemeClr val="dk1"/>
                          </a:solidFill>
                          <a:latin typeface="Constantia"/>
                          <a:ea typeface=""/>
                          <a:cs typeface=""/>
                        </a:defRPr>
                      </a:lvl4pPr>
                      <a:lvl5pPr marL="1828800" algn="l" defTabSz="914400" rtl="0" eaLnBrk="1" latinLnBrk="0" hangingPunct="1">
                        <a:defRPr sz="1800" kern="1200">
                          <a:solidFill>
                            <a:schemeClr val="dk1"/>
                          </a:solidFill>
                          <a:latin typeface="Constantia"/>
                          <a:ea typeface=""/>
                          <a:cs typeface=""/>
                        </a:defRPr>
                      </a:lvl5pPr>
                      <a:lvl6pPr marL="2286000" algn="l" defTabSz="914400" rtl="0" eaLnBrk="1" latinLnBrk="0" hangingPunct="1">
                        <a:defRPr sz="1800" kern="1200">
                          <a:solidFill>
                            <a:schemeClr val="dk1"/>
                          </a:solidFill>
                          <a:latin typeface="Constantia"/>
                          <a:ea typeface=""/>
                          <a:cs typeface=""/>
                        </a:defRPr>
                      </a:lvl6pPr>
                      <a:lvl7pPr marL="2743200" algn="l" defTabSz="914400" rtl="0" eaLnBrk="1" latinLnBrk="0" hangingPunct="1">
                        <a:defRPr sz="1800" kern="1200">
                          <a:solidFill>
                            <a:schemeClr val="dk1"/>
                          </a:solidFill>
                          <a:latin typeface="Constantia"/>
                          <a:ea typeface=""/>
                          <a:cs typeface=""/>
                        </a:defRPr>
                      </a:lvl7pPr>
                      <a:lvl8pPr marL="3200400" algn="l" defTabSz="914400" rtl="0" eaLnBrk="1" latinLnBrk="0" hangingPunct="1">
                        <a:defRPr sz="1800" kern="1200">
                          <a:solidFill>
                            <a:schemeClr val="dk1"/>
                          </a:solidFill>
                          <a:latin typeface="Constantia"/>
                          <a:ea typeface=""/>
                          <a:cs typeface=""/>
                        </a:defRPr>
                      </a:lvl8pPr>
                      <a:lvl9pPr marL="3657600" algn="l" defTabSz="914400" rtl="0" eaLnBrk="1" latinLnBrk="0" hangingPunct="1">
                        <a:defRPr sz="1800" kern="1200">
                          <a:solidFill>
                            <a:schemeClr val="dk1"/>
                          </a:solidFill>
                          <a:latin typeface="Constantia"/>
                          <a:ea typeface=""/>
                          <a:cs typeface=""/>
                        </a:defRPr>
                      </a:lvl9pPr>
                    </a:lstStyle>
                    <a:p>
                      <a:r>
                        <a:rPr lang="ru-RU" sz="1600" b="1" dirty="0" smtClean="0">
                          <a:latin typeface="Times New Roman" pitchFamily="18" charset="0"/>
                          <a:cs typeface="Times New Roman" pitchFamily="18" charset="0"/>
                        </a:rPr>
                        <a:t>МП «Управление имуществом</a:t>
                      </a:r>
                      <a:r>
                        <a:rPr lang="ru-RU" sz="1600" b="1" baseline="0" dirty="0" smtClean="0">
                          <a:latin typeface="Times New Roman" pitchFamily="18" charset="0"/>
                          <a:cs typeface="Times New Roman" pitchFamily="18" charset="0"/>
                        </a:rPr>
                        <a:t> и земельными ресурсами»</a:t>
                      </a:r>
                      <a:endParaRPr lang="ru-RU" sz="1600" b="1" dirty="0">
                        <a:latin typeface="Times New Roman" pitchFamily="18" charset="0"/>
                        <a:cs typeface="Times New Roman" pitchFamily="18" charset="0"/>
                      </a:endParaRPr>
                    </a:p>
                  </a:txBody>
                  <a:tcPr marL="91444" marR="91444"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12.5</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9.1</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72.8%</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extLst>
                  <a:ext uri="{0D108BD9-81ED-4DB2-BD59-A6C34878D82A}">
                    <a16:rowId xmlns:a16="http://schemas.microsoft.com/office/drawing/2014/main" xmlns="" val="10006"/>
                  </a:ext>
                </a:extLst>
              </a:tr>
              <a:tr h="327592">
                <a:tc>
                  <a:txBody>
                    <a:bodyPr/>
                    <a:lstStyle>
                      <a:lvl1pPr marL="0" algn="l" defTabSz="914400" rtl="0" eaLnBrk="1" latinLnBrk="0" hangingPunct="1">
                        <a:defRPr sz="1800" kern="1200">
                          <a:solidFill>
                            <a:schemeClr val="dk1"/>
                          </a:solidFill>
                          <a:latin typeface="Constantia"/>
                          <a:ea typeface=""/>
                          <a:cs typeface=""/>
                        </a:defRPr>
                      </a:lvl1pPr>
                      <a:lvl2pPr marL="457200" algn="l" defTabSz="914400" rtl="0" eaLnBrk="1" latinLnBrk="0" hangingPunct="1">
                        <a:defRPr sz="1800" kern="1200">
                          <a:solidFill>
                            <a:schemeClr val="dk1"/>
                          </a:solidFill>
                          <a:latin typeface="Constantia"/>
                          <a:ea typeface=""/>
                          <a:cs typeface=""/>
                        </a:defRPr>
                      </a:lvl2pPr>
                      <a:lvl3pPr marL="914400" algn="l" defTabSz="914400" rtl="0" eaLnBrk="1" latinLnBrk="0" hangingPunct="1">
                        <a:defRPr sz="1800" kern="1200">
                          <a:solidFill>
                            <a:schemeClr val="dk1"/>
                          </a:solidFill>
                          <a:latin typeface="Constantia"/>
                          <a:ea typeface=""/>
                          <a:cs typeface=""/>
                        </a:defRPr>
                      </a:lvl3pPr>
                      <a:lvl4pPr marL="1371600" algn="l" defTabSz="914400" rtl="0" eaLnBrk="1" latinLnBrk="0" hangingPunct="1">
                        <a:defRPr sz="1800" kern="1200">
                          <a:solidFill>
                            <a:schemeClr val="dk1"/>
                          </a:solidFill>
                          <a:latin typeface="Constantia"/>
                          <a:ea typeface=""/>
                          <a:cs typeface=""/>
                        </a:defRPr>
                      </a:lvl4pPr>
                      <a:lvl5pPr marL="1828800" algn="l" defTabSz="914400" rtl="0" eaLnBrk="1" latinLnBrk="0" hangingPunct="1">
                        <a:defRPr sz="1800" kern="1200">
                          <a:solidFill>
                            <a:schemeClr val="dk1"/>
                          </a:solidFill>
                          <a:latin typeface="Constantia"/>
                          <a:ea typeface=""/>
                          <a:cs typeface=""/>
                        </a:defRPr>
                      </a:lvl5pPr>
                      <a:lvl6pPr marL="2286000" algn="l" defTabSz="914400" rtl="0" eaLnBrk="1" latinLnBrk="0" hangingPunct="1">
                        <a:defRPr sz="1800" kern="1200">
                          <a:solidFill>
                            <a:schemeClr val="dk1"/>
                          </a:solidFill>
                          <a:latin typeface="Constantia"/>
                          <a:ea typeface=""/>
                          <a:cs typeface=""/>
                        </a:defRPr>
                      </a:lvl6pPr>
                      <a:lvl7pPr marL="2743200" algn="l" defTabSz="914400" rtl="0" eaLnBrk="1" latinLnBrk="0" hangingPunct="1">
                        <a:defRPr sz="1800" kern="1200">
                          <a:solidFill>
                            <a:schemeClr val="dk1"/>
                          </a:solidFill>
                          <a:latin typeface="Constantia"/>
                          <a:ea typeface=""/>
                          <a:cs typeface=""/>
                        </a:defRPr>
                      </a:lvl7pPr>
                      <a:lvl8pPr marL="3200400" algn="l" defTabSz="914400" rtl="0" eaLnBrk="1" latinLnBrk="0" hangingPunct="1">
                        <a:defRPr sz="1800" kern="1200">
                          <a:solidFill>
                            <a:schemeClr val="dk1"/>
                          </a:solidFill>
                          <a:latin typeface="Constantia"/>
                          <a:ea typeface=""/>
                          <a:cs typeface=""/>
                        </a:defRPr>
                      </a:lvl8pPr>
                      <a:lvl9pPr marL="3657600" algn="l" defTabSz="914400" rtl="0" eaLnBrk="1" latinLnBrk="0" hangingPunct="1">
                        <a:defRPr sz="1800" kern="1200">
                          <a:solidFill>
                            <a:schemeClr val="dk1"/>
                          </a:solidFill>
                          <a:latin typeface="Constantia"/>
                          <a:ea typeface=""/>
                          <a:cs typeface=""/>
                        </a:defRPr>
                      </a:lvl9pPr>
                    </a:lstStyle>
                    <a:p>
                      <a:r>
                        <a:rPr lang="ru-RU" sz="1600" b="1" dirty="0" smtClean="0">
                          <a:latin typeface="Times New Roman" pitchFamily="18" charset="0"/>
                          <a:cs typeface="Times New Roman" pitchFamily="18" charset="0"/>
                        </a:rPr>
                        <a:t>МП «Физкультура и спорт»</a:t>
                      </a:r>
                      <a:endParaRPr lang="ru-RU" sz="1600" b="1" dirty="0">
                        <a:latin typeface="Times New Roman" pitchFamily="18" charset="0"/>
                        <a:cs typeface="Times New Roman" pitchFamily="18" charset="0"/>
                      </a:endParaRPr>
                    </a:p>
                  </a:txBody>
                  <a:tcPr marL="91444" marR="91444"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11.7</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11.4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97.4%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extLst>
                  <a:ext uri="{0D108BD9-81ED-4DB2-BD59-A6C34878D82A}">
                    <a16:rowId xmlns:a16="http://schemas.microsoft.com/office/drawing/2014/main" xmlns="" val="10007"/>
                  </a:ext>
                </a:extLst>
              </a:tr>
              <a:tr h="331011">
                <a:tc>
                  <a:txBody>
                    <a:bodyPr/>
                    <a:lstStyle>
                      <a:lvl1pPr marL="0" algn="l" defTabSz="914400" rtl="0" eaLnBrk="1" latinLnBrk="0" hangingPunct="1">
                        <a:defRPr sz="1800" kern="1200">
                          <a:solidFill>
                            <a:schemeClr val="dk1"/>
                          </a:solidFill>
                          <a:latin typeface="Constantia"/>
                          <a:ea typeface=""/>
                          <a:cs typeface=""/>
                        </a:defRPr>
                      </a:lvl1pPr>
                      <a:lvl2pPr marL="457200" algn="l" defTabSz="914400" rtl="0" eaLnBrk="1" latinLnBrk="0" hangingPunct="1">
                        <a:defRPr sz="1800" kern="1200">
                          <a:solidFill>
                            <a:schemeClr val="dk1"/>
                          </a:solidFill>
                          <a:latin typeface="Constantia"/>
                          <a:ea typeface=""/>
                          <a:cs typeface=""/>
                        </a:defRPr>
                      </a:lvl2pPr>
                      <a:lvl3pPr marL="914400" algn="l" defTabSz="914400" rtl="0" eaLnBrk="1" latinLnBrk="0" hangingPunct="1">
                        <a:defRPr sz="1800" kern="1200">
                          <a:solidFill>
                            <a:schemeClr val="dk1"/>
                          </a:solidFill>
                          <a:latin typeface="Constantia"/>
                          <a:ea typeface=""/>
                          <a:cs typeface=""/>
                        </a:defRPr>
                      </a:lvl3pPr>
                      <a:lvl4pPr marL="1371600" algn="l" defTabSz="914400" rtl="0" eaLnBrk="1" latinLnBrk="0" hangingPunct="1">
                        <a:defRPr sz="1800" kern="1200">
                          <a:solidFill>
                            <a:schemeClr val="dk1"/>
                          </a:solidFill>
                          <a:latin typeface="Constantia"/>
                          <a:ea typeface=""/>
                          <a:cs typeface=""/>
                        </a:defRPr>
                      </a:lvl4pPr>
                      <a:lvl5pPr marL="1828800" algn="l" defTabSz="914400" rtl="0" eaLnBrk="1" latinLnBrk="0" hangingPunct="1">
                        <a:defRPr sz="1800" kern="1200">
                          <a:solidFill>
                            <a:schemeClr val="dk1"/>
                          </a:solidFill>
                          <a:latin typeface="Constantia"/>
                          <a:ea typeface=""/>
                          <a:cs typeface=""/>
                        </a:defRPr>
                      </a:lvl5pPr>
                      <a:lvl6pPr marL="2286000" algn="l" defTabSz="914400" rtl="0" eaLnBrk="1" latinLnBrk="0" hangingPunct="1">
                        <a:defRPr sz="1800" kern="1200">
                          <a:solidFill>
                            <a:schemeClr val="dk1"/>
                          </a:solidFill>
                          <a:latin typeface="Constantia"/>
                          <a:ea typeface=""/>
                          <a:cs typeface=""/>
                        </a:defRPr>
                      </a:lvl6pPr>
                      <a:lvl7pPr marL="2743200" algn="l" defTabSz="914400" rtl="0" eaLnBrk="1" latinLnBrk="0" hangingPunct="1">
                        <a:defRPr sz="1800" kern="1200">
                          <a:solidFill>
                            <a:schemeClr val="dk1"/>
                          </a:solidFill>
                          <a:latin typeface="Constantia"/>
                          <a:ea typeface=""/>
                          <a:cs typeface=""/>
                        </a:defRPr>
                      </a:lvl7pPr>
                      <a:lvl8pPr marL="3200400" algn="l" defTabSz="914400" rtl="0" eaLnBrk="1" latinLnBrk="0" hangingPunct="1">
                        <a:defRPr sz="1800" kern="1200">
                          <a:solidFill>
                            <a:schemeClr val="dk1"/>
                          </a:solidFill>
                          <a:latin typeface="Constantia"/>
                          <a:ea typeface=""/>
                          <a:cs typeface=""/>
                        </a:defRPr>
                      </a:lvl8pPr>
                      <a:lvl9pPr marL="3657600" algn="l" defTabSz="914400" rtl="0" eaLnBrk="1" latinLnBrk="0" hangingPunct="1">
                        <a:defRPr sz="1800" kern="1200">
                          <a:solidFill>
                            <a:schemeClr val="dk1"/>
                          </a:solidFill>
                          <a:latin typeface="Constantia"/>
                          <a:ea typeface=""/>
                          <a:cs typeface=""/>
                        </a:defRPr>
                      </a:lvl9pPr>
                    </a:lstStyle>
                    <a:p>
                      <a:r>
                        <a:rPr lang="ru-RU" sz="1600" b="1" dirty="0" smtClean="0">
                          <a:latin typeface="Times New Roman" pitchFamily="18" charset="0"/>
                          <a:cs typeface="Times New Roman" pitchFamily="18" charset="0"/>
                        </a:rPr>
                        <a:t>МП «Управление финансами»</a:t>
                      </a:r>
                      <a:endParaRPr lang="ru-RU" sz="1600" b="1" dirty="0">
                        <a:latin typeface="Times New Roman" pitchFamily="18" charset="0"/>
                        <a:cs typeface="Times New Roman" pitchFamily="18" charset="0"/>
                      </a:endParaRPr>
                    </a:p>
                  </a:txBody>
                  <a:tcPr marL="91444" marR="91444"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10.3</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9.4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91.3%</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extLst>
                  <a:ext uri="{0D108BD9-81ED-4DB2-BD59-A6C34878D82A}">
                    <a16:rowId xmlns:a16="http://schemas.microsoft.com/office/drawing/2014/main" xmlns="" val="10008"/>
                  </a:ext>
                </a:extLst>
              </a:tr>
              <a:tr h="327592">
                <a:tc>
                  <a:txBody>
                    <a:bodyPr/>
                    <a:lstStyle>
                      <a:lvl1pPr marL="0" algn="l" defTabSz="914400" rtl="0" eaLnBrk="1" latinLnBrk="0" hangingPunct="1">
                        <a:defRPr sz="1800" kern="1200">
                          <a:solidFill>
                            <a:schemeClr val="dk1"/>
                          </a:solidFill>
                          <a:latin typeface="Constantia"/>
                          <a:ea typeface=""/>
                          <a:cs typeface=""/>
                        </a:defRPr>
                      </a:lvl1pPr>
                      <a:lvl2pPr marL="457200" algn="l" defTabSz="914400" rtl="0" eaLnBrk="1" latinLnBrk="0" hangingPunct="1">
                        <a:defRPr sz="1800" kern="1200">
                          <a:solidFill>
                            <a:schemeClr val="dk1"/>
                          </a:solidFill>
                          <a:latin typeface="Constantia"/>
                          <a:ea typeface=""/>
                          <a:cs typeface=""/>
                        </a:defRPr>
                      </a:lvl2pPr>
                      <a:lvl3pPr marL="914400" algn="l" defTabSz="914400" rtl="0" eaLnBrk="1" latinLnBrk="0" hangingPunct="1">
                        <a:defRPr sz="1800" kern="1200">
                          <a:solidFill>
                            <a:schemeClr val="dk1"/>
                          </a:solidFill>
                          <a:latin typeface="Constantia"/>
                          <a:ea typeface=""/>
                          <a:cs typeface=""/>
                        </a:defRPr>
                      </a:lvl3pPr>
                      <a:lvl4pPr marL="1371600" algn="l" defTabSz="914400" rtl="0" eaLnBrk="1" latinLnBrk="0" hangingPunct="1">
                        <a:defRPr sz="1800" kern="1200">
                          <a:solidFill>
                            <a:schemeClr val="dk1"/>
                          </a:solidFill>
                          <a:latin typeface="Constantia"/>
                          <a:ea typeface=""/>
                          <a:cs typeface=""/>
                        </a:defRPr>
                      </a:lvl4pPr>
                      <a:lvl5pPr marL="1828800" algn="l" defTabSz="914400" rtl="0" eaLnBrk="1" latinLnBrk="0" hangingPunct="1">
                        <a:defRPr sz="1800" kern="1200">
                          <a:solidFill>
                            <a:schemeClr val="dk1"/>
                          </a:solidFill>
                          <a:latin typeface="Constantia"/>
                          <a:ea typeface=""/>
                          <a:cs typeface=""/>
                        </a:defRPr>
                      </a:lvl5pPr>
                      <a:lvl6pPr marL="2286000" algn="l" defTabSz="914400" rtl="0" eaLnBrk="1" latinLnBrk="0" hangingPunct="1">
                        <a:defRPr sz="1800" kern="1200">
                          <a:solidFill>
                            <a:schemeClr val="dk1"/>
                          </a:solidFill>
                          <a:latin typeface="Constantia"/>
                          <a:ea typeface=""/>
                          <a:cs typeface=""/>
                        </a:defRPr>
                      </a:lvl6pPr>
                      <a:lvl7pPr marL="2743200" algn="l" defTabSz="914400" rtl="0" eaLnBrk="1" latinLnBrk="0" hangingPunct="1">
                        <a:defRPr sz="1800" kern="1200">
                          <a:solidFill>
                            <a:schemeClr val="dk1"/>
                          </a:solidFill>
                          <a:latin typeface="Constantia"/>
                          <a:ea typeface=""/>
                          <a:cs typeface=""/>
                        </a:defRPr>
                      </a:lvl7pPr>
                      <a:lvl8pPr marL="3200400" algn="l" defTabSz="914400" rtl="0" eaLnBrk="1" latinLnBrk="0" hangingPunct="1">
                        <a:defRPr sz="1800" kern="1200">
                          <a:solidFill>
                            <a:schemeClr val="dk1"/>
                          </a:solidFill>
                          <a:latin typeface="Constantia"/>
                          <a:ea typeface=""/>
                          <a:cs typeface=""/>
                        </a:defRPr>
                      </a:lvl8pPr>
                      <a:lvl9pPr marL="3657600" algn="l" defTabSz="914400" rtl="0" eaLnBrk="1" latinLnBrk="0" hangingPunct="1">
                        <a:defRPr sz="1800" kern="1200">
                          <a:solidFill>
                            <a:schemeClr val="dk1"/>
                          </a:solidFill>
                          <a:latin typeface="Constantia"/>
                          <a:ea typeface=""/>
                          <a:cs typeface=""/>
                        </a:defRPr>
                      </a:lvl9pPr>
                    </a:lstStyle>
                    <a:p>
                      <a:r>
                        <a:rPr lang="ru-RU" sz="1600" b="1" dirty="0" smtClean="0">
                          <a:latin typeface="Times New Roman" pitchFamily="18" charset="0"/>
                          <a:cs typeface="Times New Roman" pitchFamily="18" charset="0"/>
                        </a:rPr>
                        <a:t>МП «Формирование городской</a:t>
                      </a:r>
                      <a:r>
                        <a:rPr lang="ru-RU" sz="1600" b="1" baseline="0" dirty="0" smtClean="0">
                          <a:latin typeface="Times New Roman" pitchFamily="18" charset="0"/>
                          <a:cs typeface="Times New Roman" pitchFamily="18" charset="0"/>
                        </a:rPr>
                        <a:t> </a:t>
                      </a:r>
                      <a:r>
                        <a:rPr lang="ru-RU" sz="1600" b="1" dirty="0" smtClean="0">
                          <a:latin typeface="Times New Roman" pitchFamily="18" charset="0"/>
                          <a:cs typeface="Times New Roman" pitchFamily="18" charset="0"/>
                        </a:rPr>
                        <a:t>среды»</a:t>
                      </a:r>
                      <a:endParaRPr lang="ru-RU" sz="1600" b="1" dirty="0">
                        <a:latin typeface="Times New Roman" pitchFamily="18" charset="0"/>
                        <a:cs typeface="Times New Roman" pitchFamily="18" charset="0"/>
                      </a:endParaRPr>
                    </a:p>
                  </a:txBody>
                  <a:tcPr marL="91444" marR="91444"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9.8</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9.6</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98.0%</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extLst>
                  <a:ext uri="{0D108BD9-81ED-4DB2-BD59-A6C34878D82A}">
                    <a16:rowId xmlns:a16="http://schemas.microsoft.com/office/drawing/2014/main" xmlns="" val="10009"/>
                  </a:ext>
                </a:extLst>
              </a:tr>
              <a:tr h="565833">
                <a:tc>
                  <a:txBody>
                    <a:bodyPr/>
                    <a:lstStyle>
                      <a:lvl1pPr marL="0" algn="l" defTabSz="914400" rtl="0" eaLnBrk="1" latinLnBrk="0" hangingPunct="1">
                        <a:defRPr sz="1800" kern="1200">
                          <a:solidFill>
                            <a:schemeClr val="dk1"/>
                          </a:solidFill>
                          <a:latin typeface="Constantia"/>
                          <a:ea typeface=""/>
                          <a:cs typeface=""/>
                        </a:defRPr>
                      </a:lvl1pPr>
                      <a:lvl2pPr marL="457200" algn="l" defTabSz="914400" rtl="0" eaLnBrk="1" latinLnBrk="0" hangingPunct="1">
                        <a:defRPr sz="1800" kern="1200">
                          <a:solidFill>
                            <a:schemeClr val="dk1"/>
                          </a:solidFill>
                          <a:latin typeface="Constantia"/>
                          <a:ea typeface=""/>
                          <a:cs typeface=""/>
                        </a:defRPr>
                      </a:lvl2pPr>
                      <a:lvl3pPr marL="914400" algn="l" defTabSz="914400" rtl="0" eaLnBrk="1" latinLnBrk="0" hangingPunct="1">
                        <a:defRPr sz="1800" kern="1200">
                          <a:solidFill>
                            <a:schemeClr val="dk1"/>
                          </a:solidFill>
                          <a:latin typeface="Constantia"/>
                          <a:ea typeface=""/>
                          <a:cs typeface=""/>
                        </a:defRPr>
                      </a:lvl3pPr>
                      <a:lvl4pPr marL="1371600" algn="l" defTabSz="914400" rtl="0" eaLnBrk="1" latinLnBrk="0" hangingPunct="1">
                        <a:defRPr sz="1800" kern="1200">
                          <a:solidFill>
                            <a:schemeClr val="dk1"/>
                          </a:solidFill>
                          <a:latin typeface="Constantia"/>
                          <a:ea typeface=""/>
                          <a:cs typeface=""/>
                        </a:defRPr>
                      </a:lvl4pPr>
                      <a:lvl5pPr marL="1828800" algn="l" defTabSz="914400" rtl="0" eaLnBrk="1" latinLnBrk="0" hangingPunct="1">
                        <a:defRPr sz="1800" kern="1200">
                          <a:solidFill>
                            <a:schemeClr val="dk1"/>
                          </a:solidFill>
                          <a:latin typeface="Constantia"/>
                          <a:ea typeface=""/>
                          <a:cs typeface=""/>
                        </a:defRPr>
                      </a:lvl5pPr>
                      <a:lvl6pPr marL="2286000" algn="l" defTabSz="914400" rtl="0" eaLnBrk="1" latinLnBrk="0" hangingPunct="1">
                        <a:defRPr sz="1800" kern="1200">
                          <a:solidFill>
                            <a:schemeClr val="dk1"/>
                          </a:solidFill>
                          <a:latin typeface="Constantia"/>
                          <a:ea typeface=""/>
                          <a:cs typeface=""/>
                        </a:defRPr>
                      </a:lvl6pPr>
                      <a:lvl7pPr marL="2743200" algn="l" defTabSz="914400" rtl="0" eaLnBrk="1" latinLnBrk="0" hangingPunct="1">
                        <a:defRPr sz="1800" kern="1200">
                          <a:solidFill>
                            <a:schemeClr val="dk1"/>
                          </a:solidFill>
                          <a:latin typeface="Constantia"/>
                          <a:ea typeface=""/>
                          <a:cs typeface=""/>
                        </a:defRPr>
                      </a:lvl7pPr>
                      <a:lvl8pPr marL="3200400" algn="l" defTabSz="914400" rtl="0" eaLnBrk="1" latinLnBrk="0" hangingPunct="1">
                        <a:defRPr sz="1800" kern="1200">
                          <a:solidFill>
                            <a:schemeClr val="dk1"/>
                          </a:solidFill>
                          <a:latin typeface="Constantia"/>
                          <a:ea typeface=""/>
                          <a:cs typeface=""/>
                        </a:defRPr>
                      </a:lvl8pPr>
                      <a:lvl9pPr marL="3657600" algn="l" defTabSz="914400" rtl="0" eaLnBrk="1" latinLnBrk="0" hangingPunct="1">
                        <a:defRPr sz="1800" kern="1200">
                          <a:solidFill>
                            <a:schemeClr val="dk1"/>
                          </a:solidFill>
                          <a:latin typeface="Constantia"/>
                          <a:ea typeface=""/>
                          <a:cs typeface=""/>
                        </a:defRPr>
                      </a:lvl9pPr>
                    </a:lstStyle>
                    <a:p>
                      <a:r>
                        <a:rPr lang="ru-RU" sz="1600" b="1" baseline="0" dirty="0" smtClean="0">
                          <a:latin typeface="Times New Roman" pitchFamily="18" charset="0"/>
                          <a:cs typeface="Times New Roman" pitchFamily="18" charset="0"/>
                        </a:rPr>
                        <a:t>МП «Приобретение в собственность жилого фонда»</a:t>
                      </a:r>
                      <a:endParaRPr lang="ru-RU" sz="1600" b="1" dirty="0">
                        <a:latin typeface="Times New Roman" pitchFamily="18" charset="0"/>
                        <a:cs typeface="Times New Roman" pitchFamily="18" charset="0"/>
                      </a:endParaRPr>
                    </a:p>
                  </a:txBody>
                  <a:tcPr marL="91444" marR="91444"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9.6</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8.2</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85.4%</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extLst>
                  <a:ext uri="{0D108BD9-81ED-4DB2-BD59-A6C34878D82A}">
                    <a16:rowId xmlns:a16="http://schemas.microsoft.com/office/drawing/2014/main" xmlns="" val="10010"/>
                  </a:ext>
                </a:extLst>
              </a:tr>
              <a:tr h="327592">
                <a:tc>
                  <a:txBody>
                    <a:bodyPr/>
                    <a:lstStyle>
                      <a:lvl1pPr marL="0" algn="l" defTabSz="914400" rtl="0" eaLnBrk="1" latinLnBrk="0" hangingPunct="1">
                        <a:defRPr sz="1800" kern="1200">
                          <a:solidFill>
                            <a:schemeClr val="dk1"/>
                          </a:solidFill>
                          <a:latin typeface="Constantia"/>
                          <a:ea typeface=""/>
                          <a:cs typeface=""/>
                        </a:defRPr>
                      </a:lvl1pPr>
                      <a:lvl2pPr marL="457200" algn="l" defTabSz="914400" rtl="0" eaLnBrk="1" latinLnBrk="0" hangingPunct="1">
                        <a:defRPr sz="1800" kern="1200">
                          <a:solidFill>
                            <a:schemeClr val="dk1"/>
                          </a:solidFill>
                          <a:latin typeface="Constantia"/>
                          <a:ea typeface=""/>
                          <a:cs typeface=""/>
                        </a:defRPr>
                      </a:lvl2pPr>
                      <a:lvl3pPr marL="914400" algn="l" defTabSz="914400" rtl="0" eaLnBrk="1" latinLnBrk="0" hangingPunct="1">
                        <a:defRPr sz="1800" kern="1200">
                          <a:solidFill>
                            <a:schemeClr val="dk1"/>
                          </a:solidFill>
                          <a:latin typeface="Constantia"/>
                          <a:ea typeface=""/>
                          <a:cs typeface=""/>
                        </a:defRPr>
                      </a:lvl3pPr>
                      <a:lvl4pPr marL="1371600" algn="l" defTabSz="914400" rtl="0" eaLnBrk="1" latinLnBrk="0" hangingPunct="1">
                        <a:defRPr sz="1800" kern="1200">
                          <a:solidFill>
                            <a:schemeClr val="dk1"/>
                          </a:solidFill>
                          <a:latin typeface="Constantia"/>
                          <a:ea typeface=""/>
                          <a:cs typeface=""/>
                        </a:defRPr>
                      </a:lvl4pPr>
                      <a:lvl5pPr marL="1828800" algn="l" defTabSz="914400" rtl="0" eaLnBrk="1" latinLnBrk="0" hangingPunct="1">
                        <a:defRPr sz="1800" kern="1200">
                          <a:solidFill>
                            <a:schemeClr val="dk1"/>
                          </a:solidFill>
                          <a:latin typeface="Constantia"/>
                          <a:ea typeface=""/>
                          <a:cs typeface=""/>
                        </a:defRPr>
                      </a:lvl5pPr>
                      <a:lvl6pPr marL="2286000" algn="l" defTabSz="914400" rtl="0" eaLnBrk="1" latinLnBrk="0" hangingPunct="1">
                        <a:defRPr sz="1800" kern="1200">
                          <a:solidFill>
                            <a:schemeClr val="dk1"/>
                          </a:solidFill>
                          <a:latin typeface="Constantia"/>
                          <a:ea typeface=""/>
                          <a:cs typeface=""/>
                        </a:defRPr>
                      </a:lvl6pPr>
                      <a:lvl7pPr marL="2743200" algn="l" defTabSz="914400" rtl="0" eaLnBrk="1" latinLnBrk="0" hangingPunct="1">
                        <a:defRPr sz="1800" kern="1200">
                          <a:solidFill>
                            <a:schemeClr val="dk1"/>
                          </a:solidFill>
                          <a:latin typeface="Constantia"/>
                          <a:ea typeface=""/>
                          <a:cs typeface=""/>
                        </a:defRPr>
                      </a:lvl7pPr>
                      <a:lvl8pPr marL="3200400" algn="l" defTabSz="914400" rtl="0" eaLnBrk="1" latinLnBrk="0" hangingPunct="1">
                        <a:defRPr sz="1800" kern="1200">
                          <a:solidFill>
                            <a:schemeClr val="dk1"/>
                          </a:solidFill>
                          <a:latin typeface="Constantia"/>
                          <a:ea typeface=""/>
                          <a:cs typeface=""/>
                        </a:defRPr>
                      </a:lvl8pPr>
                      <a:lvl9pPr marL="3657600" algn="l" defTabSz="914400" rtl="0" eaLnBrk="1" latinLnBrk="0" hangingPunct="1">
                        <a:defRPr sz="1800" kern="1200">
                          <a:solidFill>
                            <a:schemeClr val="dk1"/>
                          </a:solidFill>
                          <a:latin typeface="Constantia"/>
                          <a:ea typeface=""/>
                          <a:cs typeface=""/>
                        </a:defRPr>
                      </a:lvl9pPr>
                    </a:lstStyle>
                    <a:p>
                      <a:r>
                        <a:rPr lang="ru-RU" sz="1600" b="1" dirty="0" smtClean="0">
                          <a:latin typeface="Times New Roman" pitchFamily="18" charset="0"/>
                          <a:cs typeface="Times New Roman" pitchFamily="18" charset="0"/>
                        </a:rPr>
                        <a:t>МП «Экономическое развитие»</a:t>
                      </a:r>
                      <a:endParaRPr lang="ru-RU" sz="1600" b="1" dirty="0">
                        <a:latin typeface="Times New Roman" pitchFamily="18" charset="0"/>
                        <a:cs typeface="Times New Roman" pitchFamily="18" charset="0"/>
                      </a:endParaRPr>
                    </a:p>
                  </a:txBody>
                  <a:tcPr marL="91444" marR="91444"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4</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3.6</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90.0%</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extLst>
                  <a:ext uri="{0D108BD9-81ED-4DB2-BD59-A6C34878D82A}">
                    <a16:rowId xmlns:a16="http://schemas.microsoft.com/office/drawing/2014/main" xmlns="" val="10012"/>
                  </a:ext>
                </a:extLst>
              </a:tr>
              <a:tr h="327592">
                <a:tc>
                  <a:txBody>
                    <a:bodyPr/>
                    <a:lstStyle>
                      <a:lvl1pPr marL="0" algn="l" defTabSz="914400" rtl="0" eaLnBrk="1" latinLnBrk="0" hangingPunct="1">
                        <a:defRPr sz="1800" kern="1200">
                          <a:solidFill>
                            <a:schemeClr val="dk1"/>
                          </a:solidFill>
                          <a:latin typeface="Constantia"/>
                          <a:ea typeface=""/>
                          <a:cs typeface=""/>
                        </a:defRPr>
                      </a:lvl1pPr>
                      <a:lvl2pPr marL="457200" algn="l" defTabSz="914400" rtl="0" eaLnBrk="1" latinLnBrk="0" hangingPunct="1">
                        <a:defRPr sz="1800" kern="1200">
                          <a:solidFill>
                            <a:schemeClr val="dk1"/>
                          </a:solidFill>
                          <a:latin typeface="Constantia"/>
                          <a:ea typeface=""/>
                          <a:cs typeface=""/>
                        </a:defRPr>
                      </a:lvl2pPr>
                      <a:lvl3pPr marL="914400" algn="l" defTabSz="914400" rtl="0" eaLnBrk="1" latinLnBrk="0" hangingPunct="1">
                        <a:defRPr sz="1800" kern="1200">
                          <a:solidFill>
                            <a:schemeClr val="dk1"/>
                          </a:solidFill>
                          <a:latin typeface="Constantia"/>
                          <a:ea typeface=""/>
                          <a:cs typeface=""/>
                        </a:defRPr>
                      </a:lvl3pPr>
                      <a:lvl4pPr marL="1371600" algn="l" defTabSz="914400" rtl="0" eaLnBrk="1" latinLnBrk="0" hangingPunct="1">
                        <a:defRPr sz="1800" kern="1200">
                          <a:solidFill>
                            <a:schemeClr val="dk1"/>
                          </a:solidFill>
                          <a:latin typeface="Constantia"/>
                          <a:ea typeface=""/>
                          <a:cs typeface=""/>
                        </a:defRPr>
                      </a:lvl4pPr>
                      <a:lvl5pPr marL="1828800" algn="l" defTabSz="914400" rtl="0" eaLnBrk="1" latinLnBrk="0" hangingPunct="1">
                        <a:defRPr sz="1800" kern="1200">
                          <a:solidFill>
                            <a:schemeClr val="dk1"/>
                          </a:solidFill>
                          <a:latin typeface="Constantia"/>
                          <a:ea typeface=""/>
                          <a:cs typeface=""/>
                        </a:defRPr>
                      </a:lvl5pPr>
                      <a:lvl6pPr marL="2286000" algn="l" defTabSz="914400" rtl="0" eaLnBrk="1" latinLnBrk="0" hangingPunct="1">
                        <a:defRPr sz="1800" kern="1200">
                          <a:solidFill>
                            <a:schemeClr val="dk1"/>
                          </a:solidFill>
                          <a:latin typeface="Constantia"/>
                          <a:ea typeface=""/>
                          <a:cs typeface=""/>
                        </a:defRPr>
                      </a:lvl6pPr>
                      <a:lvl7pPr marL="2743200" algn="l" defTabSz="914400" rtl="0" eaLnBrk="1" latinLnBrk="0" hangingPunct="1">
                        <a:defRPr sz="1800" kern="1200">
                          <a:solidFill>
                            <a:schemeClr val="dk1"/>
                          </a:solidFill>
                          <a:latin typeface="Constantia"/>
                          <a:ea typeface=""/>
                          <a:cs typeface=""/>
                        </a:defRPr>
                      </a:lvl7pPr>
                      <a:lvl8pPr marL="3200400" algn="l" defTabSz="914400" rtl="0" eaLnBrk="1" latinLnBrk="0" hangingPunct="1">
                        <a:defRPr sz="1800" kern="1200">
                          <a:solidFill>
                            <a:schemeClr val="dk1"/>
                          </a:solidFill>
                          <a:latin typeface="Constantia"/>
                          <a:ea typeface=""/>
                          <a:cs typeface=""/>
                        </a:defRPr>
                      </a:lvl8pPr>
                      <a:lvl9pPr marL="3657600" algn="l" defTabSz="914400" rtl="0" eaLnBrk="1" latinLnBrk="0" hangingPunct="1">
                        <a:defRPr sz="1800" kern="1200">
                          <a:solidFill>
                            <a:schemeClr val="dk1"/>
                          </a:solidFill>
                          <a:latin typeface="Constantia"/>
                          <a:ea typeface=""/>
                          <a:cs typeface=""/>
                        </a:defRPr>
                      </a:lvl9pPr>
                    </a:lstStyle>
                    <a:p>
                      <a:r>
                        <a:rPr lang="ru-RU" sz="1600" b="1" dirty="0" smtClean="0">
                          <a:latin typeface="Times New Roman" pitchFamily="18" charset="0"/>
                          <a:cs typeface="Times New Roman" pitchFamily="18" charset="0"/>
                        </a:rPr>
                        <a:t>МП «Общество и власть»</a:t>
                      </a:r>
                      <a:endParaRPr lang="ru-RU" sz="1600" b="1" dirty="0">
                        <a:latin typeface="Times New Roman" pitchFamily="18" charset="0"/>
                        <a:cs typeface="Times New Roman" pitchFamily="18" charset="0"/>
                      </a:endParaRPr>
                    </a:p>
                  </a:txBody>
                  <a:tcPr marL="91444" marR="91444"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0.6</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0.6</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100.0%</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extLst>
                  <a:ext uri="{0D108BD9-81ED-4DB2-BD59-A6C34878D82A}">
                    <a16:rowId xmlns:a16="http://schemas.microsoft.com/office/drawing/2014/main" xmlns="" val="10013"/>
                  </a:ext>
                </a:extLst>
              </a:tr>
              <a:tr h="327592">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r>
                        <a:rPr lang="ru-RU" sz="1600" b="1" dirty="0" smtClean="0">
                          <a:latin typeface="Times New Roman" pitchFamily="18" charset="0"/>
                          <a:cs typeface="Times New Roman" pitchFamily="18" charset="0"/>
                        </a:rPr>
                        <a:t>МП «Совершенствование управления»</a:t>
                      </a:r>
                      <a:endParaRPr lang="ru-RU" sz="1600" b="1" dirty="0">
                        <a:latin typeface="Times New Roman" pitchFamily="18" charset="0"/>
                        <a:cs typeface="Times New Roman" pitchFamily="18" charset="0"/>
                      </a:endParaRPr>
                    </a:p>
                  </a:txBody>
                  <a:tcPr marL="91444" marR="91444"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47.1</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46.3</a:t>
                      </a: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000000"/>
                          </a:solidFill>
                          <a:effectLst/>
                          <a:latin typeface="Times New Roman"/>
                        </a:rPr>
                        <a:t>98.3%</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tr>
              <a:tr h="327592">
                <a:tc>
                  <a:txBody>
                    <a:bodyPr/>
                    <a:lstStyle>
                      <a:lvl1pPr marL="0" algn="l" defTabSz="914400" rtl="0" eaLnBrk="1" latinLnBrk="0" hangingPunct="1">
                        <a:defRPr sz="1800" kern="1200">
                          <a:solidFill>
                            <a:schemeClr val="dk1"/>
                          </a:solidFill>
                          <a:latin typeface="Constantia"/>
                          <a:ea typeface=""/>
                          <a:cs typeface=""/>
                        </a:defRPr>
                      </a:lvl1pPr>
                      <a:lvl2pPr marL="457200" algn="l" defTabSz="914400" rtl="0" eaLnBrk="1" latinLnBrk="0" hangingPunct="1">
                        <a:defRPr sz="1800" kern="1200">
                          <a:solidFill>
                            <a:schemeClr val="dk1"/>
                          </a:solidFill>
                          <a:latin typeface="Constantia"/>
                          <a:ea typeface=""/>
                          <a:cs typeface=""/>
                        </a:defRPr>
                      </a:lvl2pPr>
                      <a:lvl3pPr marL="914400" algn="l" defTabSz="914400" rtl="0" eaLnBrk="1" latinLnBrk="0" hangingPunct="1">
                        <a:defRPr sz="1800" kern="1200">
                          <a:solidFill>
                            <a:schemeClr val="dk1"/>
                          </a:solidFill>
                          <a:latin typeface="Constantia"/>
                          <a:ea typeface=""/>
                          <a:cs typeface=""/>
                        </a:defRPr>
                      </a:lvl3pPr>
                      <a:lvl4pPr marL="1371600" algn="l" defTabSz="914400" rtl="0" eaLnBrk="1" latinLnBrk="0" hangingPunct="1">
                        <a:defRPr sz="1800" kern="1200">
                          <a:solidFill>
                            <a:schemeClr val="dk1"/>
                          </a:solidFill>
                          <a:latin typeface="Constantia"/>
                          <a:ea typeface=""/>
                          <a:cs typeface=""/>
                        </a:defRPr>
                      </a:lvl4pPr>
                      <a:lvl5pPr marL="1828800" algn="l" defTabSz="914400" rtl="0" eaLnBrk="1" latinLnBrk="0" hangingPunct="1">
                        <a:defRPr sz="1800" kern="1200">
                          <a:solidFill>
                            <a:schemeClr val="dk1"/>
                          </a:solidFill>
                          <a:latin typeface="Constantia"/>
                          <a:ea typeface=""/>
                          <a:cs typeface=""/>
                        </a:defRPr>
                      </a:lvl5pPr>
                      <a:lvl6pPr marL="2286000" algn="l" defTabSz="914400" rtl="0" eaLnBrk="1" latinLnBrk="0" hangingPunct="1">
                        <a:defRPr sz="1800" kern="1200">
                          <a:solidFill>
                            <a:schemeClr val="dk1"/>
                          </a:solidFill>
                          <a:latin typeface="Constantia"/>
                          <a:ea typeface=""/>
                          <a:cs typeface=""/>
                        </a:defRPr>
                      </a:lvl6pPr>
                      <a:lvl7pPr marL="2743200" algn="l" defTabSz="914400" rtl="0" eaLnBrk="1" latinLnBrk="0" hangingPunct="1">
                        <a:defRPr sz="1800" kern="1200">
                          <a:solidFill>
                            <a:schemeClr val="dk1"/>
                          </a:solidFill>
                          <a:latin typeface="Constantia"/>
                          <a:ea typeface=""/>
                          <a:cs typeface=""/>
                        </a:defRPr>
                      </a:lvl7pPr>
                      <a:lvl8pPr marL="3200400" algn="l" defTabSz="914400" rtl="0" eaLnBrk="1" latinLnBrk="0" hangingPunct="1">
                        <a:defRPr sz="1800" kern="1200">
                          <a:solidFill>
                            <a:schemeClr val="dk1"/>
                          </a:solidFill>
                          <a:latin typeface="Constantia"/>
                          <a:ea typeface=""/>
                          <a:cs typeface=""/>
                        </a:defRPr>
                      </a:lvl8pPr>
                      <a:lvl9pPr marL="3657600" algn="l" defTabSz="914400" rtl="0" eaLnBrk="1" latinLnBrk="0" hangingPunct="1">
                        <a:defRPr sz="1800" kern="1200">
                          <a:solidFill>
                            <a:schemeClr val="dk1"/>
                          </a:solidFill>
                          <a:latin typeface="Constantia"/>
                          <a:ea typeface=""/>
                          <a:cs typeface=""/>
                        </a:defRPr>
                      </a:lvl9pPr>
                    </a:lstStyle>
                    <a:p>
                      <a:r>
                        <a:rPr lang="ru-RU" sz="1600" b="1" dirty="0" smtClean="0">
                          <a:solidFill>
                            <a:srgbClr val="CC3300"/>
                          </a:solidFill>
                          <a:latin typeface="Times New Roman" pitchFamily="18" charset="0"/>
                          <a:cs typeface="Times New Roman" pitchFamily="18" charset="0"/>
                        </a:rPr>
                        <a:t>Непрограммные мероприятия</a:t>
                      </a:r>
                      <a:endParaRPr lang="ru-RU" sz="1600" b="1" dirty="0">
                        <a:solidFill>
                          <a:srgbClr val="CC3300"/>
                        </a:solidFill>
                        <a:latin typeface="Times New Roman" pitchFamily="18" charset="0"/>
                        <a:cs typeface="Times New Roman" pitchFamily="18" charset="0"/>
                      </a:endParaRPr>
                    </a:p>
                  </a:txBody>
                  <a:tcPr marL="91444" marR="91444" marT="45726" marB="45726">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CC3300"/>
                          </a:solidFill>
                          <a:effectLst/>
                          <a:latin typeface="Times New Roman"/>
                        </a:rPr>
                        <a:t>47.4</a:t>
                      </a: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CC3300"/>
                          </a:solidFill>
                          <a:effectLst/>
                          <a:latin typeface="Times New Roman"/>
                        </a:rPr>
                        <a:t>44.3</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rtl="0" fontAlgn="b"/>
                      <a:r>
                        <a:rPr lang="ru-RU" sz="1800" b="1" i="0" u="none" strike="noStrike" dirty="0">
                          <a:solidFill>
                            <a:srgbClr val="C00000"/>
                          </a:solidFill>
                          <a:effectLst/>
                          <a:latin typeface="Times New Roman"/>
                        </a:rPr>
                        <a:t>93.5%</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BF5F9">
                        <a:lumMod val="75000"/>
                      </a:srgbClr>
                    </a:soli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xmlns="" val="1712367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65840" cy="432048"/>
          </a:xfrm>
        </p:spPr>
        <p:txBody>
          <a:bodyPr>
            <a:normAutofit fontScale="90000"/>
          </a:bodyPr>
          <a:lstStyle/>
          <a:p>
            <a:pPr>
              <a:lnSpc>
                <a:spcPts val="2000"/>
              </a:lnSpc>
            </a:pPr>
            <a:r>
              <a:rPr lang="ru-RU" b="1" dirty="0" smtClean="0"/>
              <a:t>    </a:t>
            </a:r>
            <a:r>
              <a:rPr lang="ru-RU" sz="3200" b="1" dirty="0">
                <a:solidFill>
                  <a:schemeClr val="tx1"/>
                </a:solidFill>
                <a:latin typeface="Times New Roman" pitchFamily="18" charset="0"/>
                <a:cs typeface="Times New Roman" pitchFamily="18" charset="0"/>
              </a:rPr>
              <a:t>Расходы бюджета </a:t>
            </a:r>
            <a:r>
              <a:rPr lang="ru-RU" sz="3200" b="1" dirty="0" smtClean="0">
                <a:solidFill>
                  <a:schemeClr val="tx1"/>
                </a:solidFill>
                <a:latin typeface="Times New Roman" pitchFamily="18" charset="0"/>
                <a:cs typeface="Times New Roman" pitchFamily="18" charset="0"/>
              </a:rPr>
              <a:t>по </a:t>
            </a:r>
            <a:r>
              <a:rPr lang="ru-RU" sz="3200" b="1" dirty="0">
                <a:solidFill>
                  <a:schemeClr val="tx1"/>
                </a:solidFill>
                <a:latin typeface="Times New Roman" pitchFamily="18" charset="0"/>
                <a:cs typeface="Times New Roman" pitchFamily="18" charset="0"/>
              </a:rPr>
              <a:t>разделам классификации расходов за </a:t>
            </a:r>
            <a:r>
              <a:rPr lang="ru-RU" sz="3200" b="1" dirty="0" smtClean="0">
                <a:solidFill>
                  <a:schemeClr val="tx1"/>
                </a:solidFill>
                <a:latin typeface="Times New Roman" pitchFamily="18" charset="0"/>
                <a:cs typeface="Times New Roman" pitchFamily="18" charset="0"/>
              </a:rPr>
              <a:t>2023 </a:t>
            </a:r>
            <a:r>
              <a:rPr lang="ru-RU" sz="3200" b="1" dirty="0">
                <a:solidFill>
                  <a:schemeClr val="tx1"/>
                </a:solidFill>
                <a:latin typeface="Times New Roman" pitchFamily="18" charset="0"/>
                <a:cs typeface="Times New Roman" pitchFamily="18" charset="0"/>
              </a:rPr>
              <a:t>год, тыс. </a:t>
            </a:r>
            <a:r>
              <a:rPr lang="ru-RU" sz="3200" b="1" dirty="0" smtClean="0">
                <a:solidFill>
                  <a:schemeClr val="tx1"/>
                </a:solidFill>
                <a:latin typeface="Times New Roman" pitchFamily="18" charset="0"/>
                <a:cs typeface="Times New Roman" pitchFamily="18" charset="0"/>
              </a:rPr>
              <a:t>рублей </a:t>
            </a:r>
            <a:endParaRPr lang="ru-RU" sz="3100" b="1" dirty="0">
              <a:solidFill>
                <a:srgbClr val="1E07C9"/>
              </a:solidFill>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pPr>
              <a:defRPr/>
            </a:pPr>
            <a:fld id="{F22BEE5A-4DFE-4566-A0DF-3741E7F5BF45}" type="slidenum">
              <a:rPr lang="ru-RU" sz="1600" b="1" smtClean="0">
                <a:solidFill>
                  <a:schemeClr val="tx1"/>
                </a:solidFill>
                <a:latin typeface="Times New Roman" panose="02020603050405020304" pitchFamily="18" charset="0"/>
                <a:cs typeface="Times New Roman" panose="02020603050405020304" pitchFamily="18" charset="0"/>
              </a:rPr>
              <a:pPr>
                <a:defRPr/>
              </a:pPr>
              <a:t>16</a:t>
            </a:fld>
            <a:endParaRPr lang="ru-RU" sz="1600" b="1" dirty="0">
              <a:solidFill>
                <a:schemeClr val="tx1"/>
              </a:solidFill>
              <a:latin typeface="Times New Roman" panose="02020603050405020304" pitchFamily="18" charset="0"/>
              <a:cs typeface="Times New Roman" panose="02020603050405020304" pitchFamily="18" charset="0"/>
            </a:endParaRPr>
          </a:p>
        </p:txBody>
      </p:sp>
      <p:graphicFrame>
        <p:nvGraphicFramePr>
          <p:cNvPr id="6" name="Диаграмма 5"/>
          <p:cNvGraphicFramePr>
            <a:graphicFrameLocks/>
          </p:cNvGraphicFramePr>
          <p:nvPr>
            <p:extLst>
              <p:ext uri="{D42A27DB-BD31-4B8C-83A1-F6EECF244321}">
                <p14:modId xmlns:p14="http://schemas.microsoft.com/office/powerpoint/2010/main" xmlns="" val="289733612"/>
              </p:ext>
            </p:extLst>
          </p:nvPr>
        </p:nvGraphicFramePr>
        <p:xfrm>
          <a:off x="504342" y="1772816"/>
          <a:ext cx="7992888" cy="4209113"/>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2798104" y="676385"/>
            <a:ext cx="1549976" cy="937681"/>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itchFamily="18" charset="0"/>
                <a:cs typeface="Times New Roman" pitchFamily="18" charset="0"/>
              </a:rPr>
              <a:t>Физическая культура </a:t>
            </a:r>
          </a:p>
          <a:p>
            <a:pPr algn="ctr"/>
            <a:r>
              <a:rPr lang="ru-RU" sz="1200" b="1" dirty="0" smtClean="0">
                <a:solidFill>
                  <a:schemeClr val="tx1"/>
                </a:solidFill>
                <a:latin typeface="Times New Roman" pitchFamily="18" charset="0"/>
                <a:cs typeface="Times New Roman" pitchFamily="18" charset="0"/>
              </a:rPr>
              <a:t>и спорт</a:t>
            </a:r>
          </a:p>
          <a:p>
            <a:pPr algn="ctr"/>
            <a:r>
              <a:rPr lang="ru-RU" sz="1200" dirty="0" smtClean="0">
                <a:solidFill>
                  <a:schemeClr val="tx1"/>
                </a:solidFill>
                <a:latin typeface="Times New Roman" pitchFamily="18" charset="0"/>
                <a:cs typeface="Times New Roman" pitchFamily="18" charset="0"/>
              </a:rPr>
              <a:t>план  - 11 637</a:t>
            </a:r>
          </a:p>
          <a:p>
            <a:pPr algn="ctr"/>
            <a:r>
              <a:rPr lang="ru-RU" sz="1200" dirty="0" smtClean="0">
                <a:solidFill>
                  <a:schemeClr val="tx1"/>
                </a:solidFill>
                <a:latin typeface="Times New Roman" pitchFamily="18" charset="0"/>
                <a:cs typeface="Times New Roman" pitchFamily="18" charset="0"/>
              </a:rPr>
              <a:t>факт  - 11 387</a:t>
            </a:r>
            <a:endParaRPr lang="ru-RU" sz="1200" dirty="0">
              <a:solidFill>
                <a:schemeClr val="tx1"/>
              </a:solidFill>
              <a:latin typeface="Times New Roman" pitchFamily="18" charset="0"/>
              <a:cs typeface="Times New Roman" pitchFamily="18" charset="0"/>
            </a:endParaRPr>
          </a:p>
        </p:txBody>
      </p:sp>
      <p:pic>
        <p:nvPicPr>
          <p:cNvPr id="8" name="Picture 19"/>
          <p:cNvPicPr>
            <a:picLocks noChangeAspect="1" noChangeArrowheads="1"/>
          </p:cNvPicPr>
          <p:nvPr/>
        </p:nvPicPr>
        <p:blipFill>
          <a:blip r:embed="rId3" cstate="print"/>
          <a:srcRect/>
          <a:stretch>
            <a:fillRect/>
          </a:stretch>
        </p:blipFill>
        <p:spPr bwMode="auto">
          <a:xfrm>
            <a:off x="4139952" y="662900"/>
            <a:ext cx="1113319" cy="642942"/>
          </a:xfrm>
          <a:prstGeom prst="rect">
            <a:avLst/>
          </a:prstGeom>
          <a:noFill/>
          <a:ln w="9525">
            <a:noFill/>
            <a:miter lim="800000"/>
            <a:headEnd/>
            <a:tailEnd/>
          </a:ln>
          <a:effectLst/>
        </p:spPr>
      </p:pic>
      <p:cxnSp>
        <p:nvCxnSpPr>
          <p:cNvPr id="9" name="Прямая со стрелкой 8"/>
          <p:cNvCxnSpPr/>
          <p:nvPr/>
        </p:nvCxnSpPr>
        <p:spPr>
          <a:xfrm>
            <a:off x="3779118" y="1628800"/>
            <a:ext cx="0" cy="43818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1259631" y="797706"/>
            <a:ext cx="1394373" cy="83109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itchFamily="18" charset="0"/>
                <a:cs typeface="Times New Roman" pitchFamily="18" charset="0"/>
              </a:rPr>
              <a:t>Социальная политика</a:t>
            </a:r>
          </a:p>
          <a:p>
            <a:pPr algn="ctr"/>
            <a:r>
              <a:rPr lang="ru-RU" sz="1200" dirty="0" smtClean="0">
                <a:solidFill>
                  <a:schemeClr val="tx1"/>
                </a:solidFill>
                <a:latin typeface="Times New Roman" pitchFamily="18" charset="0"/>
                <a:cs typeface="Times New Roman" pitchFamily="18" charset="0"/>
              </a:rPr>
              <a:t>план  -  38 689</a:t>
            </a:r>
          </a:p>
          <a:p>
            <a:pPr algn="ctr"/>
            <a:r>
              <a:rPr lang="ru-RU" sz="1200" dirty="0" smtClean="0">
                <a:solidFill>
                  <a:schemeClr val="tx1"/>
                </a:solidFill>
                <a:latin typeface="Times New Roman" pitchFamily="18" charset="0"/>
                <a:cs typeface="Times New Roman" pitchFamily="18" charset="0"/>
              </a:rPr>
              <a:t>факт  - 34 266</a:t>
            </a:r>
            <a:endParaRPr lang="ru-RU" sz="1200" dirty="0">
              <a:solidFill>
                <a:schemeClr val="tx1"/>
              </a:solidFill>
              <a:latin typeface="Times New Roman" pitchFamily="18" charset="0"/>
              <a:cs typeface="Times New Roman" pitchFamily="18" charset="0"/>
            </a:endParaRPr>
          </a:p>
        </p:txBody>
      </p:sp>
      <p:pic>
        <p:nvPicPr>
          <p:cNvPr id="11" name="Picture 18"/>
          <p:cNvPicPr>
            <a:picLocks noChangeAspect="1" noChangeArrowheads="1"/>
          </p:cNvPicPr>
          <p:nvPr/>
        </p:nvPicPr>
        <p:blipFill>
          <a:blip r:embed="rId4" cstate="print"/>
          <a:srcRect l="6250" t="11111" r="6250" b="11111"/>
          <a:stretch>
            <a:fillRect/>
          </a:stretch>
        </p:blipFill>
        <p:spPr bwMode="auto">
          <a:xfrm>
            <a:off x="1857356" y="1628800"/>
            <a:ext cx="1000132" cy="571504"/>
          </a:xfrm>
          <a:prstGeom prst="rect">
            <a:avLst/>
          </a:prstGeom>
          <a:noFill/>
          <a:ln w="9525">
            <a:noFill/>
            <a:miter lim="800000"/>
            <a:headEnd/>
            <a:tailEnd/>
          </a:ln>
          <a:effectLst/>
        </p:spPr>
      </p:pic>
      <p:cxnSp>
        <p:nvCxnSpPr>
          <p:cNvPr id="12" name="Прямая со стрелкой 11"/>
          <p:cNvCxnSpPr/>
          <p:nvPr/>
        </p:nvCxnSpPr>
        <p:spPr>
          <a:xfrm>
            <a:off x="2857488" y="1628800"/>
            <a:ext cx="785818" cy="72521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a:xfrm>
            <a:off x="25286" y="1700238"/>
            <a:ext cx="1450370" cy="582334"/>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itchFamily="18" charset="0"/>
                <a:cs typeface="Times New Roman" pitchFamily="18" charset="0"/>
              </a:rPr>
              <a:t>Здравоохранение</a:t>
            </a:r>
          </a:p>
          <a:p>
            <a:pPr algn="ctr"/>
            <a:r>
              <a:rPr lang="ru-RU" sz="1200" dirty="0" smtClean="0">
                <a:solidFill>
                  <a:schemeClr val="tx1"/>
                </a:solidFill>
                <a:latin typeface="Times New Roman" pitchFamily="18" charset="0"/>
                <a:cs typeface="Times New Roman" pitchFamily="18" charset="0"/>
              </a:rPr>
              <a:t>план  - 285</a:t>
            </a:r>
          </a:p>
          <a:p>
            <a:pPr algn="ctr"/>
            <a:r>
              <a:rPr lang="ru-RU" sz="1200" dirty="0" smtClean="0">
                <a:solidFill>
                  <a:schemeClr val="tx1"/>
                </a:solidFill>
                <a:latin typeface="Times New Roman" pitchFamily="18" charset="0"/>
                <a:cs typeface="Times New Roman" pitchFamily="18" charset="0"/>
              </a:rPr>
              <a:t>факт  - 285</a:t>
            </a:r>
            <a:endParaRPr lang="ru-RU" sz="1200" dirty="0">
              <a:solidFill>
                <a:schemeClr val="tx1"/>
              </a:solidFill>
              <a:latin typeface="Times New Roman" pitchFamily="18" charset="0"/>
              <a:cs typeface="Times New Roman" pitchFamily="18" charset="0"/>
            </a:endParaRPr>
          </a:p>
        </p:txBody>
      </p:sp>
      <p:cxnSp>
        <p:nvCxnSpPr>
          <p:cNvPr id="14" name="Прямая со стрелкой 13"/>
          <p:cNvCxnSpPr/>
          <p:nvPr/>
        </p:nvCxnSpPr>
        <p:spPr>
          <a:xfrm>
            <a:off x="1475656" y="2285165"/>
            <a:ext cx="1774741" cy="10541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123271" y="2420888"/>
            <a:ext cx="1857388"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itchFamily="18" charset="0"/>
                <a:cs typeface="Times New Roman" pitchFamily="18" charset="0"/>
              </a:rPr>
              <a:t>Культура</a:t>
            </a:r>
          </a:p>
          <a:p>
            <a:pPr algn="ctr"/>
            <a:r>
              <a:rPr lang="ru-RU" sz="1200" dirty="0" smtClean="0">
                <a:solidFill>
                  <a:schemeClr val="tx1"/>
                </a:solidFill>
                <a:latin typeface="Times New Roman" pitchFamily="18" charset="0"/>
                <a:cs typeface="Times New Roman" pitchFamily="18" charset="0"/>
              </a:rPr>
              <a:t>план  - 34 543</a:t>
            </a:r>
          </a:p>
          <a:p>
            <a:pPr algn="ctr"/>
            <a:r>
              <a:rPr lang="ru-RU" sz="1200" dirty="0" smtClean="0">
                <a:solidFill>
                  <a:schemeClr val="tx1"/>
                </a:solidFill>
                <a:latin typeface="Times New Roman" pitchFamily="18" charset="0"/>
                <a:cs typeface="Times New Roman" pitchFamily="18" charset="0"/>
              </a:rPr>
              <a:t>факт  - 34 312</a:t>
            </a:r>
            <a:endParaRPr lang="ru-RU" sz="1200" dirty="0">
              <a:solidFill>
                <a:schemeClr val="tx1"/>
              </a:solidFill>
              <a:latin typeface="Times New Roman" pitchFamily="18" charset="0"/>
              <a:cs typeface="Times New Roman" pitchFamily="18" charset="0"/>
            </a:endParaRPr>
          </a:p>
        </p:txBody>
      </p:sp>
      <p:pic>
        <p:nvPicPr>
          <p:cNvPr id="17" name="Picture 16"/>
          <p:cNvPicPr>
            <a:picLocks noChangeAspect="1" noChangeArrowheads="1"/>
          </p:cNvPicPr>
          <p:nvPr/>
        </p:nvPicPr>
        <p:blipFill>
          <a:blip r:embed="rId5" cstate="print"/>
          <a:srcRect/>
          <a:stretch>
            <a:fillRect/>
          </a:stretch>
        </p:blipFill>
        <p:spPr bwMode="auto">
          <a:xfrm>
            <a:off x="1633178" y="2780928"/>
            <a:ext cx="724244" cy="558397"/>
          </a:xfrm>
          <a:prstGeom prst="rect">
            <a:avLst/>
          </a:prstGeom>
          <a:noFill/>
          <a:ln w="9525">
            <a:noFill/>
            <a:miter lim="800000"/>
            <a:headEnd/>
            <a:tailEnd/>
          </a:ln>
          <a:effectLst/>
        </p:spPr>
      </p:pic>
      <p:cxnSp>
        <p:nvCxnSpPr>
          <p:cNvPr id="18" name="Прямая со стрелкой 17"/>
          <p:cNvCxnSpPr/>
          <p:nvPr/>
        </p:nvCxnSpPr>
        <p:spPr>
          <a:xfrm>
            <a:off x="1980659" y="2637482"/>
            <a:ext cx="1079173" cy="14344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511243" y="5250669"/>
            <a:ext cx="1928826" cy="78581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itchFamily="18" charset="0"/>
                <a:cs typeface="Times New Roman" pitchFamily="18" charset="0"/>
              </a:rPr>
              <a:t>ОБРАЗОВАНИЕ</a:t>
            </a:r>
          </a:p>
          <a:p>
            <a:pPr algn="ctr"/>
            <a:r>
              <a:rPr lang="ru-RU" sz="1200" dirty="0" smtClean="0">
                <a:solidFill>
                  <a:schemeClr val="tx1"/>
                </a:solidFill>
                <a:latin typeface="Times New Roman" pitchFamily="18" charset="0"/>
                <a:cs typeface="Times New Roman" pitchFamily="18" charset="0"/>
              </a:rPr>
              <a:t>план – </a:t>
            </a:r>
            <a:r>
              <a:rPr lang="en-US" sz="1200" dirty="0" smtClean="0">
                <a:solidFill>
                  <a:schemeClr val="tx1"/>
                </a:solidFill>
                <a:latin typeface="Times New Roman" pitchFamily="18" charset="0"/>
                <a:cs typeface="Times New Roman" pitchFamily="18" charset="0"/>
              </a:rPr>
              <a:t>442</a:t>
            </a:r>
            <a:r>
              <a:rPr lang="ru-RU" sz="1200" dirty="0" smtClean="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512</a:t>
            </a:r>
            <a:endParaRPr lang="ru-RU" sz="1200" dirty="0" smtClean="0">
              <a:solidFill>
                <a:schemeClr val="tx1"/>
              </a:solidFill>
              <a:latin typeface="Times New Roman" pitchFamily="18" charset="0"/>
              <a:cs typeface="Times New Roman" pitchFamily="18" charset="0"/>
            </a:endParaRPr>
          </a:p>
          <a:p>
            <a:pPr algn="ctr"/>
            <a:r>
              <a:rPr lang="ru-RU" sz="1200" dirty="0" smtClean="0">
                <a:solidFill>
                  <a:schemeClr val="tx1"/>
                </a:solidFill>
                <a:latin typeface="Times New Roman" pitchFamily="18" charset="0"/>
                <a:cs typeface="Times New Roman" pitchFamily="18" charset="0"/>
              </a:rPr>
              <a:t>факт  - 440 280</a:t>
            </a:r>
            <a:endParaRPr lang="ru-RU" sz="1200" dirty="0">
              <a:solidFill>
                <a:schemeClr val="tx1"/>
              </a:solidFill>
              <a:latin typeface="Times New Roman" pitchFamily="18" charset="0"/>
              <a:cs typeface="Times New Roman" pitchFamily="18" charset="0"/>
            </a:endParaRPr>
          </a:p>
        </p:txBody>
      </p:sp>
      <p:pic>
        <p:nvPicPr>
          <p:cNvPr id="21" name="Picture 14"/>
          <p:cNvPicPr>
            <a:picLocks noChangeAspect="1" noChangeArrowheads="1"/>
          </p:cNvPicPr>
          <p:nvPr/>
        </p:nvPicPr>
        <p:blipFill>
          <a:blip r:embed="rId6" cstate="print"/>
          <a:srcRect l="13158" r="15789"/>
          <a:stretch>
            <a:fillRect/>
          </a:stretch>
        </p:blipFill>
        <p:spPr bwMode="auto">
          <a:xfrm>
            <a:off x="2056106" y="5695130"/>
            <a:ext cx="741998" cy="641229"/>
          </a:xfrm>
          <a:prstGeom prst="rect">
            <a:avLst/>
          </a:prstGeom>
          <a:noFill/>
          <a:ln w="9525">
            <a:noFill/>
            <a:miter lim="800000"/>
            <a:headEnd/>
            <a:tailEnd/>
          </a:ln>
          <a:effectLst/>
        </p:spPr>
      </p:pic>
      <p:sp>
        <p:nvSpPr>
          <p:cNvPr id="23" name="Прямоугольник 22"/>
          <p:cNvSpPr/>
          <p:nvPr/>
        </p:nvSpPr>
        <p:spPr>
          <a:xfrm>
            <a:off x="5364088" y="5656574"/>
            <a:ext cx="2071702" cy="857256"/>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itchFamily="18" charset="0"/>
                <a:cs typeface="Times New Roman" pitchFamily="18" charset="0"/>
              </a:rPr>
              <a:t>Жилищно-коммунальное хозяйство</a:t>
            </a:r>
          </a:p>
          <a:p>
            <a:pPr algn="ctr"/>
            <a:r>
              <a:rPr lang="ru-RU" sz="1200" dirty="0" smtClean="0">
                <a:solidFill>
                  <a:schemeClr val="tx1"/>
                </a:solidFill>
                <a:latin typeface="Times New Roman" pitchFamily="18" charset="0"/>
                <a:cs typeface="Times New Roman" pitchFamily="18" charset="0"/>
              </a:rPr>
              <a:t>план  - </a:t>
            </a:r>
            <a:r>
              <a:rPr lang="en-US" sz="1200" dirty="0" smtClean="0">
                <a:solidFill>
                  <a:schemeClr val="tx1"/>
                </a:solidFill>
                <a:latin typeface="Times New Roman" pitchFamily="18" charset="0"/>
                <a:cs typeface="Times New Roman" pitchFamily="18" charset="0"/>
              </a:rPr>
              <a:t>121</a:t>
            </a:r>
            <a:r>
              <a:rPr lang="ru-RU" sz="1200" dirty="0" smtClean="0">
                <a:solidFill>
                  <a:schemeClr val="tx1"/>
                </a:solidFill>
                <a:latin typeface="Times New Roman" pitchFamily="18" charset="0"/>
                <a:cs typeface="Times New Roman" pitchFamily="18" charset="0"/>
              </a:rPr>
              <a:t> </a:t>
            </a:r>
            <a:r>
              <a:rPr lang="en-US" sz="1200" dirty="0" smtClean="0">
                <a:solidFill>
                  <a:schemeClr val="tx1"/>
                </a:solidFill>
                <a:latin typeface="Times New Roman" pitchFamily="18" charset="0"/>
                <a:cs typeface="Times New Roman" pitchFamily="18" charset="0"/>
              </a:rPr>
              <a:t>785</a:t>
            </a:r>
            <a:endParaRPr lang="ru-RU" sz="1200" dirty="0" smtClean="0">
              <a:solidFill>
                <a:schemeClr val="tx1"/>
              </a:solidFill>
              <a:latin typeface="Times New Roman" pitchFamily="18" charset="0"/>
              <a:cs typeface="Times New Roman" pitchFamily="18" charset="0"/>
            </a:endParaRPr>
          </a:p>
          <a:p>
            <a:pPr algn="ctr"/>
            <a:r>
              <a:rPr lang="ru-RU" sz="1200" dirty="0">
                <a:solidFill>
                  <a:schemeClr val="tx1"/>
                </a:solidFill>
                <a:latin typeface="Times New Roman" pitchFamily="18" charset="0"/>
                <a:cs typeface="Times New Roman" pitchFamily="18" charset="0"/>
              </a:rPr>
              <a:t>факт  - </a:t>
            </a:r>
            <a:r>
              <a:rPr lang="ru-RU" sz="1200" dirty="0" smtClean="0">
                <a:solidFill>
                  <a:schemeClr val="tx1"/>
                </a:solidFill>
                <a:latin typeface="Times New Roman" pitchFamily="18" charset="0"/>
                <a:cs typeface="Times New Roman" pitchFamily="18" charset="0"/>
              </a:rPr>
              <a:t>112 578</a:t>
            </a:r>
            <a:endParaRPr lang="ru-RU" sz="1200" dirty="0">
              <a:solidFill>
                <a:schemeClr val="tx1"/>
              </a:solidFill>
              <a:latin typeface="Times New Roman" pitchFamily="18" charset="0"/>
              <a:cs typeface="Times New Roman" pitchFamily="18" charset="0"/>
            </a:endParaRPr>
          </a:p>
        </p:txBody>
      </p:sp>
      <p:cxnSp>
        <p:nvCxnSpPr>
          <p:cNvPr id="25" name="Прямая со стрелкой 24"/>
          <p:cNvCxnSpPr/>
          <p:nvPr/>
        </p:nvCxnSpPr>
        <p:spPr>
          <a:xfrm flipH="1" flipV="1">
            <a:off x="5148064" y="5237759"/>
            <a:ext cx="720080" cy="35436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27" name="Picture 13"/>
          <p:cNvPicPr>
            <a:picLocks noChangeAspect="1" noChangeArrowheads="1"/>
          </p:cNvPicPr>
          <p:nvPr/>
        </p:nvPicPr>
        <p:blipFill>
          <a:blip r:embed="rId7" cstate="print"/>
          <a:srcRect/>
          <a:stretch>
            <a:fillRect/>
          </a:stretch>
        </p:blipFill>
        <p:spPr bwMode="auto">
          <a:xfrm>
            <a:off x="7092280" y="6015745"/>
            <a:ext cx="936694" cy="714380"/>
          </a:xfrm>
          <a:prstGeom prst="rect">
            <a:avLst/>
          </a:prstGeom>
          <a:noFill/>
          <a:ln w="9525">
            <a:noFill/>
            <a:miter lim="800000"/>
            <a:headEnd/>
            <a:tailEnd/>
          </a:ln>
          <a:effectLst/>
        </p:spPr>
      </p:pic>
      <p:pic>
        <p:nvPicPr>
          <p:cNvPr id="28" name="Picture 12"/>
          <p:cNvPicPr>
            <a:picLocks noChangeAspect="1" noChangeArrowheads="1"/>
          </p:cNvPicPr>
          <p:nvPr/>
        </p:nvPicPr>
        <p:blipFill>
          <a:blip r:embed="rId8" cstate="print"/>
          <a:srcRect/>
          <a:stretch>
            <a:fillRect/>
          </a:stretch>
        </p:blipFill>
        <p:spPr bwMode="auto">
          <a:xfrm>
            <a:off x="7560627" y="4273965"/>
            <a:ext cx="964412" cy="642941"/>
          </a:xfrm>
          <a:prstGeom prst="rect">
            <a:avLst/>
          </a:prstGeom>
          <a:noFill/>
          <a:ln w="9525">
            <a:noFill/>
            <a:miter lim="800000"/>
            <a:headEnd/>
            <a:tailEnd/>
          </a:ln>
          <a:effectLst/>
        </p:spPr>
      </p:pic>
      <p:cxnSp>
        <p:nvCxnSpPr>
          <p:cNvPr id="29" name="Прямая со стрелкой 28"/>
          <p:cNvCxnSpPr/>
          <p:nvPr/>
        </p:nvCxnSpPr>
        <p:spPr>
          <a:xfrm flipH="1" flipV="1">
            <a:off x="5484603" y="3611856"/>
            <a:ext cx="455549" cy="2491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6732241" y="2558637"/>
            <a:ext cx="2126040" cy="78068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itchFamily="18" charset="0"/>
                <a:cs typeface="Times New Roman" pitchFamily="18" charset="0"/>
              </a:rPr>
              <a:t>Национальная безопасность </a:t>
            </a:r>
          </a:p>
          <a:p>
            <a:pPr algn="ctr"/>
            <a:r>
              <a:rPr lang="ru-RU" sz="1200" dirty="0" smtClean="0">
                <a:solidFill>
                  <a:schemeClr val="tx1"/>
                </a:solidFill>
                <a:latin typeface="Times New Roman" pitchFamily="18" charset="0"/>
                <a:cs typeface="Times New Roman" pitchFamily="18" charset="0"/>
              </a:rPr>
              <a:t>план  - 27 899</a:t>
            </a:r>
          </a:p>
          <a:p>
            <a:pPr algn="ctr"/>
            <a:r>
              <a:rPr lang="ru-RU" sz="1200" dirty="0" smtClean="0">
                <a:solidFill>
                  <a:schemeClr val="tx1"/>
                </a:solidFill>
                <a:latin typeface="Times New Roman" pitchFamily="18" charset="0"/>
                <a:cs typeface="Times New Roman" pitchFamily="18" charset="0"/>
              </a:rPr>
              <a:t>факт – 26 775</a:t>
            </a:r>
            <a:endParaRPr lang="ru-RU" sz="1200" dirty="0">
              <a:solidFill>
                <a:schemeClr val="tx1"/>
              </a:solidFill>
              <a:latin typeface="Times New Roman" pitchFamily="18" charset="0"/>
              <a:cs typeface="Times New Roman" pitchFamily="18" charset="0"/>
            </a:endParaRPr>
          </a:p>
        </p:txBody>
      </p:sp>
      <p:pic>
        <p:nvPicPr>
          <p:cNvPr id="32" name="Picture 9"/>
          <p:cNvPicPr>
            <a:picLocks noChangeAspect="1" noChangeArrowheads="1"/>
          </p:cNvPicPr>
          <p:nvPr/>
        </p:nvPicPr>
        <p:blipFill>
          <a:blip r:embed="rId9" cstate="print"/>
          <a:srcRect/>
          <a:stretch>
            <a:fillRect/>
          </a:stretch>
        </p:blipFill>
        <p:spPr bwMode="auto">
          <a:xfrm>
            <a:off x="6392009" y="2955197"/>
            <a:ext cx="680461" cy="576064"/>
          </a:xfrm>
          <a:prstGeom prst="rect">
            <a:avLst/>
          </a:prstGeom>
          <a:noFill/>
          <a:ln w="9525">
            <a:noFill/>
            <a:miter lim="800000"/>
            <a:headEnd/>
            <a:tailEnd/>
          </a:ln>
          <a:effectLst/>
        </p:spPr>
      </p:pic>
      <p:sp>
        <p:nvSpPr>
          <p:cNvPr id="34" name="Прямоугольник 33"/>
          <p:cNvSpPr/>
          <p:nvPr/>
        </p:nvSpPr>
        <p:spPr>
          <a:xfrm>
            <a:off x="5877834" y="711591"/>
            <a:ext cx="2428892" cy="64294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itchFamily="18" charset="0"/>
                <a:cs typeface="Times New Roman" pitchFamily="18" charset="0"/>
              </a:rPr>
              <a:t>Общегосударственные вопросы </a:t>
            </a:r>
          </a:p>
          <a:p>
            <a:pPr algn="ctr"/>
            <a:r>
              <a:rPr lang="ru-RU" sz="1200" dirty="0" smtClean="0">
                <a:solidFill>
                  <a:schemeClr val="tx1"/>
                </a:solidFill>
                <a:latin typeface="Times New Roman" pitchFamily="18" charset="0"/>
                <a:cs typeface="Times New Roman" pitchFamily="18" charset="0"/>
              </a:rPr>
              <a:t>             план  - 97 703</a:t>
            </a:r>
          </a:p>
          <a:p>
            <a:pPr algn="ctr"/>
            <a:r>
              <a:rPr lang="ru-RU" sz="1200" dirty="0" smtClean="0">
                <a:solidFill>
                  <a:schemeClr val="tx1"/>
                </a:solidFill>
                <a:latin typeface="Times New Roman" pitchFamily="18" charset="0"/>
                <a:cs typeface="Times New Roman" pitchFamily="18" charset="0"/>
              </a:rPr>
              <a:t>             факт  </a:t>
            </a:r>
            <a:r>
              <a:rPr lang="ru-RU" sz="1200" dirty="0">
                <a:solidFill>
                  <a:schemeClr val="tx1"/>
                </a:solidFill>
                <a:latin typeface="Times New Roman" pitchFamily="18" charset="0"/>
                <a:cs typeface="Times New Roman" pitchFamily="18" charset="0"/>
              </a:rPr>
              <a:t>- </a:t>
            </a:r>
            <a:r>
              <a:rPr lang="ru-RU" sz="1200" dirty="0" smtClean="0">
                <a:solidFill>
                  <a:schemeClr val="tx1"/>
                </a:solidFill>
                <a:latin typeface="Times New Roman" pitchFamily="18" charset="0"/>
                <a:cs typeface="Times New Roman" pitchFamily="18" charset="0"/>
              </a:rPr>
              <a:t>93 801</a:t>
            </a:r>
            <a:endParaRPr lang="ru-RU" sz="1200" dirty="0">
              <a:solidFill>
                <a:schemeClr val="tx1"/>
              </a:solidFill>
              <a:latin typeface="Times New Roman" pitchFamily="18" charset="0"/>
              <a:cs typeface="Times New Roman" pitchFamily="18" charset="0"/>
            </a:endParaRPr>
          </a:p>
        </p:txBody>
      </p:sp>
      <p:cxnSp>
        <p:nvCxnSpPr>
          <p:cNvPr id="35" name="Прямая со стрелкой 34"/>
          <p:cNvCxnSpPr/>
          <p:nvPr/>
        </p:nvCxnSpPr>
        <p:spPr>
          <a:xfrm flipH="1">
            <a:off x="4499992" y="1305842"/>
            <a:ext cx="1368152" cy="89446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37" name="Picture 2" descr="12 декабря – День Конституции Российской Федерации"/>
          <p:cNvPicPr>
            <a:picLocks noChangeAspect="1" noChangeArrowheads="1"/>
          </p:cNvPicPr>
          <p:nvPr/>
        </p:nvPicPr>
        <p:blipFill>
          <a:blip r:embed="rId10" cstate="print"/>
          <a:srcRect/>
          <a:stretch>
            <a:fillRect/>
          </a:stretch>
        </p:blipFill>
        <p:spPr bwMode="auto">
          <a:xfrm flipH="1">
            <a:off x="5877834" y="1165508"/>
            <a:ext cx="735891" cy="490594"/>
          </a:xfrm>
          <a:prstGeom prst="rect">
            <a:avLst/>
          </a:prstGeom>
          <a:noFill/>
        </p:spPr>
      </p:pic>
      <p:sp>
        <p:nvSpPr>
          <p:cNvPr id="40" name="Прямоугольник 39"/>
          <p:cNvSpPr/>
          <p:nvPr/>
        </p:nvSpPr>
        <p:spPr>
          <a:xfrm>
            <a:off x="6399939" y="1752083"/>
            <a:ext cx="2125100" cy="668805"/>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Times New Roman" pitchFamily="18" charset="0"/>
                <a:cs typeface="Times New Roman" pitchFamily="18" charset="0"/>
              </a:rPr>
              <a:t>Национальная оборона</a:t>
            </a:r>
          </a:p>
          <a:p>
            <a:pPr algn="ctr"/>
            <a:r>
              <a:rPr lang="ru-RU" sz="1200" dirty="0" smtClean="0">
                <a:solidFill>
                  <a:schemeClr val="tx1"/>
                </a:solidFill>
                <a:latin typeface="Times New Roman" pitchFamily="18" charset="0"/>
                <a:cs typeface="Times New Roman" pitchFamily="18" charset="0"/>
              </a:rPr>
              <a:t>план  - 1 383</a:t>
            </a:r>
          </a:p>
          <a:p>
            <a:pPr algn="ctr"/>
            <a:r>
              <a:rPr lang="ru-RU" sz="1200" dirty="0" smtClean="0">
                <a:solidFill>
                  <a:schemeClr val="tx1"/>
                </a:solidFill>
                <a:latin typeface="Times New Roman" pitchFamily="18" charset="0"/>
                <a:cs typeface="Times New Roman" pitchFamily="18" charset="0"/>
              </a:rPr>
              <a:t>факт – 1 383</a:t>
            </a:r>
            <a:endParaRPr lang="ru-RU" sz="1200" dirty="0">
              <a:solidFill>
                <a:schemeClr val="tx1"/>
              </a:solidFill>
              <a:latin typeface="Times New Roman" pitchFamily="18" charset="0"/>
              <a:cs typeface="Times New Roman" pitchFamily="18" charset="0"/>
            </a:endParaRPr>
          </a:p>
        </p:txBody>
      </p:sp>
      <p:cxnSp>
        <p:nvCxnSpPr>
          <p:cNvPr id="41" name="Прямая со стрелкой 40"/>
          <p:cNvCxnSpPr/>
          <p:nvPr/>
        </p:nvCxnSpPr>
        <p:spPr>
          <a:xfrm flipH="1">
            <a:off x="5029549" y="2086485"/>
            <a:ext cx="1362460" cy="27040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90662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3013" y="1916832"/>
            <a:ext cx="8074899" cy="1296045"/>
          </a:xfrm>
        </p:spPr>
        <p:txBody>
          <a:bodyPr/>
          <a:lstStyle/>
          <a:p>
            <a:pPr marL="182880" indent="0" algn="ctr" eaLnBrk="1" fontAlgn="auto" hangingPunct="1">
              <a:spcAft>
                <a:spcPts val="0"/>
              </a:spcAft>
              <a:buClr>
                <a:schemeClr val="accent6">
                  <a:lumMod val="75000"/>
                </a:schemeClr>
              </a:buClr>
              <a:buFont typeface="Georgia" pitchFamily="18" charset="0"/>
              <a:buNone/>
              <a:defRPr/>
            </a:pPr>
            <a:r>
              <a:rPr lang="ru-RU" dirty="0" smtClean="0">
                <a:effectLst/>
                <a:latin typeface="Times New Roman" panose="02020603050405020304" pitchFamily="18" charset="0"/>
                <a:cs typeface="Times New Roman" panose="02020603050405020304" pitchFamily="18" charset="0"/>
              </a:rPr>
              <a:t/>
            </a:r>
            <a:br>
              <a:rPr lang="ru-RU" dirty="0" smtClean="0">
                <a:effectLst/>
                <a:latin typeface="Times New Roman" panose="02020603050405020304" pitchFamily="18" charset="0"/>
                <a:cs typeface="Times New Roman" panose="02020603050405020304" pitchFamily="18" charset="0"/>
              </a:rPr>
            </a:br>
            <a:r>
              <a:rPr lang="ru-RU" sz="3200" b="1" dirty="0" smtClean="0">
                <a:effectLst/>
                <a:latin typeface="Times New Roman" panose="02020603050405020304" pitchFamily="18" charset="0"/>
                <a:cs typeface="Times New Roman" panose="02020603050405020304" pitchFamily="18" charset="0"/>
              </a:rPr>
              <a:t>Исполнение программ</a:t>
            </a:r>
            <a:br>
              <a:rPr lang="ru-RU" sz="3200" b="1" dirty="0" smtClean="0">
                <a:effectLst/>
                <a:latin typeface="Times New Roman" panose="02020603050405020304" pitchFamily="18" charset="0"/>
                <a:cs typeface="Times New Roman" panose="02020603050405020304" pitchFamily="18" charset="0"/>
              </a:rPr>
            </a:br>
            <a:r>
              <a:rPr lang="ru-RU" sz="3600" b="1" dirty="0" smtClean="0">
                <a:effectLst/>
                <a:latin typeface="Times New Roman" panose="02020603050405020304" pitchFamily="18" charset="0"/>
                <a:cs typeface="Times New Roman" panose="02020603050405020304" pitchFamily="18" charset="0"/>
              </a:rPr>
              <a:t>Социально культурной сферы</a:t>
            </a:r>
            <a:endParaRPr lang="ru-RU" sz="3600" b="1" dirty="0">
              <a:effectLst/>
              <a:latin typeface="Times New Roman" panose="02020603050405020304" pitchFamily="18" charset="0"/>
              <a:cs typeface="Times New Roman" panose="02020603050405020304" pitchFamily="18" charset="0"/>
            </a:endParaRPr>
          </a:p>
        </p:txBody>
      </p:sp>
      <p:pic>
        <p:nvPicPr>
          <p:cNvPr id="45059" name="Рисунок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51825" y="-4763"/>
            <a:ext cx="892175" cy="1473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409367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4"/>
          <p:cNvGraphicFramePr>
            <a:graphicFrameLocks noGrp="1"/>
          </p:cNvGraphicFramePr>
          <p:nvPr>
            <p:extLst>
              <p:ext uri="{D42A27DB-BD31-4B8C-83A1-F6EECF244321}">
                <p14:modId xmlns:p14="http://schemas.microsoft.com/office/powerpoint/2010/main" xmlns="" val="491782185"/>
              </p:ext>
            </p:extLst>
          </p:nvPr>
        </p:nvGraphicFramePr>
        <p:xfrm>
          <a:off x="167520" y="3217582"/>
          <a:ext cx="6708735" cy="3318397"/>
        </p:xfrm>
        <a:graphic>
          <a:graphicData uri="http://schemas.openxmlformats.org/drawingml/2006/table">
            <a:tbl>
              <a:tblPr firstRow="1" bandRow="1">
                <a:tableStyleId>{2D5ABB26-0587-4C30-8999-92F81FD0307C}</a:tableStyleId>
              </a:tblPr>
              <a:tblGrid>
                <a:gridCol w="848547"/>
                <a:gridCol w="5860188"/>
              </a:tblGrid>
              <a:tr h="265444">
                <a:tc>
                  <a:txBody>
                    <a:bodyPr/>
                    <a:lstStyle/>
                    <a:p>
                      <a:pPr marL="146050" algn="ctr">
                        <a:lnSpc>
                          <a:spcPct val="100000"/>
                        </a:lnSpc>
                      </a:pPr>
                      <a:r>
                        <a:rPr lang="ru-RU" sz="1600" b="1" dirty="0" smtClean="0">
                          <a:solidFill>
                            <a:srgbClr val="B64825"/>
                          </a:solidFill>
                          <a:latin typeface="Times New Roman" panose="02020603050405020304" pitchFamily="18" charset="0"/>
                          <a:cs typeface="Times New Roman" panose="02020603050405020304" pitchFamily="18" charset="0"/>
                        </a:rPr>
                        <a:t>2,9</a:t>
                      </a:r>
                      <a:endParaRPr sz="1600" b="1" dirty="0">
                        <a:latin typeface="Times New Roman" panose="02020603050405020304" pitchFamily="18" charset="0"/>
                        <a:cs typeface="Times New Roman" panose="02020603050405020304" pitchFamily="18" charset="0"/>
                      </a:endParaRPr>
                    </a:p>
                  </a:txBody>
                  <a:tcPr marL="0" marR="0" marT="0" marB="0"/>
                </a:tc>
                <a:tc>
                  <a:txBody>
                    <a:bodyPr/>
                    <a:lstStyle/>
                    <a:p>
                      <a:pPr marL="90170">
                        <a:lnSpc>
                          <a:spcPct val="100000"/>
                        </a:lnSpc>
                      </a:pPr>
                      <a:r>
                        <a:rPr lang="ru-RU" sz="1600" dirty="0" smtClean="0">
                          <a:latin typeface="Times New Roman" panose="02020603050405020304" pitchFamily="18" charset="0"/>
                          <a:cs typeface="Times New Roman" panose="02020603050405020304" pitchFamily="18" charset="0"/>
                        </a:rPr>
                        <a:t>Ремонт крыши здания  МДОУ «</a:t>
                      </a:r>
                      <a:r>
                        <a:rPr lang="ru-RU" sz="1600" dirty="0" err="1" smtClean="0">
                          <a:latin typeface="Times New Roman" panose="02020603050405020304" pitchFamily="18" charset="0"/>
                          <a:cs typeface="Times New Roman" panose="02020603050405020304" pitchFamily="18" charset="0"/>
                        </a:rPr>
                        <a:t>Суксунский</a:t>
                      </a:r>
                      <a:r>
                        <a:rPr lang="ru-RU" sz="1600" dirty="0" smtClean="0">
                          <a:latin typeface="Times New Roman" panose="02020603050405020304" pitchFamily="18" charset="0"/>
                          <a:cs typeface="Times New Roman" panose="02020603050405020304" pitchFamily="18" charset="0"/>
                        </a:rPr>
                        <a:t> детский сад «Колосок» ул.Вишневая,2</a:t>
                      </a:r>
                      <a:endParaRPr sz="1600" dirty="0">
                        <a:latin typeface="Times New Roman" panose="02020603050405020304" pitchFamily="18" charset="0"/>
                        <a:cs typeface="Times New Roman" panose="02020603050405020304" pitchFamily="18" charset="0"/>
                      </a:endParaRPr>
                    </a:p>
                  </a:txBody>
                  <a:tcPr marL="0" marR="0" marT="0" marB="0"/>
                </a:tc>
              </a:tr>
              <a:tr h="268741">
                <a:tc>
                  <a:txBody>
                    <a:bodyPr/>
                    <a:lstStyle/>
                    <a:p>
                      <a:pPr marL="161290" algn="ctr">
                        <a:lnSpc>
                          <a:spcPct val="100000"/>
                        </a:lnSpc>
                      </a:pPr>
                      <a:r>
                        <a:rPr lang="ru-RU" sz="1600" b="1" dirty="0" smtClean="0">
                          <a:solidFill>
                            <a:srgbClr val="B64825"/>
                          </a:solidFill>
                          <a:latin typeface="Times New Roman" panose="02020603050405020304" pitchFamily="18" charset="0"/>
                          <a:cs typeface="Times New Roman" panose="02020603050405020304" pitchFamily="18" charset="0"/>
                        </a:rPr>
                        <a:t>5,0</a:t>
                      </a:r>
                      <a:endParaRPr sz="1600" b="1" dirty="0">
                        <a:latin typeface="Times New Roman" panose="02020603050405020304" pitchFamily="18" charset="0"/>
                        <a:cs typeface="Times New Roman" panose="02020603050405020304" pitchFamily="18" charset="0"/>
                      </a:endParaRPr>
                    </a:p>
                  </a:txBody>
                  <a:tcPr marL="0" marR="0" marT="0" marB="0"/>
                </a:tc>
                <a:tc>
                  <a:txBody>
                    <a:bodyPr/>
                    <a:lstStyle/>
                    <a:p>
                      <a:pPr marL="90170">
                        <a:lnSpc>
                          <a:spcPct val="100000"/>
                        </a:lnSpc>
                      </a:pPr>
                      <a:r>
                        <a:rPr lang="ru-RU" sz="1600" dirty="0" smtClean="0">
                          <a:latin typeface="Times New Roman" panose="02020603050405020304" pitchFamily="18" charset="0"/>
                          <a:cs typeface="Times New Roman" panose="02020603050405020304" pitchFamily="18" charset="0"/>
                        </a:rPr>
                        <a:t>Ремонт помещений в здании школы МОУ "Киселевская ОШИ" </a:t>
                      </a:r>
                      <a:endParaRPr sz="1600" dirty="0">
                        <a:latin typeface="Times New Roman" panose="02020603050405020304" pitchFamily="18" charset="0"/>
                        <a:cs typeface="Times New Roman" panose="02020603050405020304" pitchFamily="18" charset="0"/>
                      </a:endParaRPr>
                    </a:p>
                  </a:txBody>
                  <a:tcPr marL="0" marR="0" marT="0" marB="0"/>
                </a:tc>
              </a:tr>
              <a:tr h="267141">
                <a:tc>
                  <a:txBody>
                    <a:bodyPr/>
                    <a:lstStyle/>
                    <a:p>
                      <a:pPr marL="161290" algn="ctr">
                        <a:lnSpc>
                          <a:spcPct val="100000"/>
                        </a:lnSpc>
                      </a:pPr>
                      <a:r>
                        <a:rPr lang="ru-RU" sz="1600" b="1" dirty="0" smtClean="0">
                          <a:solidFill>
                            <a:srgbClr val="B64825"/>
                          </a:solidFill>
                          <a:latin typeface="Times New Roman" panose="02020603050405020304" pitchFamily="18" charset="0"/>
                          <a:cs typeface="Times New Roman" panose="02020603050405020304" pitchFamily="18" charset="0"/>
                        </a:rPr>
                        <a:t>6,8</a:t>
                      </a:r>
                      <a:endParaRPr sz="1600" b="1" dirty="0">
                        <a:latin typeface="Times New Roman" panose="02020603050405020304" pitchFamily="18" charset="0"/>
                        <a:cs typeface="Times New Roman" panose="02020603050405020304" pitchFamily="18" charset="0"/>
                      </a:endParaRPr>
                    </a:p>
                  </a:txBody>
                  <a:tcPr marL="0" marR="0" marT="0" marB="0"/>
                </a:tc>
                <a:tc>
                  <a:txBody>
                    <a:bodyPr/>
                    <a:lstStyle/>
                    <a:p>
                      <a:pPr marL="90170">
                        <a:lnSpc>
                          <a:spcPct val="100000"/>
                        </a:lnSpc>
                      </a:pPr>
                      <a:r>
                        <a:rPr lang="ru-RU" sz="1600" spc="-85" dirty="0" smtClean="0">
                          <a:latin typeface="Times New Roman" panose="02020603050405020304" pitchFamily="18" charset="0"/>
                          <a:cs typeface="Times New Roman" panose="02020603050405020304" pitchFamily="18" charset="0"/>
                        </a:rPr>
                        <a:t>Ремонт  крыши МАОУ «</a:t>
                      </a:r>
                      <a:r>
                        <a:rPr lang="ru-RU" sz="1600" spc="-85" dirty="0" err="1" smtClean="0">
                          <a:latin typeface="Times New Roman" panose="02020603050405020304" pitchFamily="18" charset="0"/>
                          <a:cs typeface="Times New Roman" panose="02020603050405020304" pitchFamily="18" charset="0"/>
                        </a:rPr>
                        <a:t>Суксунская</a:t>
                      </a:r>
                      <a:r>
                        <a:rPr lang="ru-RU" sz="1600" spc="-85" dirty="0" smtClean="0">
                          <a:latin typeface="Times New Roman" panose="02020603050405020304" pitchFamily="18" charset="0"/>
                          <a:cs typeface="Times New Roman" panose="02020603050405020304" pitchFamily="18" charset="0"/>
                        </a:rPr>
                        <a:t> средняя общеобразовательная     школа №2» </a:t>
                      </a:r>
                      <a:endParaRPr sz="1600" dirty="0">
                        <a:latin typeface="Times New Roman" panose="02020603050405020304" pitchFamily="18" charset="0"/>
                        <a:cs typeface="Times New Roman" panose="02020603050405020304" pitchFamily="18" charset="0"/>
                      </a:endParaRPr>
                    </a:p>
                  </a:txBody>
                  <a:tcPr marL="0" marR="0" marT="0" marB="0"/>
                </a:tc>
              </a:tr>
              <a:tr h="265444">
                <a:tc>
                  <a:txBody>
                    <a:bodyPr/>
                    <a:lstStyle/>
                    <a:p>
                      <a:pPr marL="161290" algn="ctr">
                        <a:lnSpc>
                          <a:spcPct val="100000"/>
                        </a:lnSpc>
                      </a:pPr>
                      <a:r>
                        <a:rPr lang="ru-RU" sz="1600" b="1" dirty="0" smtClean="0">
                          <a:solidFill>
                            <a:srgbClr val="CC3300"/>
                          </a:solidFill>
                          <a:latin typeface="Times New Roman" panose="02020603050405020304" pitchFamily="18" charset="0"/>
                          <a:cs typeface="Times New Roman" panose="02020603050405020304" pitchFamily="18" charset="0"/>
                        </a:rPr>
                        <a:t>1,0</a:t>
                      </a:r>
                      <a:endParaRPr sz="1600" b="1" dirty="0">
                        <a:solidFill>
                          <a:srgbClr val="CC3300"/>
                        </a:solidFill>
                        <a:latin typeface="Times New Roman" panose="02020603050405020304" pitchFamily="18" charset="0"/>
                        <a:cs typeface="Times New Roman" panose="02020603050405020304" pitchFamily="18" charset="0"/>
                      </a:endParaRPr>
                    </a:p>
                  </a:txBody>
                  <a:tcPr marL="0" marR="0" marT="0" marB="0"/>
                </a:tc>
                <a:tc>
                  <a:txBody>
                    <a:bodyPr/>
                    <a:lstStyle/>
                    <a:p>
                      <a:pPr marL="90170" marR="0" indent="0" algn="l" defTabSz="914400" rtl="0" eaLnBrk="1" fontAlgn="auto" latinLnBrk="0" hangingPunct="1">
                        <a:lnSpc>
                          <a:spcPct val="100000"/>
                        </a:lnSpc>
                        <a:spcBef>
                          <a:spcPts val="0"/>
                        </a:spcBef>
                        <a:spcAft>
                          <a:spcPts val="0"/>
                        </a:spcAft>
                        <a:buClrTx/>
                        <a:buSzTx/>
                        <a:buFontTx/>
                        <a:buNone/>
                        <a:tabLst/>
                        <a:defRPr/>
                      </a:pPr>
                      <a:r>
                        <a:rPr lang="ru-RU" sz="1600" dirty="0" smtClean="0">
                          <a:latin typeface="Times New Roman" panose="02020603050405020304" pitchFamily="18" charset="0"/>
                          <a:cs typeface="Times New Roman" panose="02020603050405020304" pitchFamily="18" charset="0"/>
                        </a:rPr>
                        <a:t>Ремонт учебных кабинетов МАОУ «</a:t>
                      </a:r>
                      <a:r>
                        <a:rPr lang="ru-RU" sz="1600" dirty="0" err="1" smtClean="0">
                          <a:latin typeface="Times New Roman" panose="02020603050405020304" pitchFamily="18" charset="0"/>
                          <a:cs typeface="Times New Roman" panose="02020603050405020304" pitchFamily="18" charset="0"/>
                        </a:rPr>
                        <a:t>Суксунская</a:t>
                      </a:r>
                      <a:r>
                        <a:rPr lang="ru-RU" sz="1600" dirty="0" smtClean="0">
                          <a:latin typeface="Times New Roman" panose="02020603050405020304" pitchFamily="18" charset="0"/>
                          <a:cs typeface="Times New Roman" panose="02020603050405020304" pitchFamily="18" charset="0"/>
                        </a:rPr>
                        <a:t> средняя общеобразовательная школа №2» </a:t>
                      </a:r>
                    </a:p>
                  </a:txBody>
                  <a:tcPr marL="0" marR="0" marT="0" marB="0"/>
                </a:tc>
              </a:tr>
              <a:tr h="265639">
                <a:tc>
                  <a:txBody>
                    <a:bodyPr/>
                    <a:lstStyle/>
                    <a:p>
                      <a:pPr marL="161290" algn="ctr">
                        <a:lnSpc>
                          <a:spcPct val="100000"/>
                        </a:lnSpc>
                      </a:pPr>
                      <a:r>
                        <a:rPr lang="ru-RU" sz="1600" b="1" dirty="0" smtClean="0">
                          <a:solidFill>
                            <a:srgbClr val="CC3300"/>
                          </a:solidFill>
                          <a:latin typeface="Times New Roman" panose="02020603050405020304" pitchFamily="18" charset="0"/>
                          <a:cs typeface="Times New Roman" panose="02020603050405020304" pitchFamily="18" charset="0"/>
                        </a:rPr>
                        <a:t>1,4</a:t>
                      </a:r>
                      <a:endParaRPr sz="1600" b="1" dirty="0">
                        <a:solidFill>
                          <a:srgbClr val="CC3300"/>
                        </a:solidFill>
                        <a:latin typeface="Times New Roman" panose="02020603050405020304" pitchFamily="18" charset="0"/>
                        <a:cs typeface="Times New Roman" panose="02020603050405020304" pitchFamily="18" charset="0"/>
                      </a:endParaRPr>
                    </a:p>
                  </a:txBody>
                  <a:tcPr marL="0" marR="0" marT="0" marB="0"/>
                </a:tc>
                <a:tc>
                  <a:txBody>
                    <a:bodyPr/>
                    <a:lstStyle/>
                    <a:p>
                      <a:pPr marL="90170">
                        <a:lnSpc>
                          <a:spcPct val="100000"/>
                        </a:lnSpc>
                      </a:pPr>
                      <a:r>
                        <a:rPr lang="ru-RU" sz="1600" dirty="0" smtClean="0">
                          <a:latin typeface="Times New Roman" panose="02020603050405020304" pitchFamily="18" charset="0"/>
                          <a:cs typeface="Times New Roman" panose="02020603050405020304" pitchFamily="18" charset="0"/>
                        </a:rPr>
                        <a:t>Ремонт кабинетов  МОУ "Киселевская ОШИ" </a:t>
                      </a:r>
                      <a:endParaRPr lang="ru-RU" sz="1600" dirty="0">
                        <a:latin typeface="Times New Roman" panose="02020603050405020304" pitchFamily="18" charset="0"/>
                        <a:cs typeface="Times New Roman" panose="02020603050405020304" pitchFamily="18" charset="0"/>
                      </a:endParaRPr>
                    </a:p>
                  </a:txBody>
                  <a:tcPr marL="0" marR="0" marT="0" marB="0"/>
                </a:tc>
              </a:tr>
              <a:tr h="271722">
                <a:tc>
                  <a:txBody>
                    <a:bodyPr/>
                    <a:lstStyle/>
                    <a:p>
                      <a:pPr marL="161290" algn="ctr">
                        <a:lnSpc>
                          <a:spcPct val="100000"/>
                        </a:lnSpc>
                      </a:pPr>
                      <a:r>
                        <a:rPr lang="ru-RU" sz="1600" b="1" dirty="0" smtClean="0">
                          <a:solidFill>
                            <a:srgbClr val="CC3300"/>
                          </a:solidFill>
                          <a:latin typeface="Times New Roman" panose="02020603050405020304" pitchFamily="18" charset="0"/>
                          <a:cs typeface="Times New Roman" panose="02020603050405020304" pitchFamily="18" charset="0"/>
                        </a:rPr>
                        <a:t>0,7</a:t>
                      </a:r>
                      <a:endParaRPr sz="1600" b="1" dirty="0">
                        <a:solidFill>
                          <a:srgbClr val="CC3300"/>
                        </a:solidFill>
                        <a:latin typeface="Times New Roman" panose="02020603050405020304" pitchFamily="18" charset="0"/>
                        <a:cs typeface="Times New Roman" panose="02020603050405020304" pitchFamily="18" charset="0"/>
                      </a:endParaRPr>
                    </a:p>
                  </a:txBody>
                  <a:tcPr marL="0" marR="0" marT="0" marB="0"/>
                </a:tc>
                <a:tc>
                  <a:txBody>
                    <a:bodyPr/>
                    <a:lstStyle/>
                    <a:p>
                      <a:pPr marL="90170">
                        <a:lnSpc>
                          <a:spcPct val="100000"/>
                        </a:lnSpc>
                      </a:pPr>
                      <a:r>
                        <a:rPr lang="ru-RU" sz="1600" dirty="0" smtClean="0">
                          <a:latin typeface="Times New Roman" panose="02020603050405020304" pitchFamily="18" charset="0"/>
                          <a:cs typeface="Times New Roman" panose="02020603050405020304" pitchFamily="18" charset="0"/>
                        </a:rPr>
                        <a:t>Ремонт тамбура, коридора, помещений МАОУ «</a:t>
                      </a:r>
                      <a:r>
                        <a:rPr lang="ru-RU" sz="1600" dirty="0" err="1" smtClean="0">
                          <a:latin typeface="Times New Roman" panose="02020603050405020304" pitchFamily="18" charset="0"/>
                          <a:cs typeface="Times New Roman" panose="02020603050405020304" pitchFamily="18" charset="0"/>
                        </a:rPr>
                        <a:t>Суксунская</a:t>
                      </a:r>
                      <a:r>
                        <a:rPr lang="ru-RU" sz="1600" dirty="0" smtClean="0">
                          <a:latin typeface="Times New Roman" panose="02020603050405020304" pitchFamily="18" charset="0"/>
                          <a:cs typeface="Times New Roman" panose="02020603050405020304" pitchFamily="18" charset="0"/>
                        </a:rPr>
                        <a:t>           СОШ  №2» </a:t>
                      </a:r>
                      <a:endParaRPr sz="1600" dirty="0">
                        <a:latin typeface="Times New Roman" panose="02020603050405020304" pitchFamily="18" charset="0"/>
                        <a:cs typeface="Times New Roman" panose="02020603050405020304" pitchFamily="18" charset="0"/>
                      </a:endParaRPr>
                    </a:p>
                  </a:txBody>
                  <a:tcPr marL="0" marR="0" marT="0" marB="0"/>
                </a:tc>
              </a:tr>
              <a:tr h="271526">
                <a:tc>
                  <a:txBody>
                    <a:bodyPr/>
                    <a:lstStyle/>
                    <a:p>
                      <a:pPr marL="146050" algn="ctr">
                        <a:lnSpc>
                          <a:spcPct val="100000"/>
                        </a:lnSpc>
                      </a:pPr>
                      <a:r>
                        <a:rPr lang="ru-RU" sz="1600" b="1" dirty="0" smtClean="0">
                          <a:solidFill>
                            <a:srgbClr val="CC3300"/>
                          </a:solidFill>
                          <a:latin typeface="Times New Roman" panose="02020603050405020304" pitchFamily="18" charset="0"/>
                          <a:cs typeface="Times New Roman" panose="02020603050405020304" pitchFamily="18" charset="0"/>
                        </a:rPr>
                        <a:t>3,3</a:t>
                      </a:r>
                      <a:endParaRPr sz="1600" b="1" dirty="0">
                        <a:solidFill>
                          <a:srgbClr val="CC3300"/>
                        </a:solidFill>
                        <a:latin typeface="Times New Roman" panose="02020603050405020304" pitchFamily="18" charset="0"/>
                        <a:cs typeface="Times New Roman" panose="02020603050405020304" pitchFamily="18" charset="0"/>
                      </a:endParaRPr>
                    </a:p>
                  </a:txBody>
                  <a:tcPr marL="0" marR="0" marT="0" marB="0"/>
                </a:tc>
                <a:tc>
                  <a:txBody>
                    <a:bodyPr/>
                    <a:lstStyle/>
                    <a:p>
                      <a:pPr marL="90170">
                        <a:lnSpc>
                          <a:spcPct val="100000"/>
                        </a:lnSpc>
                      </a:pPr>
                      <a:r>
                        <a:rPr lang="ru-RU" sz="1600" dirty="0" smtClean="0">
                          <a:latin typeface="Times New Roman" panose="02020603050405020304" pitchFamily="18" charset="0"/>
                          <a:cs typeface="Times New Roman" panose="02020603050405020304" pitchFamily="18" charset="0"/>
                        </a:rPr>
                        <a:t>Ремонт фасада здания школы МАОУ Ключевская СОШ</a:t>
                      </a:r>
                      <a:endParaRPr sz="1600" dirty="0">
                        <a:latin typeface="Times New Roman" panose="02020603050405020304" pitchFamily="18" charset="0"/>
                        <a:cs typeface="Times New Roman" panose="02020603050405020304" pitchFamily="18" charset="0"/>
                      </a:endParaRPr>
                    </a:p>
                  </a:txBody>
                  <a:tcPr marL="0" marR="0" marT="0" marB="0"/>
                </a:tc>
              </a:tr>
              <a:tr h="271502">
                <a:tc>
                  <a:txBody>
                    <a:bodyPr/>
                    <a:lstStyle/>
                    <a:p>
                      <a:pPr marL="161290" algn="ctr">
                        <a:lnSpc>
                          <a:spcPct val="100000"/>
                        </a:lnSpc>
                      </a:pPr>
                      <a:r>
                        <a:rPr lang="ru-RU" sz="1600" b="1" dirty="0" smtClean="0">
                          <a:solidFill>
                            <a:srgbClr val="CC3300"/>
                          </a:solidFill>
                          <a:latin typeface="Times New Roman" panose="02020603050405020304" pitchFamily="18" charset="0"/>
                          <a:cs typeface="Times New Roman" panose="02020603050405020304" pitchFamily="18" charset="0"/>
                        </a:rPr>
                        <a:t>1,8</a:t>
                      </a:r>
                      <a:endParaRPr sz="1600" b="1" dirty="0">
                        <a:solidFill>
                          <a:srgbClr val="CC3300"/>
                        </a:solidFill>
                        <a:latin typeface="Times New Roman" panose="02020603050405020304" pitchFamily="18" charset="0"/>
                        <a:cs typeface="Times New Roman" panose="02020603050405020304" pitchFamily="18" charset="0"/>
                      </a:endParaRPr>
                    </a:p>
                  </a:txBody>
                  <a:tcPr marL="0" marR="0" marT="0" marB="0"/>
                </a:tc>
                <a:tc>
                  <a:txBody>
                    <a:bodyPr/>
                    <a:lstStyle/>
                    <a:p>
                      <a:pPr marL="90170">
                        <a:lnSpc>
                          <a:spcPct val="100000"/>
                        </a:lnSpc>
                      </a:pPr>
                      <a:r>
                        <a:rPr lang="ru-RU" sz="1600" dirty="0" smtClean="0">
                          <a:latin typeface="Times New Roman" panose="02020603050405020304" pitchFamily="18" charset="0"/>
                          <a:cs typeface="Times New Roman" panose="02020603050405020304" pitchFamily="18" charset="0"/>
                        </a:rPr>
                        <a:t>Ремонт </a:t>
                      </a:r>
                      <a:r>
                        <a:rPr lang="ru-RU" sz="1600" dirty="0" err="1" smtClean="0">
                          <a:latin typeface="Times New Roman" panose="02020603050405020304" pitchFamily="18" charset="0"/>
                          <a:cs typeface="Times New Roman" panose="02020603050405020304" pitchFamily="18" charset="0"/>
                        </a:rPr>
                        <a:t>Бырминского</a:t>
                      </a:r>
                      <a:r>
                        <a:rPr lang="ru-RU" sz="1600" dirty="0" smtClean="0">
                          <a:latin typeface="Times New Roman" panose="02020603050405020304" pitchFamily="18" charset="0"/>
                          <a:cs typeface="Times New Roman" panose="02020603050405020304" pitchFamily="18" charset="0"/>
                        </a:rPr>
                        <a:t> сельского клуба МУ "ЦРК"</a:t>
                      </a:r>
                      <a:endParaRPr sz="1600" dirty="0">
                        <a:latin typeface="Times New Roman" panose="02020603050405020304" pitchFamily="18" charset="0"/>
                        <a:cs typeface="Times New Roman" panose="02020603050405020304" pitchFamily="18" charset="0"/>
                      </a:endParaRPr>
                    </a:p>
                  </a:txBody>
                  <a:tcPr marL="0" marR="0" marT="0" marB="0"/>
                </a:tc>
              </a:tr>
              <a:tr h="290269">
                <a:tc>
                  <a:txBody>
                    <a:bodyPr/>
                    <a:lstStyle/>
                    <a:p>
                      <a:pPr marL="146050" algn="ctr">
                        <a:lnSpc>
                          <a:spcPct val="100000"/>
                        </a:lnSpc>
                      </a:pPr>
                      <a:r>
                        <a:rPr lang="ru-RU" sz="1600" b="1" dirty="0" smtClean="0">
                          <a:solidFill>
                            <a:srgbClr val="CC3300"/>
                          </a:solidFill>
                          <a:latin typeface="Times New Roman" panose="02020603050405020304" pitchFamily="18" charset="0"/>
                          <a:cs typeface="Times New Roman" panose="02020603050405020304" pitchFamily="18" charset="0"/>
                        </a:rPr>
                        <a:t>0,3</a:t>
                      </a:r>
                      <a:endParaRPr sz="1600" b="1" dirty="0">
                        <a:solidFill>
                          <a:srgbClr val="CC3300"/>
                        </a:solidFill>
                        <a:latin typeface="Times New Roman" panose="02020603050405020304" pitchFamily="18" charset="0"/>
                        <a:cs typeface="Times New Roman" panose="02020603050405020304" pitchFamily="18" charset="0"/>
                      </a:endParaRPr>
                    </a:p>
                  </a:txBody>
                  <a:tcPr marL="0" marR="0" marT="0" marB="0"/>
                </a:tc>
                <a:tc>
                  <a:txBody>
                    <a:bodyPr/>
                    <a:lstStyle/>
                    <a:p>
                      <a:pPr marL="0" marR="0" lvl="0" indent="0" algn="l" defTabSz="914400" rtl="0" eaLnBrk="1" latinLnBrk="0" hangingPunct="1">
                        <a:lnSpc>
                          <a:spcPct val="100000"/>
                        </a:lnSpc>
                        <a:spcBef>
                          <a:spcPts val="0"/>
                        </a:spcBef>
                        <a:spcAft>
                          <a:spcPts val="0"/>
                        </a:spcAft>
                        <a:buClrTx/>
                        <a:buSzTx/>
                        <a:buFontTx/>
                        <a:buNone/>
                        <a:defRPr/>
                      </a:pPr>
                      <a:r>
                        <a:rPr kumimoji="0" lang="ru-RU" sz="1600" b="0" kern="1200" dirty="0" smtClean="0">
                          <a:ln>
                            <a:noFill/>
                          </a:ln>
                          <a:solidFill>
                            <a:schemeClr val="tx1">
                              <a:lumMod val="95000"/>
                              <a:lumOff val="5000"/>
                            </a:schemeClr>
                          </a:solidFill>
                          <a:effectLst/>
                          <a:latin typeface="Times New Roman" panose="02020603050405020304" pitchFamily="18" charset="0"/>
                          <a:ea typeface="+mn-ea"/>
                          <a:cs typeface="Times New Roman" panose="02020603050405020304" pitchFamily="18" charset="0"/>
                        </a:rPr>
                        <a:t>Ремонт здания </a:t>
                      </a:r>
                      <a:r>
                        <a:rPr kumimoji="0" lang="ru-RU" sz="1600" b="0" kern="1200" dirty="0" err="1" smtClean="0">
                          <a:ln>
                            <a:noFill/>
                          </a:ln>
                          <a:solidFill>
                            <a:schemeClr val="tx1">
                              <a:lumMod val="95000"/>
                              <a:lumOff val="5000"/>
                            </a:schemeClr>
                          </a:solidFill>
                          <a:effectLst/>
                          <a:latin typeface="Times New Roman" panose="02020603050405020304" pitchFamily="18" charset="0"/>
                          <a:ea typeface="+mn-ea"/>
                          <a:cs typeface="Times New Roman" panose="02020603050405020304" pitchFamily="18" charset="0"/>
                        </a:rPr>
                        <a:t>Советинской</a:t>
                      </a:r>
                      <a:r>
                        <a:rPr kumimoji="0" lang="ru-RU" sz="1600" b="0" kern="1200" dirty="0" smtClean="0">
                          <a:ln>
                            <a:noFill/>
                          </a:ln>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сельской библиотеки </a:t>
                      </a:r>
                      <a:endParaRPr kumimoji="0" lang="ru-RU" sz="1600" b="0" kern="1200" dirty="0">
                        <a:ln>
                          <a:noFill/>
                        </a:ln>
                        <a:solidFill>
                          <a:schemeClr val="tx1">
                            <a:lumMod val="95000"/>
                            <a:lumOff val="5000"/>
                          </a:schemeClr>
                        </a:solidFill>
                        <a:effectLst/>
                        <a:latin typeface="Times New Roman" panose="02020603050405020304" pitchFamily="18" charset="0"/>
                        <a:ea typeface="+mn-ea"/>
                        <a:cs typeface="Times New Roman" panose="02020603050405020304" pitchFamily="18" charset="0"/>
                      </a:endParaRPr>
                    </a:p>
                  </a:txBody>
                  <a:tcPr marL="0" marR="0" marT="0" marB="0"/>
                </a:tc>
              </a:tr>
            </a:tbl>
          </a:graphicData>
        </a:graphic>
      </p:graphicFrame>
      <p:sp>
        <p:nvSpPr>
          <p:cNvPr id="2" name="object 2"/>
          <p:cNvSpPr txBox="1"/>
          <p:nvPr/>
        </p:nvSpPr>
        <p:spPr>
          <a:xfrm>
            <a:off x="245356" y="47463"/>
            <a:ext cx="8791140" cy="1384995"/>
          </a:xfrm>
          <a:prstGeom prst="rect">
            <a:avLst/>
          </a:prstGeom>
          <a:solidFill>
            <a:srgbClr val="FF7C80"/>
          </a:solidFill>
        </p:spPr>
        <p:txBody>
          <a:bodyPr vert="horz" wrap="square" lIns="0" tIns="0" rIns="0" bIns="0" rtlCol="0">
            <a:spAutoFit/>
          </a:bodyPr>
          <a:lstStyle/>
          <a:p>
            <a:pPr marL="6468" algn="ctr"/>
            <a:r>
              <a:rPr lang="ru-RU" sz="2400" b="1" dirty="0" smtClean="0">
                <a:solidFill>
                  <a:schemeClr val="tx2">
                    <a:lumMod val="75000"/>
                  </a:schemeClr>
                </a:solidFill>
                <a:cs typeface="Times New Roman" panose="02020603050405020304" pitchFamily="18" charset="0"/>
              </a:rPr>
              <a:t>Участие в приоритетной региональном проекте </a:t>
            </a:r>
          </a:p>
          <a:p>
            <a:pPr marL="6468" algn="ctr"/>
            <a:r>
              <a:rPr lang="ru-RU" sz="2400" b="1" dirty="0" smtClean="0">
                <a:solidFill>
                  <a:schemeClr val="tx2">
                    <a:lumMod val="75000"/>
                  </a:schemeClr>
                </a:solidFill>
                <a:cs typeface="Times New Roman" panose="02020603050405020304" pitchFamily="18" charset="0"/>
              </a:rPr>
              <a:t>по приведению в нормативное состояние объектов </a:t>
            </a:r>
            <a:r>
              <a:rPr lang="ru-RU" sz="2400" b="1" dirty="0">
                <a:solidFill>
                  <a:schemeClr val="accent1">
                    <a:lumMod val="50000"/>
                  </a:schemeClr>
                </a:solidFill>
              </a:rPr>
              <a:t>общественной инфраструктуры </a:t>
            </a:r>
            <a:r>
              <a:rPr lang="ru-RU" sz="2400" b="1" dirty="0" smtClean="0">
                <a:solidFill>
                  <a:schemeClr val="accent1">
                    <a:lumMod val="50000"/>
                  </a:schemeClr>
                </a:solidFill>
              </a:rPr>
              <a:t>(завершение реализации)</a:t>
            </a:r>
            <a:endParaRPr lang="ru-RU" sz="2400" b="1" dirty="0" smtClean="0">
              <a:solidFill>
                <a:schemeClr val="accent1">
                  <a:lumMod val="50000"/>
                </a:schemeClr>
              </a:solidFill>
              <a:cs typeface="Times New Roman" panose="02020603050405020304" pitchFamily="18" charset="0"/>
            </a:endParaRPr>
          </a:p>
          <a:p>
            <a:pPr marL="6468" algn="ctr"/>
            <a:endParaRPr b="1" dirty="0">
              <a:solidFill>
                <a:schemeClr val="tx2">
                  <a:lumMod val="75000"/>
                </a:schemeClr>
              </a:solidFill>
              <a:cs typeface="Times New Roman" panose="02020603050405020304" pitchFamily="18" charset="0"/>
            </a:endParaRPr>
          </a:p>
        </p:txBody>
      </p:sp>
      <p:sp>
        <p:nvSpPr>
          <p:cNvPr id="4" name="object 4"/>
          <p:cNvSpPr/>
          <p:nvPr/>
        </p:nvSpPr>
        <p:spPr>
          <a:xfrm>
            <a:off x="167521" y="1767964"/>
            <a:ext cx="485805" cy="638678"/>
          </a:xfrm>
          <a:prstGeom prst="rect">
            <a:avLst/>
          </a:prstGeom>
          <a:blipFill>
            <a:blip r:embed="rId3" cstate="print"/>
            <a:stretch>
              <a:fillRect/>
            </a:stretch>
          </a:blipFill>
        </p:spPr>
        <p:txBody>
          <a:bodyPr wrap="square" lIns="0" tIns="0" rIns="0" bIns="0" rtlCol="0"/>
          <a:lstStyle/>
          <a:p>
            <a:endParaRPr dirty="0"/>
          </a:p>
        </p:txBody>
      </p:sp>
      <p:sp>
        <p:nvSpPr>
          <p:cNvPr id="5" name="object 5"/>
          <p:cNvSpPr txBox="1"/>
          <p:nvPr/>
        </p:nvSpPr>
        <p:spPr>
          <a:xfrm>
            <a:off x="826942" y="2389706"/>
            <a:ext cx="1214021" cy="512961"/>
          </a:xfrm>
          <a:prstGeom prst="rect">
            <a:avLst/>
          </a:prstGeom>
        </p:spPr>
        <p:txBody>
          <a:bodyPr vert="horz" wrap="square" lIns="0" tIns="0" rIns="0" bIns="0" rtlCol="0">
            <a:spAutoFit/>
          </a:bodyPr>
          <a:lstStyle/>
          <a:p>
            <a:pPr marL="197924">
              <a:lnSpc>
                <a:spcPts val="2934"/>
              </a:lnSpc>
            </a:pPr>
            <a:r>
              <a:rPr lang="ru-RU" sz="2500" b="1" spc="-13" dirty="0" smtClean="0">
                <a:solidFill>
                  <a:srgbClr val="87371D"/>
                </a:solidFill>
                <a:latin typeface="Arial"/>
                <a:cs typeface="Arial"/>
              </a:rPr>
              <a:t>23,2</a:t>
            </a:r>
            <a:endParaRPr sz="2500" dirty="0">
              <a:latin typeface="Arial"/>
              <a:cs typeface="Arial"/>
            </a:endParaRPr>
          </a:p>
          <a:p>
            <a:pPr marL="6468">
              <a:lnSpc>
                <a:spcPts val="1100"/>
              </a:lnSpc>
              <a:tabLst>
                <a:tab pos="197924" algn="l"/>
              </a:tabLst>
            </a:pPr>
            <a:r>
              <a:rPr sz="1000" u="sng" spc="3" dirty="0">
                <a:latin typeface="Arial"/>
                <a:cs typeface="Arial"/>
              </a:rPr>
              <a:t> </a:t>
            </a:r>
            <a:r>
              <a:rPr sz="1000" spc="3" dirty="0">
                <a:latin typeface="Arial"/>
                <a:cs typeface="Arial"/>
              </a:rPr>
              <a:t>	</a:t>
            </a:r>
            <a:r>
              <a:rPr lang="ru-RU" sz="1600" u="sng" spc="5" dirty="0" smtClean="0">
                <a:cs typeface="Times New Roman" panose="02020603050405020304" pitchFamily="18" charset="0"/>
              </a:rPr>
              <a:t>млн.</a:t>
            </a:r>
            <a:r>
              <a:rPr sz="1600" u="sng" spc="-8" dirty="0" err="1" smtClean="0">
                <a:cs typeface="Times New Roman" panose="02020603050405020304" pitchFamily="18" charset="0"/>
              </a:rPr>
              <a:t>р</a:t>
            </a:r>
            <a:r>
              <a:rPr sz="1600" u="sng" spc="3" dirty="0" err="1" smtClean="0">
                <a:cs typeface="Times New Roman" panose="02020603050405020304" pitchFamily="18" charset="0"/>
              </a:rPr>
              <a:t>уб</a:t>
            </a:r>
            <a:r>
              <a:rPr sz="1600" u="sng" spc="3" dirty="0">
                <a:cs typeface="Times New Roman" panose="02020603050405020304" pitchFamily="18" charset="0"/>
              </a:rPr>
              <a:t>. </a:t>
            </a:r>
            <a:endParaRPr sz="1600" dirty="0">
              <a:cs typeface="Times New Roman" panose="02020603050405020304" pitchFamily="18" charset="0"/>
            </a:endParaRPr>
          </a:p>
        </p:txBody>
      </p:sp>
      <p:sp>
        <p:nvSpPr>
          <p:cNvPr id="7" name="object 7"/>
          <p:cNvSpPr/>
          <p:nvPr/>
        </p:nvSpPr>
        <p:spPr>
          <a:xfrm>
            <a:off x="5331714" y="2175810"/>
            <a:ext cx="0" cy="0"/>
          </a:xfrm>
          <a:custGeom>
            <a:avLst/>
            <a:gdLst/>
            <a:ahLst/>
            <a:cxnLst/>
            <a:rect l="l" t="t" r="r" b="b"/>
            <a:pathLst>
              <a:path>
                <a:moveTo>
                  <a:pt x="0" y="0"/>
                </a:moveTo>
                <a:lnTo>
                  <a:pt x="0" y="0"/>
                </a:lnTo>
              </a:path>
            </a:pathLst>
          </a:custGeom>
          <a:ln w="10471">
            <a:solidFill>
              <a:srgbClr val="F45237"/>
            </a:solidFill>
          </a:ln>
        </p:spPr>
        <p:txBody>
          <a:bodyPr wrap="square" lIns="0" tIns="0" rIns="0" bIns="0" rtlCol="0"/>
          <a:lstStyle/>
          <a:p>
            <a:endParaRPr dirty="0"/>
          </a:p>
        </p:txBody>
      </p:sp>
      <p:sp>
        <p:nvSpPr>
          <p:cNvPr id="29" name="object 29"/>
          <p:cNvSpPr txBox="1"/>
          <p:nvPr/>
        </p:nvSpPr>
        <p:spPr>
          <a:xfrm>
            <a:off x="755576" y="1944977"/>
            <a:ext cx="2570775" cy="230832"/>
          </a:xfrm>
          <a:prstGeom prst="rect">
            <a:avLst/>
          </a:prstGeom>
        </p:spPr>
        <p:txBody>
          <a:bodyPr vert="horz" wrap="square" lIns="0" tIns="0" rIns="0" bIns="0" rtlCol="0">
            <a:spAutoFit/>
          </a:bodyPr>
          <a:lstStyle/>
          <a:p>
            <a:pPr marL="6468"/>
            <a:r>
              <a:rPr lang="ru-RU" sz="1500" b="1" spc="18" dirty="0" smtClean="0">
                <a:solidFill>
                  <a:srgbClr val="404040"/>
                </a:solidFill>
                <a:latin typeface="Arial"/>
                <a:cs typeface="Arial"/>
              </a:rPr>
              <a:t>Общий объем</a:t>
            </a:r>
            <a:endParaRPr sz="1500" dirty="0">
              <a:latin typeface="Arial"/>
              <a:cs typeface="Arial"/>
            </a:endParaRPr>
          </a:p>
        </p:txBody>
      </p:sp>
      <p:sp>
        <p:nvSpPr>
          <p:cNvPr id="34" name="object 34"/>
          <p:cNvSpPr/>
          <p:nvPr/>
        </p:nvSpPr>
        <p:spPr>
          <a:xfrm>
            <a:off x="7545319" y="3217583"/>
            <a:ext cx="265136" cy="357725"/>
          </a:xfrm>
          <a:custGeom>
            <a:avLst/>
            <a:gdLst/>
            <a:ahLst/>
            <a:cxnLst/>
            <a:rect l="l" t="t" r="r" b="b"/>
            <a:pathLst>
              <a:path w="582930" h="589914">
                <a:moveTo>
                  <a:pt x="0" y="589547"/>
                </a:moveTo>
                <a:lnTo>
                  <a:pt x="582741" y="0"/>
                </a:lnTo>
              </a:path>
            </a:pathLst>
          </a:custGeom>
          <a:ln w="10471">
            <a:solidFill>
              <a:srgbClr val="FFCEA9"/>
            </a:solidFill>
          </a:ln>
        </p:spPr>
        <p:txBody>
          <a:bodyPr wrap="square" lIns="0" tIns="0" rIns="0" bIns="0" rtlCol="0"/>
          <a:lstStyle/>
          <a:p>
            <a:endParaRPr dirty="0"/>
          </a:p>
        </p:txBody>
      </p:sp>
      <p:sp>
        <p:nvSpPr>
          <p:cNvPr id="35" name="object 35"/>
          <p:cNvSpPr/>
          <p:nvPr/>
        </p:nvSpPr>
        <p:spPr>
          <a:xfrm>
            <a:off x="7810369" y="3212948"/>
            <a:ext cx="1082492" cy="0"/>
          </a:xfrm>
          <a:custGeom>
            <a:avLst/>
            <a:gdLst/>
            <a:ahLst/>
            <a:cxnLst/>
            <a:rect l="l" t="t" r="r" b="b"/>
            <a:pathLst>
              <a:path w="2379980">
                <a:moveTo>
                  <a:pt x="0" y="0"/>
                </a:moveTo>
                <a:lnTo>
                  <a:pt x="2379657" y="0"/>
                </a:lnTo>
              </a:path>
            </a:pathLst>
          </a:custGeom>
          <a:ln w="3175">
            <a:solidFill>
              <a:srgbClr val="FFCEA9"/>
            </a:solidFill>
          </a:ln>
        </p:spPr>
        <p:txBody>
          <a:bodyPr wrap="square" lIns="0" tIns="0" rIns="0" bIns="0" rtlCol="0"/>
          <a:lstStyle/>
          <a:p>
            <a:endParaRPr dirty="0"/>
          </a:p>
        </p:txBody>
      </p:sp>
      <p:sp>
        <p:nvSpPr>
          <p:cNvPr id="37" name="object 37"/>
          <p:cNvSpPr txBox="1">
            <a:spLocks noGrp="1"/>
          </p:cNvSpPr>
          <p:nvPr>
            <p:ph type="sldNum" sz="quarter" idx="7"/>
          </p:nvPr>
        </p:nvSpPr>
        <p:spPr>
          <a:xfrm>
            <a:off x="8543278" y="6485051"/>
            <a:ext cx="561975" cy="107722"/>
          </a:xfrm>
          <a:prstGeom prst="rect">
            <a:avLst/>
          </a:prstGeom>
        </p:spPr>
        <p:txBody>
          <a:bodyPr vert="horz" wrap="square" lIns="0" tIns="0" rIns="0" bIns="0" rtlCol="0">
            <a:spAutoFit/>
          </a:bodyPr>
          <a:lstStyle/>
          <a:p>
            <a:pPr marL="12936"/>
            <a:fld id="{81D60167-4931-47E6-BA6A-407CBD079E47}" type="slidenum">
              <a:rPr spc="3" dirty="0"/>
              <a:pPr marL="12936"/>
              <a:t>18</a:t>
            </a:fld>
            <a:endParaRPr spc="3" dirty="0"/>
          </a:p>
        </p:txBody>
      </p:sp>
      <p:cxnSp>
        <p:nvCxnSpPr>
          <p:cNvPr id="9" name="Прямая соединительная линия 8"/>
          <p:cNvCxnSpPr/>
          <p:nvPr/>
        </p:nvCxnSpPr>
        <p:spPr>
          <a:xfrm>
            <a:off x="209267" y="3068960"/>
            <a:ext cx="451522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Скругленный прямоугольник 35"/>
          <p:cNvSpPr/>
          <p:nvPr/>
        </p:nvSpPr>
        <p:spPr>
          <a:xfrm rot="1691347">
            <a:off x="2531885" y="2001984"/>
            <a:ext cx="1221736" cy="687526"/>
          </a:xfrm>
          <a:prstGeom prst="round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latin typeface="Times New Roman" pitchFamily="18" charset="0"/>
                <a:cs typeface="Times New Roman" pitchFamily="18" charset="0"/>
              </a:rPr>
              <a:t>На условиях </a:t>
            </a:r>
            <a:r>
              <a:rPr lang="ru-RU" sz="1100" b="1" dirty="0" err="1" smtClean="0">
                <a:solidFill>
                  <a:schemeClr val="tx1"/>
                </a:solidFill>
                <a:latin typeface="Times New Roman" pitchFamily="18" charset="0"/>
                <a:cs typeface="Times New Roman" pitchFamily="18" charset="0"/>
              </a:rPr>
              <a:t>софинансирования</a:t>
            </a:r>
            <a:r>
              <a:rPr lang="ru-RU" sz="1100" b="1" dirty="0" smtClean="0">
                <a:solidFill>
                  <a:schemeClr val="tx1"/>
                </a:solidFill>
                <a:latin typeface="Times New Roman" pitchFamily="18" charset="0"/>
                <a:cs typeface="Times New Roman" pitchFamily="18" charset="0"/>
              </a:rPr>
              <a:t> 25%</a:t>
            </a:r>
            <a:endParaRPr lang="ru-RU" sz="1100" b="1" dirty="0">
              <a:solidFill>
                <a:schemeClr val="tx1"/>
              </a:solidFill>
              <a:latin typeface="Times New Roman" pitchFamily="18" charset="0"/>
              <a:cs typeface="Times New Roman" pitchFamily="18" charset="0"/>
            </a:endParaRPr>
          </a:p>
        </p:txBody>
      </p:sp>
      <p:pic>
        <p:nvPicPr>
          <p:cNvPr id="27" name="Рисунок 18" descr="C:\Users\Виктор\Desktop\Фото ремонтов ОУ\СОШ №2 коридор.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550270" y="1807604"/>
            <a:ext cx="2485411" cy="15896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Рисунок 15" descr="C:\Users\Виктор\Desktop\Фото ремонтов ОУ\Фото СОШ №2\Фото ремонтов 2023г\фото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48376" y="3388592"/>
            <a:ext cx="2487305" cy="1719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Рисунок 1"/>
          <p:cNvPicPr>
            <a:picLocks noChangeAspect="1"/>
          </p:cNvPicPr>
          <p:nvPr/>
        </p:nvPicPr>
        <p:blipFill>
          <a:blip r:embed="rId6" cstate="print">
            <a:extLst>
              <a:ext uri="{28A0092B-C50C-407E-A947-70E740481C1C}">
                <a14:useLocalDpi xmlns:a14="http://schemas.microsoft.com/office/drawing/2010/main" xmlns="" val="0"/>
              </a:ext>
            </a:extLst>
          </a:blip>
          <a:srcRect b="34250"/>
          <a:stretch>
            <a:fillRect/>
          </a:stretch>
        </p:blipFill>
        <p:spPr bwMode="auto">
          <a:xfrm>
            <a:off x="6548375" y="5108374"/>
            <a:ext cx="2487305" cy="1631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50447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50817" y="707769"/>
            <a:ext cx="8464623" cy="767390"/>
          </a:xfrm>
          <a:prstGeom prst="rect">
            <a:avLst/>
          </a:prstGeom>
        </p:spPr>
        <p:txBody>
          <a:bodyPr vert="horz" wrap="square" lIns="0" tIns="0" rIns="0" bIns="0" rtlCol="0">
            <a:spAutoFit/>
          </a:bodyPr>
          <a:lstStyle/>
          <a:p>
            <a:pPr marL="748030" marR="516255" algn="ctr">
              <a:lnSpc>
                <a:spcPct val="79600"/>
              </a:lnSpc>
            </a:pPr>
            <a:endParaRPr lang="ru-RU" sz="2400" b="1" dirty="0" smtClean="0">
              <a:solidFill>
                <a:srgbClr val="C00000"/>
              </a:solidFill>
              <a:latin typeface="Times New Roman"/>
              <a:cs typeface="Times New Roman"/>
            </a:endParaRPr>
          </a:p>
          <a:p>
            <a:pPr algn="ctr">
              <a:spcBef>
                <a:spcPts val="813"/>
              </a:spcBef>
            </a:pPr>
            <a:r>
              <a:rPr lang="ru-RU" altLang="ru-RU" sz="2400" dirty="0" smtClean="0">
                <a:solidFill>
                  <a:srgbClr val="FF0000"/>
                </a:solidFill>
                <a:cs typeface="Times New Roman" panose="02020603050405020304" pitchFamily="18" charset="0"/>
              </a:rPr>
              <a:t>благоустройство </a:t>
            </a:r>
            <a:r>
              <a:rPr lang="ru-RU" altLang="ru-RU" sz="2400" dirty="0">
                <a:solidFill>
                  <a:srgbClr val="FF0000"/>
                </a:solidFill>
                <a:cs typeface="Times New Roman" panose="02020603050405020304" pitchFamily="18" charset="0"/>
              </a:rPr>
              <a:t>территорий школ</a:t>
            </a:r>
          </a:p>
        </p:txBody>
      </p:sp>
      <p:sp>
        <p:nvSpPr>
          <p:cNvPr id="2" name="object 2"/>
          <p:cNvSpPr/>
          <p:nvPr/>
        </p:nvSpPr>
        <p:spPr>
          <a:xfrm>
            <a:off x="543014" y="797285"/>
            <a:ext cx="500594" cy="500594"/>
          </a:xfrm>
          <a:prstGeom prst="rect">
            <a:avLst/>
          </a:prstGeom>
          <a:blipFill>
            <a:blip r:embed="rId3" cstate="print"/>
            <a:stretch>
              <a:fillRect/>
            </a:stretch>
          </a:blipFill>
        </p:spPr>
        <p:txBody>
          <a:bodyPr wrap="square" lIns="0" tIns="0" rIns="0" bIns="0" rtlCol="0"/>
          <a:lstStyle/>
          <a:p>
            <a:endParaRPr dirty="0"/>
          </a:p>
        </p:txBody>
      </p:sp>
      <p:sp>
        <p:nvSpPr>
          <p:cNvPr id="7" name="object 7"/>
          <p:cNvSpPr/>
          <p:nvPr/>
        </p:nvSpPr>
        <p:spPr>
          <a:xfrm>
            <a:off x="761" y="189737"/>
            <a:ext cx="9143365" cy="0"/>
          </a:xfrm>
          <a:custGeom>
            <a:avLst/>
            <a:gdLst/>
            <a:ahLst/>
            <a:cxnLst/>
            <a:rect l="l" t="t" r="r" b="b"/>
            <a:pathLst>
              <a:path w="9143365">
                <a:moveTo>
                  <a:pt x="0" y="0"/>
                </a:moveTo>
                <a:lnTo>
                  <a:pt x="9143238" y="0"/>
                </a:lnTo>
              </a:path>
            </a:pathLst>
          </a:custGeom>
          <a:ln w="28956">
            <a:solidFill>
              <a:srgbClr val="006FC0"/>
            </a:solidFill>
          </a:ln>
        </p:spPr>
        <p:txBody>
          <a:bodyPr wrap="square" lIns="0" tIns="0" rIns="0" bIns="0" rtlCol="0"/>
          <a:lstStyle/>
          <a:p>
            <a:endParaRPr dirty="0"/>
          </a:p>
        </p:txBody>
      </p:sp>
      <p:sp>
        <p:nvSpPr>
          <p:cNvPr id="8" name="object 8"/>
          <p:cNvSpPr/>
          <p:nvPr/>
        </p:nvSpPr>
        <p:spPr>
          <a:xfrm>
            <a:off x="173736" y="6654819"/>
            <a:ext cx="8562340" cy="0"/>
          </a:xfrm>
          <a:custGeom>
            <a:avLst/>
            <a:gdLst/>
            <a:ahLst/>
            <a:cxnLst/>
            <a:rect l="l" t="t" r="r" b="b"/>
            <a:pathLst>
              <a:path w="8562340">
                <a:moveTo>
                  <a:pt x="0" y="0"/>
                </a:moveTo>
                <a:lnTo>
                  <a:pt x="8561832" y="0"/>
                </a:lnTo>
              </a:path>
            </a:pathLst>
          </a:custGeom>
          <a:ln w="9144">
            <a:solidFill>
              <a:srgbClr val="AC0000"/>
            </a:solidFill>
          </a:ln>
        </p:spPr>
        <p:txBody>
          <a:bodyPr wrap="square" lIns="0" tIns="0" rIns="0" bIns="0" rtlCol="0"/>
          <a:lstStyle/>
          <a:p>
            <a:endParaRPr dirty="0"/>
          </a:p>
        </p:txBody>
      </p:sp>
      <p:sp>
        <p:nvSpPr>
          <p:cNvPr id="10" name="object 10"/>
          <p:cNvSpPr/>
          <p:nvPr/>
        </p:nvSpPr>
        <p:spPr>
          <a:xfrm>
            <a:off x="256825" y="261391"/>
            <a:ext cx="8659399" cy="575321"/>
          </a:xfrm>
          <a:prstGeom prst="rect">
            <a:avLst/>
          </a:prstGeom>
          <a:blipFill>
            <a:blip r:embed="rId4" cstate="print"/>
            <a:stretch>
              <a:fillRect/>
            </a:stretch>
          </a:blipFill>
        </p:spPr>
        <p:txBody>
          <a:bodyPr wrap="square" lIns="0" tIns="0" rIns="0" bIns="0" rtlCol="0"/>
          <a:lstStyle/>
          <a:p>
            <a:endParaRPr dirty="0"/>
          </a:p>
        </p:txBody>
      </p:sp>
      <p:sp>
        <p:nvSpPr>
          <p:cNvPr id="3" name="object 3"/>
          <p:cNvSpPr txBox="1"/>
          <p:nvPr/>
        </p:nvSpPr>
        <p:spPr>
          <a:xfrm>
            <a:off x="317347" y="261391"/>
            <a:ext cx="8598878" cy="861774"/>
          </a:xfrm>
          <a:prstGeom prst="rect">
            <a:avLst/>
          </a:prstGeom>
        </p:spPr>
        <p:txBody>
          <a:bodyPr vert="horz" wrap="square" lIns="0" tIns="0" rIns="0" bIns="0" rtlCol="0">
            <a:spAutoFit/>
          </a:bodyPr>
          <a:lstStyle/>
          <a:p>
            <a:pPr algn="ctr"/>
            <a:r>
              <a:rPr lang="ru-RU" altLang="ru-RU" sz="2800" b="1" dirty="0" smtClean="0">
                <a:solidFill>
                  <a:schemeClr val="bg2">
                    <a:lumMod val="25000"/>
                  </a:schemeClr>
                </a:solidFill>
                <a:cs typeface="Times New Roman" panose="02020603050405020304" pitchFamily="18" charset="0"/>
              </a:rPr>
              <a:t>Приоритетный проект «Школьный двор»</a:t>
            </a:r>
          </a:p>
          <a:p>
            <a:pPr algn="ctr"/>
            <a:r>
              <a:rPr lang="ru-RU" altLang="ru-RU" sz="2800" b="1" dirty="0" smtClean="0">
                <a:solidFill>
                  <a:schemeClr val="bg2">
                    <a:lumMod val="25000"/>
                  </a:schemeClr>
                </a:solidFill>
                <a:cs typeface="Times New Roman" panose="02020603050405020304" pitchFamily="18" charset="0"/>
              </a:rPr>
              <a:t>Программы </a:t>
            </a:r>
            <a:r>
              <a:rPr lang="ru-RU" altLang="ru-RU" sz="2800" b="1" dirty="0">
                <a:solidFill>
                  <a:schemeClr val="bg2">
                    <a:lumMod val="25000"/>
                  </a:schemeClr>
                </a:solidFill>
                <a:cs typeface="Times New Roman" panose="02020603050405020304" pitchFamily="18" charset="0"/>
              </a:rPr>
              <a:t>«Комфортный край»</a:t>
            </a:r>
          </a:p>
        </p:txBody>
      </p:sp>
      <p:sp>
        <p:nvSpPr>
          <p:cNvPr id="13" name="TextBox 12"/>
          <p:cNvSpPr txBox="1"/>
          <p:nvPr/>
        </p:nvSpPr>
        <p:spPr>
          <a:xfrm>
            <a:off x="1043745" y="1595635"/>
            <a:ext cx="7488832" cy="492443"/>
          </a:xfrm>
          <a:prstGeom prst="rect">
            <a:avLst/>
          </a:prstGeom>
          <a:noFill/>
        </p:spPr>
        <p:txBody>
          <a:bodyPr wrap="square" rtlCol="0">
            <a:spAutoFit/>
          </a:bodyPr>
          <a:lstStyle/>
          <a:p>
            <a:pPr algn="ctr"/>
            <a:r>
              <a:rPr lang="ru-RU" sz="2600" b="1" dirty="0">
                <a:solidFill>
                  <a:srgbClr val="1906A2"/>
                </a:solidFill>
                <a:latin typeface="Times New Roman" panose="02020603050405020304" pitchFamily="18" charset="0"/>
                <a:cs typeface="Times New Roman" panose="02020603050405020304" pitchFamily="18" charset="0"/>
              </a:rPr>
              <a:t>Бюджет </a:t>
            </a:r>
            <a:r>
              <a:rPr lang="ru-RU" sz="2600" b="1" dirty="0" smtClean="0">
                <a:solidFill>
                  <a:srgbClr val="1906A2"/>
                </a:solidFill>
                <a:latin typeface="Times New Roman" panose="02020603050405020304" pitchFamily="18" charset="0"/>
                <a:cs typeface="Times New Roman" panose="02020603050405020304" pitchFamily="18" charset="0"/>
              </a:rPr>
              <a:t>проекта 2023 года, тыс. </a:t>
            </a:r>
            <a:r>
              <a:rPr lang="ru-RU" sz="2600" b="1" dirty="0">
                <a:solidFill>
                  <a:srgbClr val="1906A2"/>
                </a:solidFill>
                <a:latin typeface="Times New Roman" panose="02020603050405020304" pitchFamily="18" charset="0"/>
                <a:cs typeface="Times New Roman" panose="02020603050405020304" pitchFamily="18" charset="0"/>
              </a:rPr>
              <a:t>руб.</a:t>
            </a:r>
          </a:p>
        </p:txBody>
      </p:sp>
      <p:sp>
        <p:nvSpPr>
          <p:cNvPr id="16" name="Прямоугольник 15"/>
          <p:cNvSpPr/>
          <p:nvPr/>
        </p:nvSpPr>
        <p:spPr>
          <a:xfrm>
            <a:off x="1763688" y="2509024"/>
            <a:ext cx="2564196" cy="381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2"/>
                </a:solidFill>
                <a:latin typeface="Times New Roman" panose="02020603050405020304" pitchFamily="18" charset="0"/>
                <a:cs typeface="Times New Roman" panose="02020603050405020304" pitchFamily="18" charset="0"/>
              </a:rPr>
              <a:t>краевой – 10 800,0</a:t>
            </a:r>
            <a:endParaRPr lang="ru-RU" sz="2000" b="1" dirty="0">
              <a:solidFill>
                <a:schemeClr val="tx2"/>
              </a:solidFill>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5076054" y="2498250"/>
            <a:ext cx="2622173" cy="39177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b="1" dirty="0" smtClean="0">
              <a:solidFill>
                <a:schemeClr val="tx2"/>
              </a:solidFill>
              <a:latin typeface="Times New Roman" panose="02020603050405020304" pitchFamily="18" charset="0"/>
              <a:cs typeface="Times New Roman" panose="02020603050405020304" pitchFamily="18" charset="0"/>
            </a:endParaRPr>
          </a:p>
          <a:p>
            <a:r>
              <a:rPr lang="ru-RU" sz="2000" b="1" dirty="0" smtClean="0">
                <a:solidFill>
                  <a:schemeClr val="tx2"/>
                </a:solidFill>
                <a:latin typeface="Times New Roman" panose="02020603050405020304" pitchFamily="18" charset="0"/>
                <a:cs typeface="Times New Roman" panose="02020603050405020304" pitchFamily="18" charset="0"/>
              </a:rPr>
              <a:t>местный – 1 200,0</a:t>
            </a:r>
            <a:endParaRPr lang="ru-RU" sz="2000" b="1" dirty="0">
              <a:solidFill>
                <a:schemeClr val="tx2"/>
              </a:solidFill>
              <a:latin typeface="Times New Roman" panose="02020603050405020304" pitchFamily="18" charset="0"/>
              <a:cs typeface="Times New Roman" panose="02020603050405020304" pitchFamily="18" charset="0"/>
            </a:endParaRPr>
          </a:p>
          <a:p>
            <a:r>
              <a:rPr lang="ru-RU" sz="2000" b="1" dirty="0" smtClean="0">
                <a:solidFill>
                  <a:schemeClr val="tx2"/>
                </a:solidFill>
                <a:latin typeface="Times New Roman" panose="02020603050405020304" pitchFamily="18" charset="0"/>
                <a:cs typeface="Times New Roman" panose="02020603050405020304" pitchFamily="18" charset="0"/>
              </a:rPr>
              <a:t>    </a:t>
            </a:r>
            <a:endParaRPr lang="ru-RU" sz="2000" b="1" dirty="0">
              <a:solidFill>
                <a:schemeClr val="tx2"/>
              </a:solidFill>
              <a:latin typeface="Times New Roman" panose="02020603050405020304" pitchFamily="18" charset="0"/>
              <a:cs typeface="Times New Roman" panose="02020603050405020304" pitchFamily="18" charset="0"/>
            </a:endParaRPr>
          </a:p>
        </p:txBody>
      </p:sp>
      <p:sp>
        <p:nvSpPr>
          <p:cNvPr id="27" name="Прямоугольник 26"/>
          <p:cNvSpPr/>
          <p:nvPr/>
        </p:nvSpPr>
        <p:spPr>
          <a:xfrm>
            <a:off x="510283" y="3140968"/>
            <a:ext cx="8593622" cy="4953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defRPr/>
            </a:pPr>
            <a:r>
              <a:rPr lang="ru-RU" sz="2400" b="1" dirty="0" smtClean="0">
                <a:solidFill>
                  <a:srgbClr val="C00000"/>
                </a:solidFill>
              </a:rPr>
              <a:t>Направления в 2023 году  </a:t>
            </a:r>
            <a:endParaRPr lang="ru-RU" sz="2400" b="1" dirty="0">
              <a:solidFill>
                <a:srgbClr val="C00000"/>
              </a:solidFill>
            </a:endParaRPr>
          </a:p>
        </p:txBody>
      </p:sp>
      <p:sp>
        <p:nvSpPr>
          <p:cNvPr id="5" name="Стрелка вниз 4"/>
          <p:cNvSpPr/>
          <p:nvPr/>
        </p:nvSpPr>
        <p:spPr>
          <a:xfrm rot="2134701">
            <a:off x="2394907" y="2037303"/>
            <a:ext cx="129580" cy="4883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9" name="Стрелка вниз 28"/>
          <p:cNvSpPr/>
          <p:nvPr/>
        </p:nvSpPr>
        <p:spPr>
          <a:xfrm rot="20014901">
            <a:off x="6897466" y="2053982"/>
            <a:ext cx="94027" cy="4549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aphicFrame>
        <p:nvGraphicFramePr>
          <p:cNvPr id="6" name="Схема 5"/>
          <p:cNvGraphicFramePr/>
          <p:nvPr>
            <p:extLst>
              <p:ext uri="{D42A27DB-BD31-4B8C-83A1-F6EECF244321}">
                <p14:modId xmlns:p14="http://schemas.microsoft.com/office/powerpoint/2010/main" xmlns="" val="152625162"/>
              </p:ext>
            </p:extLst>
          </p:nvPr>
        </p:nvGraphicFramePr>
        <p:xfrm>
          <a:off x="173736" y="3573015"/>
          <a:ext cx="8930169" cy="308180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2" name="TextBox 31"/>
          <p:cNvSpPr txBox="1"/>
          <p:nvPr/>
        </p:nvSpPr>
        <p:spPr>
          <a:xfrm>
            <a:off x="806034" y="4223467"/>
            <a:ext cx="1085896" cy="461665"/>
          </a:xfrm>
          <a:prstGeom prst="rect">
            <a:avLst/>
          </a:prstGeom>
          <a:noFill/>
        </p:spPr>
        <p:txBody>
          <a:bodyPr wrap="square" rtlCol="0">
            <a:spAutoFit/>
          </a:bodyPr>
          <a:lstStyle/>
          <a:p>
            <a:r>
              <a:rPr lang="ru-RU" sz="2400" b="1" dirty="0" smtClean="0"/>
              <a:t>9 115,2</a:t>
            </a:r>
            <a:endParaRPr lang="ru-RU" sz="2400" b="1" dirty="0"/>
          </a:p>
        </p:txBody>
      </p:sp>
      <p:sp>
        <p:nvSpPr>
          <p:cNvPr id="34" name="TextBox 33"/>
          <p:cNvSpPr txBox="1"/>
          <p:nvPr/>
        </p:nvSpPr>
        <p:spPr>
          <a:xfrm>
            <a:off x="683568" y="5432683"/>
            <a:ext cx="1388705" cy="461665"/>
          </a:xfrm>
          <a:prstGeom prst="rect">
            <a:avLst/>
          </a:prstGeom>
          <a:noFill/>
        </p:spPr>
        <p:txBody>
          <a:bodyPr wrap="square" rtlCol="0">
            <a:spAutoFit/>
          </a:bodyPr>
          <a:lstStyle/>
          <a:p>
            <a:r>
              <a:rPr lang="ru-RU" sz="2400" b="1" dirty="0" smtClean="0"/>
              <a:t>2 884,8</a:t>
            </a:r>
            <a:endParaRPr lang="ru-RU" sz="2400" b="1" dirty="0"/>
          </a:p>
        </p:txBody>
      </p:sp>
      <p:sp>
        <p:nvSpPr>
          <p:cNvPr id="19" name="Номер слайда 5"/>
          <p:cNvSpPr>
            <a:spLocks noGrp="1"/>
          </p:cNvSpPr>
          <p:nvPr>
            <p:ph type="sldNum" sz="quarter" idx="12"/>
          </p:nvPr>
        </p:nvSpPr>
        <p:spPr>
          <a:xfrm>
            <a:off x="8820472" y="6353344"/>
            <a:ext cx="323528" cy="476250"/>
          </a:xfrm>
        </p:spPr>
        <p:txBody>
          <a:bodyPr/>
          <a:lstStyle/>
          <a:p>
            <a:pPr>
              <a:defRPr/>
            </a:pPr>
            <a:fld id="{584CFD2E-2BFC-422C-928F-3CF00E56A67B}" type="slidenum">
              <a:rPr lang="ru-RU" sz="1400" b="1">
                <a:solidFill>
                  <a:schemeClr val="tx1"/>
                </a:solidFill>
                <a:latin typeface="Times New Roman" pitchFamily="18" charset="0"/>
                <a:cs typeface="Times New Roman" pitchFamily="18" charset="0"/>
              </a:rPr>
              <a:pPr>
                <a:defRPr/>
              </a:pPr>
              <a:t>19</a:t>
            </a:fld>
            <a:endParaRPr lang="ru-RU" sz="1400" b="1" dirty="0">
              <a:solidFill>
                <a:schemeClr val="tx1"/>
              </a:solidFill>
              <a:latin typeface="Times New Roman" pitchFamily="18" charset="0"/>
              <a:cs typeface="Times New Roman" pitchFamily="18" charset="0"/>
            </a:endParaRPr>
          </a:p>
        </p:txBody>
      </p:sp>
      <p:pic>
        <p:nvPicPr>
          <p:cNvPr id="20" name="Рисунок 11" descr="C:\Users\Виктор\Desktop\Школьный двор 1\Мониторинг ШД\IMG_20230901_162459.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248494" y="3861048"/>
            <a:ext cx="2059810" cy="12917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Рисунок 9" descr="C:\Users\Виктор\Downloads\1698652655134.jpg"/>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248494" y="5275383"/>
            <a:ext cx="2059810" cy="1033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506896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Полилиния 12"/>
          <p:cNvSpPr/>
          <p:nvPr/>
        </p:nvSpPr>
        <p:spPr>
          <a:xfrm>
            <a:off x="1619672" y="4581128"/>
            <a:ext cx="6975480" cy="1080120"/>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3">
              <a:shade val="50000"/>
              <a:hueOff val="214044"/>
              <a:satOff val="-3415"/>
              <a:lumOff val="32886"/>
              <a:alphaOff val="0"/>
            </a:schemeClr>
          </a:effectRef>
          <a:fontRef idx="minor">
            <a:schemeClr val="lt1"/>
          </a:fontRef>
        </p:style>
        <p:txBody>
          <a:bodyPr lIns="101635" tIns="101635" rIns="1100854" bIns="101635" spcCol="1270" anchor="ctr"/>
          <a:lstStyle/>
          <a:p>
            <a:pPr algn="ctr" defTabSz="889000" fontAlgn="auto">
              <a:lnSpc>
                <a:spcPct val="90000"/>
              </a:lnSpc>
              <a:spcAft>
                <a:spcPct val="35000"/>
              </a:spcAft>
              <a:defRPr/>
            </a:pPr>
            <a:r>
              <a:rPr lang="ru-RU" b="1" dirty="0">
                <a:solidFill>
                  <a:schemeClr val="tx1"/>
                </a:solidFill>
                <a:effectLst>
                  <a:outerShdw blurRad="38100" dist="38100" dir="2700000" algn="tl">
                    <a:srgbClr val="000000">
                      <a:alpha val="43137"/>
                    </a:srgbClr>
                  </a:outerShdw>
                </a:effectLst>
              </a:rPr>
              <a:t>Направление  проекта </a:t>
            </a:r>
            <a:r>
              <a:rPr lang="ru-RU" b="1" dirty="0" smtClean="0">
                <a:solidFill>
                  <a:schemeClr val="tx1"/>
                </a:solidFill>
                <a:effectLst>
                  <a:outerShdw blurRad="38100" dist="38100" dir="2700000" algn="tl">
                    <a:srgbClr val="000000">
                      <a:alpha val="43137"/>
                    </a:srgbClr>
                  </a:outerShdw>
                </a:effectLst>
              </a:rPr>
              <a:t>решения об исполнении бюджета в Контрольно-счетную палату для подготовки заключения </a:t>
            </a:r>
          </a:p>
          <a:p>
            <a:pPr algn="ctr" defTabSz="889000" fontAlgn="auto">
              <a:lnSpc>
                <a:spcPct val="90000"/>
              </a:lnSpc>
              <a:spcAft>
                <a:spcPct val="35000"/>
              </a:spcAft>
              <a:defRPr/>
            </a:pPr>
            <a:r>
              <a:rPr lang="ru-RU" b="1" dirty="0" smtClean="0">
                <a:solidFill>
                  <a:srgbClr val="FF0000"/>
                </a:solidFill>
                <a:effectLst>
                  <a:outerShdw blurRad="38100" dist="38100" dir="2700000" algn="tl">
                    <a:srgbClr val="000000">
                      <a:alpha val="43137"/>
                    </a:srgbClr>
                  </a:outerShdw>
                </a:effectLst>
              </a:rPr>
              <a:t>Срок до 01 апреля</a:t>
            </a:r>
            <a:endParaRPr lang="ru-RU" b="1" dirty="0">
              <a:solidFill>
                <a:srgbClr val="FF0000"/>
              </a:solidFill>
              <a:effectLst>
                <a:outerShdw blurRad="38100" dist="38100" dir="2700000" algn="tl">
                  <a:srgbClr val="000000">
                    <a:alpha val="43137"/>
                  </a:srgbClr>
                </a:outerShdw>
              </a:effectLst>
            </a:endParaRPr>
          </a:p>
        </p:txBody>
      </p:sp>
      <p:sp>
        <p:nvSpPr>
          <p:cNvPr id="2" name="Заголовок 1"/>
          <p:cNvSpPr txBox="1">
            <a:spLocks/>
          </p:cNvSpPr>
          <p:nvPr/>
        </p:nvSpPr>
        <p:spPr>
          <a:xfrm>
            <a:off x="126628" y="116633"/>
            <a:ext cx="8757008" cy="648072"/>
          </a:xfrm>
          <a:prstGeom prst="rect">
            <a:avLst/>
          </a:prstGeom>
        </p:spPr>
        <p:txBody>
          <a:bodyPr vert="horz" lIns="91440" tIns="45720" rIns="91440" bIns="45720" rtlCol="0" anchor="ctr">
            <a:normAutofit lnSpcReduction="10000"/>
          </a:bodyPr>
          <a:lstStyle>
            <a:defPPr>
              <a:defRPr lang="ru-RU"/>
            </a:defPPr>
            <a:lvl1pPr algn="ctr">
              <a:spcBef>
                <a:spcPct val="0"/>
              </a:spcBef>
              <a:buNone/>
              <a:defRPr sz="4400" b="1">
                <a:effectLst>
                  <a:outerShdw blurRad="38100" dist="38100" dir="2700000" algn="tl">
                    <a:srgbClr val="000000">
                      <a:alpha val="43137"/>
                    </a:srgbClr>
                  </a:outerShdw>
                </a:effectLst>
                <a:latin typeface="+mj-lt"/>
                <a:ea typeface="+mj-ea"/>
                <a:cs typeface="+mj-cs"/>
              </a:defRPr>
            </a:lvl1pPr>
          </a:lstStyle>
          <a:p>
            <a:r>
              <a:rPr lang="ru-RU" sz="4000" dirty="0">
                <a:latin typeface="Times New Roman" panose="02020603050405020304" pitchFamily="18" charset="0"/>
                <a:cs typeface="Times New Roman" panose="02020603050405020304" pitchFamily="18" charset="0"/>
              </a:rPr>
              <a:t>Этапы формирования отчета</a:t>
            </a:r>
          </a:p>
        </p:txBody>
      </p:sp>
      <p:sp>
        <p:nvSpPr>
          <p:cNvPr id="4" name="Полилиния 3"/>
          <p:cNvSpPr/>
          <p:nvPr/>
        </p:nvSpPr>
        <p:spPr>
          <a:xfrm>
            <a:off x="2483768" y="5808905"/>
            <a:ext cx="6399868" cy="868362"/>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3">
              <a:shade val="50000"/>
              <a:hueOff val="107022"/>
              <a:satOff val="-1708"/>
              <a:lumOff val="16443"/>
              <a:alphaOff val="0"/>
            </a:schemeClr>
          </a:effectRef>
          <a:fontRef idx="minor">
            <a:schemeClr val="lt1"/>
          </a:fontRef>
        </p:style>
        <p:txBody>
          <a:bodyPr lIns="101635" tIns="101635" rIns="1100854" bIns="101635" spcCol="1270" anchor="ctr"/>
          <a:lstStyle/>
          <a:p>
            <a:pPr algn="ctr" defTabSz="889000" fontAlgn="auto">
              <a:lnSpc>
                <a:spcPct val="90000"/>
              </a:lnSpc>
              <a:spcAft>
                <a:spcPct val="35000"/>
              </a:spcAft>
              <a:defRPr/>
            </a:pPr>
            <a:r>
              <a:rPr lang="ru-RU" b="1" dirty="0" smtClean="0">
                <a:solidFill>
                  <a:schemeClr val="tx1"/>
                </a:solidFill>
                <a:effectLst>
                  <a:outerShdw blurRad="38100" dist="38100" dir="2700000" algn="tl">
                    <a:srgbClr val="000000">
                      <a:alpha val="43137"/>
                    </a:srgbClr>
                  </a:outerShdw>
                </a:effectLst>
              </a:rPr>
              <a:t>Составление бюджетной отчетности</a:t>
            </a:r>
          </a:p>
          <a:p>
            <a:pPr algn="ctr" defTabSz="889000" fontAlgn="auto">
              <a:lnSpc>
                <a:spcPct val="90000"/>
              </a:lnSpc>
              <a:spcAft>
                <a:spcPct val="35000"/>
              </a:spcAft>
              <a:defRPr/>
            </a:pPr>
            <a:r>
              <a:rPr lang="ru-RU" b="1" dirty="0" smtClean="0">
                <a:solidFill>
                  <a:srgbClr val="FF0000"/>
                </a:solidFill>
                <a:effectLst>
                  <a:outerShdw blurRad="38100" dist="38100" dir="2700000" algn="tl">
                    <a:srgbClr val="000000">
                      <a:alpha val="43137"/>
                    </a:srgbClr>
                  </a:outerShdw>
                </a:effectLst>
              </a:rPr>
              <a:t>В сроки установленные финансовым органом, Министерством финансов </a:t>
            </a:r>
          </a:p>
        </p:txBody>
      </p:sp>
      <p:sp>
        <p:nvSpPr>
          <p:cNvPr id="5" name="Полилиния 4"/>
          <p:cNvSpPr/>
          <p:nvPr/>
        </p:nvSpPr>
        <p:spPr>
          <a:xfrm>
            <a:off x="1115616" y="3284984"/>
            <a:ext cx="7044282" cy="1013569"/>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3">
              <a:shade val="50000"/>
              <a:hueOff val="214044"/>
              <a:satOff val="-3415"/>
              <a:lumOff val="32886"/>
              <a:alphaOff val="0"/>
            </a:schemeClr>
          </a:effectRef>
          <a:fontRef idx="minor">
            <a:schemeClr val="lt1"/>
          </a:fontRef>
        </p:style>
        <p:txBody>
          <a:bodyPr lIns="101635" tIns="101635" rIns="1100854" bIns="101635" spcCol="1270" anchor="ctr"/>
          <a:lstStyle/>
          <a:p>
            <a:pPr algn="ctr" defTabSz="889000" fontAlgn="auto">
              <a:lnSpc>
                <a:spcPct val="90000"/>
              </a:lnSpc>
              <a:spcAft>
                <a:spcPct val="35000"/>
              </a:spcAft>
              <a:defRPr/>
            </a:pPr>
            <a:endParaRPr lang="ru-RU" b="1" dirty="0" smtClean="0">
              <a:solidFill>
                <a:schemeClr val="tx1"/>
              </a:solidFill>
              <a:effectLst>
                <a:outerShdw blurRad="38100" dist="38100" dir="2700000" algn="tl">
                  <a:srgbClr val="000000">
                    <a:alpha val="43137"/>
                  </a:srgbClr>
                </a:outerShdw>
              </a:effectLst>
            </a:endParaRPr>
          </a:p>
          <a:p>
            <a:pPr algn="ctr" defTabSz="889000" fontAlgn="auto">
              <a:lnSpc>
                <a:spcPct val="90000"/>
              </a:lnSpc>
              <a:spcAft>
                <a:spcPct val="35000"/>
              </a:spcAft>
              <a:defRPr/>
            </a:pPr>
            <a:endParaRPr lang="ru-RU" b="1" dirty="0" smtClean="0">
              <a:solidFill>
                <a:schemeClr val="tx1"/>
              </a:solidFill>
              <a:effectLst>
                <a:outerShdw blurRad="38100" dist="38100" dir="2700000" algn="tl">
                  <a:srgbClr val="000000">
                    <a:alpha val="43137"/>
                  </a:srgbClr>
                </a:outerShdw>
              </a:effectLst>
            </a:endParaRPr>
          </a:p>
          <a:p>
            <a:pPr algn="ctr" defTabSz="889000" fontAlgn="auto">
              <a:lnSpc>
                <a:spcPct val="90000"/>
              </a:lnSpc>
              <a:spcAft>
                <a:spcPct val="35000"/>
              </a:spcAft>
              <a:defRPr/>
            </a:pPr>
            <a:endParaRPr lang="ru-RU" b="1" dirty="0" smtClean="0">
              <a:solidFill>
                <a:schemeClr val="tx1"/>
              </a:solidFill>
              <a:effectLst>
                <a:outerShdw blurRad="38100" dist="38100" dir="2700000" algn="tl">
                  <a:srgbClr val="000000">
                    <a:alpha val="43137"/>
                  </a:srgbClr>
                </a:outerShdw>
              </a:effectLst>
            </a:endParaRPr>
          </a:p>
          <a:p>
            <a:pPr algn="ctr" defTabSz="889000" fontAlgn="auto">
              <a:lnSpc>
                <a:spcPct val="90000"/>
              </a:lnSpc>
              <a:spcAft>
                <a:spcPct val="35000"/>
              </a:spcAft>
              <a:defRPr/>
            </a:pPr>
            <a:r>
              <a:rPr lang="ru-RU" sz="1700" b="1" dirty="0" smtClean="0">
                <a:solidFill>
                  <a:schemeClr val="tx1"/>
                </a:solidFill>
                <a:effectLst>
                  <a:outerShdw blurRad="38100" dist="38100" dir="2700000" algn="tl">
                    <a:srgbClr val="000000">
                      <a:alpha val="43137"/>
                    </a:srgbClr>
                  </a:outerShdw>
                </a:effectLst>
              </a:rPr>
              <a:t>Внешняя проверка годового отчета об исполнении бюджета Контрольно-счетной палатой </a:t>
            </a:r>
          </a:p>
          <a:p>
            <a:pPr algn="ctr" defTabSz="889000" fontAlgn="auto">
              <a:lnSpc>
                <a:spcPct val="90000"/>
              </a:lnSpc>
              <a:spcAft>
                <a:spcPct val="35000"/>
              </a:spcAft>
              <a:defRPr/>
            </a:pPr>
            <a:r>
              <a:rPr lang="ru-RU" b="1" dirty="0" smtClean="0">
                <a:solidFill>
                  <a:srgbClr val="CC3300"/>
                </a:solidFill>
                <a:effectLst>
                  <a:outerShdw blurRad="38100" dist="38100" dir="2700000" algn="tl">
                    <a:srgbClr val="000000">
                      <a:alpha val="43137"/>
                    </a:srgbClr>
                  </a:outerShdw>
                </a:effectLst>
              </a:rPr>
              <a:t>Направление в Думу до рассмотрения годового отчета </a:t>
            </a:r>
          </a:p>
          <a:p>
            <a:pPr algn="ctr" defTabSz="889000" fontAlgn="auto">
              <a:lnSpc>
                <a:spcPct val="90000"/>
              </a:lnSpc>
              <a:spcAft>
                <a:spcPct val="35000"/>
              </a:spcAft>
              <a:defRPr/>
            </a:pPr>
            <a:endParaRPr lang="ru-RU" b="1" dirty="0" smtClean="0">
              <a:solidFill>
                <a:schemeClr val="tx1"/>
              </a:solidFill>
              <a:effectLst>
                <a:outerShdw blurRad="38100" dist="38100" dir="2700000" algn="tl">
                  <a:srgbClr val="000000">
                    <a:alpha val="43137"/>
                  </a:srgbClr>
                </a:outerShdw>
              </a:effectLst>
            </a:endParaRPr>
          </a:p>
          <a:p>
            <a:pPr algn="ctr" defTabSz="889000" fontAlgn="auto">
              <a:lnSpc>
                <a:spcPct val="90000"/>
              </a:lnSpc>
              <a:spcAft>
                <a:spcPct val="35000"/>
              </a:spcAft>
              <a:defRPr/>
            </a:pPr>
            <a:endParaRPr lang="ru-RU" b="1" dirty="0">
              <a:solidFill>
                <a:schemeClr val="tx1"/>
              </a:solidFill>
              <a:effectLst>
                <a:outerShdw blurRad="38100" dist="38100" dir="2700000" algn="tl">
                  <a:srgbClr val="000000">
                    <a:alpha val="43137"/>
                  </a:srgbClr>
                </a:outerShdw>
              </a:effectLst>
            </a:endParaRPr>
          </a:p>
        </p:txBody>
      </p:sp>
      <p:sp>
        <p:nvSpPr>
          <p:cNvPr id="6" name="Полилиния 5"/>
          <p:cNvSpPr/>
          <p:nvPr/>
        </p:nvSpPr>
        <p:spPr>
          <a:xfrm>
            <a:off x="664452" y="2175338"/>
            <a:ext cx="6650102" cy="821614"/>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3">
              <a:shade val="50000"/>
              <a:hueOff val="214044"/>
              <a:satOff val="-3415"/>
              <a:lumOff val="32886"/>
              <a:alphaOff val="0"/>
            </a:schemeClr>
          </a:effectRef>
          <a:fontRef idx="minor">
            <a:schemeClr val="lt1"/>
          </a:fontRef>
        </p:style>
        <p:txBody>
          <a:bodyPr lIns="101635" tIns="101635" rIns="1100854" bIns="101635" spcCol="1270" anchor="ctr"/>
          <a:lstStyle/>
          <a:p>
            <a:pPr algn="ctr" defTabSz="889000" fontAlgn="auto">
              <a:lnSpc>
                <a:spcPct val="90000"/>
              </a:lnSpc>
              <a:spcAft>
                <a:spcPts val="0"/>
              </a:spcAft>
              <a:defRPr/>
            </a:pPr>
            <a:r>
              <a:rPr lang="ru-RU" b="1" dirty="0" smtClean="0">
                <a:solidFill>
                  <a:schemeClr val="tx1"/>
                </a:solidFill>
                <a:effectLst>
                  <a:outerShdw blurRad="38100" dist="38100" dir="2700000" algn="tl">
                    <a:srgbClr val="000000">
                      <a:alpha val="43137"/>
                    </a:srgbClr>
                  </a:outerShdw>
                </a:effectLst>
              </a:rPr>
              <a:t>Представление администрацией годового отчета в представительный орган</a:t>
            </a:r>
          </a:p>
          <a:p>
            <a:pPr algn="ctr" defTabSz="889000" fontAlgn="auto">
              <a:lnSpc>
                <a:spcPct val="90000"/>
              </a:lnSpc>
              <a:spcAft>
                <a:spcPts val="0"/>
              </a:spcAft>
              <a:defRPr/>
            </a:pPr>
            <a:r>
              <a:rPr lang="ru-RU" b="1" dirty="0" smtClean="0">
                <a:solidFill>
                  <a:srgbClr val="FF0000"/>
                </a:solidFill>
                <a:effectLst>
                  <a:outerShdw blurRad="38100" dist="38100" dir="2700000" algn="tl">
                    <a:srgbClr val="000000">
                      <a:alpha val="43137"/>
                    </a:srgbClr>
                  </a:outerShdw>
                </a:effectLst>
              </a:rPr>
              <a:t>Срок до 01 мая</a:t>
            </a:r>
          </a:p>
        </p:txBody>
      </p:sp>
      <p:sp>
        <p:nvSpPr>
          <p:cNvPr id="7" name="Полилиния 6"/>
          <p:cNvSpPr/>
          <p:nvPr/>
        </p:nvSpPr>
        <p:spPr>
          <a:xfrm>
            <a:off x="386992" y="764705"/>
            <a:ext cx="6552728" cy="1224135"/>
          </a:xfrm>
          <a:custGeom>
            <a:avLst/>
            <a:gdLst>
              <a:gd name="connsiteX0" fmla="*/ 0 w 5821846"/>
              <a:gd name="connsiteY0" fmla="*/ 86842 h 868416"/>
              <a:gd name="connsiteX1" fmla="*/ 86842 w 5821846"/>
              <a:gd name="connsiteY1" fmla="*/ 0 h 868416"/>
              <a:gd name="connsiteX2" fmla="*/ 5735004 w 5821846"/>
              <a:gd name="connsiteY2" fmla="*/ 0 h 868416"/>
              <a:gd name="connsiteX3" fmla="*/ 5821846 w 5821846"/>
              <a:gd name="connsiteY3" fmla="*/ 86842 h 868416"/>
              <a:gd name="connsiteX4" fmla="*/ 5821846 w 5821846"/>
              <a:gd name="connsiteY4" fmla="*/ 781574 h 868416"/>
              <a:gd name="connsiteX5" fmla="*/ 5735004 w 5821846"/>
              <a:gd name="connsiteY5" fmla="*/ 868416 h 868416"/>
              <a:gd name="connsiteX6" fmla="*/ 86842 w 5821846"/>
              <a:gd name="connsiteY6" fmla="*/ 868416 h 868416"/>
              <a:gd name="connsiteX7" fmla="*/ 0 w 5821846"/>
              <a:gd name="connsiteY7" fmla="*/ 781574 h 868416"/>
              <a:gd name="connsiteX8" fmla="*/ 0 w 5821846"/>
              <a:gd name="connsiteY8" fmla="*/ 86842 h 868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21846" h="868416">
                <a:moveTo>
                  <a:pt x="0" y="86842"/>
                </a:moveTo>
                <a:cubicBezTo>
                  <a:pt x="0" y="38880"/>
                  <a:pt x="38880" y="0"/>
                  <a:pt x="86842" y="0"/>
                </a:cubicBezTo>
                <a:lnTo>
                  <a:pt x="5735004" y="0"/>
                </a:lnTo>
                <a:cubicBezTo>
                  <a:pt x="5782966" y="0"/>
                  <a:pt x="5821846" y="38880"/>
                  <a:pt x="5821846" y="86842"/>
                </a:cubicBezTo>
                <a:lnTo>
                  <a:pt x="5821846" y="781574"/>
                </a:lnTo>
                <a:cubicBezTo>
                  <a:pt x="5821846" y="829536"/>
                  <a:pt x="5782966" y="868416"/>
                  <a:pt x="5735004" y="868416"/>
                </a:cubicBezTo>
                <a:lnTo>
                  <a:pt x="86842" y="868416"/>
                </a:lnTo>
                <a:cubicBezTo>
                  <a:pt x="38880" y="868416"/>
                  <a:pt x="0" y="829536"/>
                  <a:pt x="0" y="781574"/>
                </a:cubicBezTo>
                <a:lnTo>
                  <a:pt x="0" y="86842"/>
                </a:lnTo>
                <a:close/>
              </a:path>
            </a:pathLst>
          </a:custGeom>
          <a:solidFill>
            <a:schemeClr val="accent5">
              <a:lumMod val="60000"/>
              <a:lumOff val="40000"/>
            </a:schemeClr>
          </a:solidFill>
        </p:spPr>
        <p:style>
          <a:lnRef idx="2">
            <a:schemeClr val="lt1">
              <a:hueOff val="0"/>
              <a:satOff val="0"/>
              <a:lumOff val="0"/>
              <a:alphaOff val="0"/>
            </a:schemeClr>
          </a:lnRef>
          <a:fillRef idx="1">
            <a:scrgbClr r="0" g="0" b="0"/>
          </a:fillRef>
          <a:effectRef idx="0">
            <a:schemeClr val="accent3">
              <a:shade val="50000"/>
              <a:hueOff val="107022"/>
              <a:satOff val="-1708"/>
              <a:lumOff val="16443"/>
              <a:alphaOff val="0"/>
            </a:schemeClr>
          </a:effectRef>
          <a:fontRef idx="minor">
            <a:schemeClr val="lt1"/>
          </a:fontRef>
        </p:style>
        <p:txBody>
          <a:bodyPr lIns="101635" tIns="101635" rIns="1100854" bIns="101635" spcCol="1270" anchor="ctr"/>
          <a:lstStyle/>
          <a:p>
            <a:pPr algn="ctr" defTabSz="889000" fontAlgn="auto">
              <a:lnSpc>
                <a:spcPct val="90000"/>
              </a:lnSpc>
              <a:spcAft>
                <a:spcPct val="35000"/>
              </a:spcAft>
              <a:defRPr/>
            </a:pPr>
            <a:r>
              <a:rPr lang="ru-RU" b="1" dirty="0" smtClean="0">
                <a:solidFill>
                  <a:schemeClr val="tx1"/>
                </a:solidFill>
                <a:effectLst>
                  <a:outerShdw blurRad="38100" dist="38100" dir="2700000" algn="tl">
                    <a:srgbClr val="000000">
                      <a:alpha val="43137"/>
                    </a:srgbClr>
                  </a:outerShdw>
                </a:effectLst>
              </a:rPr>
              <a:t>Рассмотрение и утверждение годового отчета об исполнении бюджета представительным органом</a:t>
            </a:r>
          </a:p>
          <a:p>
            <a:pPr algn="ctr" defTabSz="889000" fontAlgn="auto">
              <a:lnSpc>
                <a:spcPct val="90000"/>
              </a:lnSpc>
              <a:spcAft>
                <a:spcPct val="35000"/>
              </a:spcAft>
              <a:defRPr/>
            </a:pPr>
            <a:r>
              <a:rPr lang="ru-RU" b="1" dirty="0" smtClean="0">
                <a:solidFill>
                  <a:srgbClr val="FF0000"/>
                </a:solidFill>
                <a:effectLst>
                  <a:outerShdw blurRad="38100" dist="38100" dir="2700000" algn="tl">
                    <a:srgbClr val="000000">
                      <a:alpha val="43137"/>
                    </a:srgbClr>
                  </a:outerShdw>
                </a:effectLst>
              </a:rPr>
              <a:t>В сроки установленные регламентом</a:t>
            </a:r>
            <a:endParaRPr lang="ru-RU" b="1" dirty="0">
              <a:solidFill>
                <a:srgbClr val="FF0000"/>
              </a:solidFill>
              <a:effectLst>
                <a:outerShdw blurRad="38100" dist="38100" dir="2700000" algn="tl">
                  <a:srgbClr val="000000">
                    <a:alpha val="43137"/>
                  </a:srgbClr>
                </a:outerShdw>
              </a:effectLst>
            </a:endParaRPr>
          </a:p>
        </p:txBody>
      </p:sp>
      <p:sp>
        <p:nvSpPr>
          <p:cNvPr id="8" name="Полилиния 7"/>
          <p:cNvSpPr/>
          <p:nvPr/>
        </p:nvSpPr>
        <p:spPr>
          <a:xfrm rot="10800000">
            <a:off x="8135179" y="5291348"/>
            <a:ext cx="563562" cy="565150"/>
          </a:xfrm>
          <a:custGeom>
            <a:avLst/>
            <a:gdLst>
              <a:gd name="connsiteX0" fmla="*/ 0 w 564470"/>
              <a:gd name="connsiteY0" fmla="*/ 310459 h 564470"/>
              <a:gd name="connsiteX1" fmla="*/ 127006 w 564470"/>
              <a:gd name="connsiteY1" fmla="*/ 310459 h 564470"/>
              <a:gd name="connsiteX2" fmla="*/ 127006 w 564470"/>
              <a:gd name="connsiteY2" fmla="*/ 0 h 564470"/>
              <a:gd name="connsiteX3" fmla="*/ 437464 w 564470"/>
              <a:gd name="connsiteY3" fmla="*/ 0 h 564470"/>
              <a:gd name="connsiteX4" fmla="*/ 437464 w 564470"/>
              <a:gd name="connsiteY4" fmla="*/ 310459 h 564470"/>
              <a:gd name="connsiteX5" fmla="*/ 564470 w 564470"/>
              <a:gd name="connsiteY5" fmla="*/ 310459 h 564470"/>
              <a:gd name="connsiteX6" fmla="*/ 282235 w 564470"/>
              <a:gd name="connsiteY6" fmla="*/ 564470 h 564470"/>
              <a:gd name="connsiteX7" fmla="*/ 0 w 564470"/>
              <a:gd name="connsiteY7" fmla="*/ 310459 h 5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70" h="564470">
                <a:moveTo>
                  <a:pt x="0" y="310459"/>
                </a:moveTo>
                <a:lnTo>
                  <a:pt x="127006" y="310459"/>
                </a:lnTo>
                <a:lnTo>
                  <a:pt x="127006" y="0"/>
                </a:lnTo>
                <a:lnTo>
                  <a:pt x="437464" y="0"/>
                </a:lnTo>
                <a:lnTo>
                  <a:pt x="437464" y="310459"/>
                </a:lnTo>
                <a:lnTo>
                  <a:pt x="564470" y="310459"/>
                </a:lnTo>
                <a:lnTo>
                  <a:pt x="282235" y="564470"/>
                </a:lnTo>
                <a:lnTo>
                  <a:pt x="0" y="310459"/>
                </a:lnTo>
                <a:close/>
              </a:path>
            </a:pathLst>
          </a:custGeom>
          <a:solidFill>
            <a:srgbClr val="FFFF00">
              <a:alpha val="90000"/>
            </a:srgbClr>
          </a:solidFill>
        </p:spPr>
        <p:style>
          <a:lnRef idx="2">
            <a:schemeClr val="accent3">
              <a:alpha val="90000"/>
              <a:tint val="55000"/>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txBody>
          <a:bodyPr lIns="160026" tIns="33020" rIns="160026" bIns="172726" spcCol="1270" anchor="ctr"/>
          <a:lstStyle/>
          <a:p>
            <a:pPr algn="ctr" defTabSz="1155700" fontAlgn="auto">
              <a:lnSpc>
                <a:spcPct val="90000"/>
              </a:lnSpc>
              <a:spcAft>
                <a:spcPct val="35000"/>
              </a:spcAft>
              <a:defRPr/>
            </a:pPr>
            <a:endParaRPr lang="ru-RU" sz="2600"/>
          </a:p>
        </p:txBody>
      </p:sp>
      <p:sp>
        <p:nvSpPr>
          <p:cNvPr id="9" name="Полилиния 8"/>
          <p:cNvSpPr/>
          <p:nvPr/>
        </p:nvSpPr>
        <p:spPr>
          <a:xfrm rot="10800000">
            <a:off x="6812691" y="2719834"/>
            <a:ext cx="563562" cy="565150"/>
          </a:xfrm>
          <a:custGeom>
            <a:avLst/>
            <a:gdLst>
              <a:gd name="connsiteX0" fmla="*/ 0 w 564470"/>
              <a:gd name="connsiteY0" fmla="*/ 310459 h 564470"/>
              <a:gd name="connsiteX1" fmla="*/ 127006 w 564470"/>
              <a:gd name="connsiteY1" fmla="*/ 310459 h 564470"/>
              <a:gd name="connsiteX2" fmla="*/ 127006 w 564470"/>
              <a:gd name="connsiteY2" fmla="*/ 0 h 564470"/>
              <a:gd name="connsiteX3" fmla="*/ 437464 w 564470"/>
              <a:gd name="connsiteY3" fmla="*/ 0 h 564470"/>
              <a:gd name="connsiteX4" fmla="*/ 437464 w 564470"/>
              <a:gd name="connsiteY4" fmla="*/ 310459 h 564470"/>
              <a:gd name="connsiteX5" fmla="*/ 564470 w 564470"/>
              <a:gd name="connsiteY5" fmla="*/ 310459 h 564470"/>
              <a:gd name="connsiteX6" fmla="*/ 282235 w 564470"/>
              <a:gd name="connsiteY6" fmla="*/ 564470 h 564470"/>
              <a:gd name="connsiteX7" fmla="*/ 0 w 564470"/>
              <a:gd name="connsiteY7" fmla="*/ 310459 h 5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70" h="564470">
                <a:moveTo>
                  <a:pt x="0" y="310459"/>
                </a:moveTo>
                <a:lnTo>
                  <a:pt x="127006" y="310459"/>
                </a:lnTo>
                <a:lnTo>
                  <a:pt x="127006" y="0"/>
                </a:lnTo>
                <a:lnTo>
                  <a:pt x="437464" y="0"/>
                </a:lnTo>
                <a:lnTo>
                  <a:pt x="437464" y="310459"/>
                </a:lnTo>
                <a:lnTo>
                  <a:pt x="564470" y="310459"/>
                </a:lnTo>
                <a:lnTo>
                  <a:pt x="282235" y="564470"/>
                </a:lnTo>
                <a:lnTo>
                  <a:pt x="0" y="310459"/>
                </a:lnTo>
                <a:close/>
              </a:path>
            </a:pathLst>
          </a:custGeom>
          <a:solidFill>
            <a:srgbClr val="FFFF00">
              <a:alpha val="90000"/>
            </a:srgbClr>
          </a:solidFill>
        </p:spPr>
        <p:style>
          <a:lnRef idx="2">
            <a:schemeClr val="accent3">
              <a:alpha val="90000"/>
              <a:tint val="55000"/>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txBody>
          <a:bodyPr lIns="160026" tIns="33020" rIns="160026" bIns="172725" spcCol="1270" anchor="ctr"/>
          <a:lstStyle/>
          <a:p>
            <a:pPr algn="ctr" defTabSz="1155700" fontAlgn="auto">
              <a:lnSpc>
                <a:spcPct val="90000"/>
              </a:lnSpc>
              <a:spcAft>
                <a:spcPct val="35000"/>
              </a:spcAft>
              <a:defRPr/>
            </a:pPr>
            <a:endParaRPr lang="ru-RU" sz="2600"/>
          </a:p>
        </p:txBody>
      </p:sp>
      <p:sp>
        <p:nvSpPr>
          <p:cNvPr id="10" name="Полилиния 9"/>
          <p:cNvSpPr/>
          <p:nvPr/>
        </p:nvSpPr>
        <p:spPr>
          <a:xfrm rot="10800000">
            <a:off x="6374570" y="1610188"/>
            <a:ext cx="565150" cy="565150"/>
          </a:xfrm>
          <a:custGeom>
            <a:avLst/>
            <a:gdLst>
              <a:gd name="connsiteX0" fmla="*/ 0 w 564470"/>
              <a:gd name="connsiteY0" fmla="*/ 310459 h 564470"/>
              <a:gd name="connsiteX1" fmla="*/ 127006 w 564470"/>
              <a:gd name="connsiteY1" fmla="*/ 310459 h 564470"/>
              <a:gd name="connsiteX2" fmla="*/ 127006 w 564470"/>
              <a:gd name="connsiteY2" fmla="*/ 0 h 564470"/>
              <a:gd name="connsiteX3" fmla="*/ 437464 w 564470"/>
              <a:gd name="connsiteY3" fmla="*/ 0 h 564470"/>
              <a:gd name="connsiteX4" fmla="*/ 437464 w 564470"/>
              <a:gd name="connsiteY4" fmla="*/ 310459 h 564470"/>
              <a:gd name="connsiteX5" fmla="*/ 564470 w 564470"/>
              <a:gd name="connsiteY5" fmla="*/ 310459 h 564470"/>
              <a:gd name="connsiteX6" fmla="*/ 282235 w 564470"/>
              <a:gd name="connsiteY6" fmla="*/ 564470 h 564470"/>
              <a:gd name="connsiteX7" fmla="*/ 0 w 564470"/>
              <a:gd name="connsiteY7" fmla="*/ 310459 h 5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70" h="564470">
                <a:moveTo>
                  <a:pt x="0" y="310459"/>
                </a:moveTo>
                <a:lnTo>
                  <a:pt x="127006" y="310459"/>
                </a:lnTo>
                <a:lnTo>
                  <a:pt x="127006" y="0"/>
                </a:lnTo>
                <a:lnTo>
                  <a:pt x="437464" y="0"/>
                </a:lnTo>
                <a:lnTo>
                  <a:pt x="437464" y="310459"/>
                </a:lnTo>
                <a:lnTo>
                  <a:pt x="564470" y="310459"/>
                </a:lnTo>
                <a:lnTo>
                  <a:pt x="282235" y="564470"/>
                </a:lnTo>
                <a:lnTo>
                  <a:pt x="0" y="310459"/>
                </a:lnTo>
                <a:close/>
              </a:path>
            </a:pathLst>
          </a:custGeom>
          <a:solidFill>
            <a:srgbClr val="FFFF00">
              <a:alpha val="90000"/>
            </a:srgbClr>
          </a:solidFill>
        </p:spPr>
        <p:style>
          <a:lnRef idx="2">
            <a:schemeClr val="accent3">
              <a:alpha val="90000"/>
              <a:tint val="55000"/>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txBody>
          <a:bodyPr lIns="160026" tIns="33020" rIns="160026" bIns="172726" spcCol="1270" anchor="ctr"/>
          <a:lstStyle/>
          <a:p>
            <a:pPr algn="ctr" defTabSz="1155700" fontAlgn="auto">
              <a:lnSpc>
                <a:spcPct val="90000"/>
              </a:lnSpc>
              <a:spcAft>
                <a:spcPct val="35000"/>
              </a:spcAft>
              <a:defRPr/>
            </a:pPr>
            <a:endParaRPr lang="ru-RU" sz="2600"/>
          </a:p>
        </p:txBody>
      </p:sp>
      <p:graphicFrame>
        <p:nvGraphicFramePr>
          <p:cNvPr id="11" name="Схема 10"/>
          <p:cNvGraphicFramePr/>
          <p:nvPr>
            <p:extLst>
              <p:ext uri="{D42A27DB-BD31-4B8C-83A1-F6EECF244321}">
                <p14:modId xmlns:p14="http://schemas.microsoft.com/office/powerpoint/2010/main" xmlns="" val="534627376"/>
              </p:ext>
            </p:extLst>
          </p:nvPr>
        </p:nvGraphicFramePr>
        <p:xfrm>
          <a:off x="6753534" y="1052737"/>
          <a:ext cx="2405681" cy="1069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Номер слайда 3"/>
          <p:cNvSpPr txBox="1">
            <a:spLocks/>
          </p:cNvSpPr>
          <p:nvPr/>
        </p:nvSpPr>
        <p:spPr>
          <a:xfrm>
            <a:off x="8788497" y="6586900"/>
            <a:ext cx="321880" cy="180733"/>
          </a:xfrm>
          <a:prstGeom prst="rect">
            <a:avLst/>
          </a:prstGeom>
        </p:spPr>
        <p:txBody>
          <a:bodyPr vert="horz" lIns="91440" tIns="45720" rIns="91440" bIns="45720" rtlCol="0" anchor="ctr"/>
          <a:lstStyle>
            <a:defPPr>
              <a:defRPr lang="ru-RU"/>
            </a:defPPr>
            <a:lvl1pPr marL="0" algn="l" defTabSz="914400" rtl="0" eaLnBrk="1" latinLnBrk="0" hangingPunct="1">
              <a:defRPr sz="2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41E5C4E-6DA8-4A4B-8387-6EA77005CAB4}" type="slidenum">
              <a:rPr lang="ru-RU" smtClean="0"/>
              <a:pPr>
                <a:defRPr/>
              </a:pPr>
              <a:t>2</a:t>
            </a:fld>
            <a:endParaRPr lang="ru-RU" dirty="0"/>
          </a:p>
        </p:txBody>
      </p:sp>
      <p:sp>
        <p:nvSpPr>
          <p:cNvPr id="14" name="Полилиния 13"/>
          <p:cNvSpPr/>
          <p:nvPr/>
        </p:nvSpPr>
        <p:spPr>
          <a:xfrm rot="10800000">
            <a:off x="7596336" y="4015978"/>
            <a:ext cx="563562" cy="565150"/>
          </a:xfrm>
          <a:custGeom>
            <a:avLst/>
            <a:gdLst>
              <a:gd name="connsiteX0" fmla="*/ 0 w 564470"/>
              <a:gd name="connsiteY0" fmla="*/ 310459 h 564470"/>
              <a:gd name="connsiteX1" fmla="*/ 127006 w 564470"/>
              <a:gd name="connsiteY1" fmla="*/ 310459 h 564470"/>
              <a:gd name="connsiteX2" fmla="*/ 127006 w 564470"/>
              <a:gd name="connsiteY2" fmla="*/ 0 h 564470"/>
              <a:gd name="connsiteX3" fmla="*/ 437464 w 564470"/>
              <a:gd name="connsiteY3" fmla="*/ 0 h 564470"/>
              <a:gd name="connsiteX4" fmla="*/ 437464 w 564470"/>
              <a:gd name="connsiteY4" fmla="*/ 310459 h 564470"/>
              <a:gd name="connsiteX5" fmla="*/ 564470 w 564470"/>
              <a:gd name="connsiteY5" fmla="*/ 310459 h 564470"/>
              <a:gd name="connsiteX6" fmla="*/ 282235 w 564470"/>
              <a:gd name="connsiteY6" fmla="*/ 564470 h 564470"/>
              <a:gd name="connsiteX7" fmla="*/ 0 w 564470"/>
              <a:gd name="connsiteY7" fmla="*/ 310459 h 56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470" h="564470">
                <a:moveTo>
                  <a:pt x="0" y="310459"/>
                </a:moveTo>
                <a:lnTo>
                  <a:pt x="127006" y="310459"/>
                </a:lnTo>
                <a:lnTo>
                  <a:pt x="127006" y="0"/>
                </a:lnTo>
                <a:lnTo>
                  <a:pt x="437464" y="0"/>
                </a:lnTo>
                <a:lnTo>
                  <a:pt x="437464" y="310459"/>
                </a:lnTo>
                <a:lnTo>
                  <a:pt x="564470" y="310459"/>
                </a:lnTo>
                <a:lnTo>
                  <a:pt x="282235" y="564470"/>
                </a:lnTo>
                <a:lnTo>
                  <a:pt x="0" y="310459"/>
                </a:lnTo>
                <a:close/>
              </a:path>
            </a:pathLst>
          </a:custGeom>
          <a:solidFill>
            <a:srgbClr val="FFFF00">
              <a:alpha val="90000"/>
            </a:srgbClr>
          </a:solidFill>
        </p:spPr>
        <p:style>
          <a:lnRef idx="2">
            <a:schemeClr val="accent3">
              <a:alpha val="90000"/>
              <a:tint val="55000"/>
              <a:hueOff val="0"/>
              <a:satOff val="0"/>
              <a:lumOff val="0"/>
              <a:alphaOff val="0"/>
            </a:schemeClr>
          </a:lnRef>
          <a:fillRef idx="1">
            <a:schemeClr val="accent3">
              <a:alpha val="90000"/>
              <a:tint val="55000"/>
              <a:hueOff val="0"/>
              <a:satOff val="0"/>
              <a:lumOff val="0"/>
              <a:alphaOff val="0"/>
            </a:schemeClr>
          </a:fillRef>
          <a:effectRef idx="0">
            <a:schemeClr val="accent3">
              <a:alpha val="90000"/>
              <a:tint val="55000"/>
              <a:hueOff val="0"/>
              <a:satOff val="0"/>
              <a:lumOff val="0"/>
              <a:alphaOff val="0"/>
            </a:schemeClr>
          </a:effectRef>
          <a:fontRef idx="minor">
            <a:schemeClr val="dk1">
              <a:hueOff val="0"/>
              <a:satOff val="0"/>
              <a:lumOff val="0"/>
              <a:alphaOff val="0"/>
            </a:schemeClr>
          </a:fontRef>
        </p:style>
        <p:txBody>
          <a:bodyPr lIns="160026" tIns="33020" rIns="160026" bIns="172726" spcCol="1270" anchor="ctr"/>
          <a:lstStyle/>
          <a:p>
            <a:pPr algn="ctr" defTabSz="1155700" fontAlgn="auto">
              <a:lnSpc>
                <a:spcPct val="90000"/>
              </a:lnSpc>
              <a:spcAft>
                <a:spcPct val="35000"/>
              </a:spcAft>
              <a:defRPr/>
            </a:pPr>
            <a:endParaRPr lang="ru-RU" sz="2600"/>
          </a:p>
        </p:txBody>
      </p:sp>
    </p:spTree>
    <p:extLst>
      <p:ext uri="{BB962C8B-B14F-4D97-AF65-F5344CB8AC3E}">
        <p14:creationId xmlns:p14="http://schemas.microsoft.com/office/powerpoint/2010/main" xmlns="" val="409369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Graphic spid="11" grpId="0">
        <p:bldAsOne/>
      </p:bldGraphic>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4"/>
          <p:cNvGraphicFramePr>
            <a:graphicFrameLocks noGrp="1"/>
          </p:cNvGraphicFramePr>
          <p:nvPr>
            <p:extLst>
              <p:ext uri="{D42A27DB-BD31-4B8C-83A1-F6EECF244321}">
                <p14:modId xmlns:p14="http://schemas.microsoft.com/office/powerpoint/2010/main" xmlns="" val="3462768897"/>
              </p:ext>
            </p:extLst>
          </p:nvPr>
        </p:nvGraphicFramePr>
        <p:xfrm>
          <a:off x="175223" y="1052736"/>
          <a:ext cx="6417289" cy="4166200"/>
        </p:xfrm>
        <a:graphic>
          <a:graphicData uri="http://schemas.openxmlformats.org/drawingml/2006/table">
            <a:tbl>
              <a:tblPr firstRow="1" bandRow="1">
                <a:tableStyleId>{2D5ABB26-0587-4C30-8999-92F81FD0307C}</a:tableStyleId>
              </a:tblPr>
              <a:tblGrid>
                <a:gridCol w="811684"/>
                <a:gridCol w="5605605"/>
              </a:tblGrid>
              <a:tr h="432048">
                <a:tc>
                  <a:txBody>
                    <a:bodyPr/>
                    <a:lstStyle/>
                    <a:p>
                      <a:pPr marL="146050" algn="ctr">
                        <a:lnSpc>
                          <a:spcPct val="100000"/>
                        </a:lnSpc>
                      </a:pPr>
                      <a:r>
                        <a:rPr lang="ru-RU" sz="2400" b="1" dirty="0" smtClean="0">
                          <a:solidFill>
                            <a:srgbClr val="B64825"/>
                          </a:solidFill>
                          <a:latin typeface="Times New Roman" panose="02020603050405020304" pitchFamily="18" charset="0"/>
                          <a:cs typeface="Times New Roman" panose="02020603050405020304" pitchFamily="18" charset="0"/>
                        </a:rPr>
                        <a:t>1,9</a:t>
                      </a:r>
                      <a:endParaRPr sz="2400" b="1" dirty="0">
                        <a:latin typeface="Times New Roman" panose="02020603050405020304" pitchFamily="18" charset="0"/>
                        <a:cs typeface="Times New Roman" panose="02020603050405020304" pitchFamily="18" charset="0"/>
                      </a:endParaRPr>
                    </a:p>
                  </a:txBody>
                  <a:tcPr marL="0" marR="0" marT="0" marB="0"/>
                </a:tc>
                <a:tc>
                  <a:txBody>
                    <a:bodyPr/>
                    <a:lstStyle/>
                    <a:p>
                      <a:pPr marL="90170">
                        <a:lnSpc>
                          <a:spcPct val="100000"/>
                        </a:lnSpc>
                      </a:pPr>
                      <a:r>
                        <a:rPr lang="ru-RU" sz="2000" dirty="0" smtClean="0">
                          <a:solidFill>
                            <a:schemeClr val="tx1">
                              <a:lumMod val="95000"/>
                              <a:lumOff val="5000"/>
                            </a:schemeClr>
                          </a:solidFill>
                          <a:latin typeface="Times New Roman" panose="02020603050405020304" pitchFamily="18" charset="0"/>
                          <a:cs typeface="Times New Roman" panose="02020603050405020304" pitchFamily="18" charset="0"/>
                        </a:rPr>
                        <a:t>Ремонты учреждений</a:t>
                      </a:r>
                      <a:r>
                        <a:rPr lang="ru-RU" sz="200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культуры</a:t>
                      </a:r>
                    </a:p>
                    <a:p>
                      <a:pPr marL="90170">
                        <a:lnSpc>
                          <a:spcPct val="100000"/>
                        </a:lnSpc>
                      </a:pPr>
                      <a:r>
                        <a:rPr lang="ru-RU" sz="2000" b="0" dirty="0" smtClean="0">
                          <a:solidFill>
                            <a:schemeClr val="tx1">
                              <a:lumMod val="95000"/>
                              <a:lumOff val="5000"/>
                            </a:schemeClr>
                          </a:solidFill>
                          <a:latin typeface="Times New Roman" panose="02020603050405020304" pitchFamily="18" charset="0"/>
                          <a:cs typeface="Times New Roman" panose="02020603050405020304" pitchFamily="18" charset="0"/>
                        </a:rPr>
                        <a:t>Дом культуры </a:t>
                      </a:r>
                      <a:r>
                        <a:rPr lang="ru-RU" sz="2000" b="0" dirty="0" err="1" smtClean="0">
                          <a:solidFill>
                            <a:schemeClr val="tx1">
                              <a:lumMod val="95000"/>
                              <a:lumOff val="5000"/>
                            </a:schemeClr>
                          </a:solidFill>
                          <a:latin typeface="Times New Roman" panose="02020603050405020304" pitchFamily="18" charset="0"/>
                          <a:cs typeface="Times New Roman" panose="02020603050405020304" pitchFamily="18" charset="0"/>
                        </a:rPr>
                        <a:t>п.Суксун</a:t>
                      </a:r>
                      <a:r>
                        <a:rPr lang="ru-RU" sz="2000" b="0" dirty="0" smtClean="0">
                          <a:solidFill>
                            <a:schemeClr val="tx1">
                              <a:lumMod val="95000"/>
                              <a:lumOff val="5000"/>
                            </a:schemeClr>
                          </a:solidFill>
                          <a:latin typeface="Times New Roman" panose="02020603050405020304" pitchFamily="18" charset="0"/>
                          <a:cs typeface="Times New Roman" panose="02020603050405020304" pitchFamily="18" charset="0"/>
                        </a:rPr>
                        <a:t> (участие в федеральном</a:t>
                      </a:r>
                      <a:r>
                        <a:rPr lang="ru-RU" sz="20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проекте)</a:t>
                      </a:r>
                    </a:p>
                    <a:p>
                      <a:pPr marL="90170">
                        <a:lnSpc>
                          <a:spcPct val="100000"/>
                        </a:lnSpc>
                      </a:pPr>
                      <a:r>
                        <a:rPr lang="ru-RU" sz="20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филиалы  (</a:t>
                      </a:r>
                      <a:r>
                        <a:rPr lang="ru-RU" sz="2000" b="0" baseline="0" dirty="0" err="1" smtClean="0">
                          <a:solidFill>
                            <a:schemeClr val="tx1">
                              <a:lumMod val="95000"/>
                              <a:lumOff val="5000"/>
                            </a:schemeClr>
                          </a:solidFill>
                          <a:latin typeface="Times New Roman" panose="02020603050405020304" pitchFamily="18" charset="0"/>
                          <a:cs typeface="Times New Roman" panose="02020603050405020304" pitchFamily="18" charset="0"/>
                        </a:rPr>
                        <a:t>д.Бырма</a:t>
                      </a:r>
                      <a:r>
                        <a:rPr lang="ru-RU" sz="20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ru-RU" sz="2000" b="0" baseline="0" dirty="0" err="1" smtClean="0">
                          <a:solidFill>
                            <a:schemeClr val="tx1">
                              <a:lumMod val="95000"/>
                              <a:lumOff val="5000"/>
                            </a:schemeClr>
                          </a:solidFill>
                          <a:latin typeface="Times New Roman" panose="02020603050405020304" pitchFamily="18" charset="0"/>
                          <a:cs typeface="Times New Roman" panose="02020603050405020304" pitchFamily="18" charset="0"/>
                        </a:rPr>
                        <a:t>д.Советная</a:t>
                      </a:r>
                      <a:r>
                        <a:rPr lang="ru-RU" sz="2000" b="0" baseline="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ru-RU" sz="2000" b="0" dirty="0" smtClean="0">
                          <a:solidFill>
                            <a:schemeClr val="tx1">
                              <a:lumMod val="95000"/>
                              <a:lumOff val="5000"/>
                            </a:schemeClr>
                          </a:solidFill>
                          <a:latin typeface="Times New Roman" panose="02020603050405020304" pitchFamily="18" charset="0"/>
                          <a:cs typeface="Times New Roman" panose="02020603050405020304" pitchFamily="18" charset="0"/>
                        </a:rPr>
                        <a:t>  </a:t>
                      </a:r>
                      <a:br>
                        <a:rPr lang="ru-RU" sz="2000" b="0" dirty="0" smtClean="0">
                          <a:solidFill>
                            <a:schemeClr val="tx1">
                              <a:lumMod val="95000"/>
                              <a:lumOff val="5000"/>
                            </a:schemeClr>
                          </a:solidFill>
                          <a:latin typeface="Times New Roman" panose="02020603050405020304" pitchFamily="18" charset="0"/>
                          <a:cs typeface="Times New Roman" panose="02020603050405020304" pitchFamily="18" charset="0"/>
                        </a:rPr>
                      </a:br>
                      <a:endParaRPr sz="2000" b="0" dirty="0">
                        <a:latin typeface="Times New Roman" panose="02020603050405020304" pitchFamily="18" charset="0"/>
                        <a:cs typeface="Times New Roman" panose="02020603050405020304" pitchFamily="18" charset="0"/>
                      </a:endParaRPr>
                    </a:p>
                  </a:txBody>
                  <a:tcPr marL="0" marR="0" marT="0" marB="0"/>
                </a:tc>
              </a:tr>
              <a:tr h="268741">
                <a:tc>
                  <a:txBody>
                    <a:bodyPr/>
                    <a:lstStyle/>
                    <a:p>
                      <a:pPr marL="161290" algn="ctr">
                        <a:lnSpc>
                          <a:spcPct val="100000"/>
                        </a:lnSpc>
                      </a:pPr>
                      <a:r>
                        <a:rPr lang="ru-RU" sz="2400" b="1" dirty="0" smtClean="0">
                          <a:solidFill>
                            <a:srgbClr val="CC3300"/>
                          </a:solidFill>
                          <a:latin typeface="Times New Roman" panose="02020603050405020304" pitchFamily="18" charset="0"/>
                          <a:cs typeface="Times New Roman" panose="02020603050405020304" pitchFamily="18" charset="0"/>
                        </a:rPr>
                        <a:t>0,3</a:t>
                      </a:r>
                      <a:endParaRPr sz="2400" b="1" dirty="0">
                        <a:solidFill>
                          <a:srgbClr val="CC3300"/>
                        </a:solidFill>
                        <a:latin typeface="Times New Roman" panose="02020603050405020304" pitchFamily="18" charset="0"/>
                        <a:cs typeface="Times New Roman" panose="02020603050405020304" pitchFamily="18" charset="0"/>
                      </a:endParaRPr>
                    </a:p>
                  </a:txBody>
                  <a:tcPr marL="0" marR="0" marT="0" marB="0"/>
                </a:tc>
                <a:tc>
                  <a:txBody>
                    <a:bodyPr/>
                    <a:lstStyle/>
                    <a:p>
                      <a:pPr marL="90170">
                        <a:lnSpc>
                          <a:spcPct val="100000"/>
                        </a:lnSpc>
                      </a:pPr>
                      <a:r>
                        <a:rPr kumimoji="0" lang="ru-RU" sz="2000" b="0" kern="1200" dirty="0" smtClean="0">
                          <a:ln>
                            <a:noFill/>
                          </a:ln>
                          <a:solidFill>
                            <a:schemeClr val="tx1">
                              <a:lumMod val="95000"/>
                              <a:lumOff val="5000"/>
                            </a:schemeClr>
                          </a:solidFill>
                          <a:effectLst/>
                          <a:latin typeface="Times New Roman" panose="02020603050405020304" pitchFamily="18" charset="0"/>
                          <a:ea typeface="+mn-ea"/>
                          <a:cs typeface="Times New Roman" panose="02020603050405020304" pitchFamily="18" charset="0"/>
                        </a:rPr>
                        <a:t>Приобретение оборудования для социальных кинозалов(</a:t>
                      </a:r>
                      <a:r>
                        <a:rPr kumimoji="0" lang="ru-RU" sz="2000" b="0" kern="1200" dirty="0" err="1" smtClean="0">
                          <a:ln>
                            <a:noFill/>
                          </a:ln>
                          <a:solidFill>
                            <a:schemeClr val="tx1">
                              <a:lumMod val="95000"/>
                              <a:lumOff val="5000"/>
                            </a:schemeClr>
                          </a:solidFill>
                          <a:effectLst/>
                          <a:latin typeface="Times New Roman" panose="02020603050405020304" pitchFamily="18" charset="0"/>
                          <a:ea typeface="+mn-ea"/>
                          <a:cs typeface="Times New Roman" panose="02020603050405020304" pitchFamily="18" charset="0"/>
                        </a:rPr>
                        <a:t>с.Сабарка</a:t>
                      </a:r>
                      <a:r>
                        <a:rPr kumimoji="0" lang="ru-RU" sz="2000" b="0" kern="1200" dirty="0" smtClean="0">
                          <a:ln>
                            <a:noFill/>
                          </a:ln>
                          <a:solidFill>
                            <a:schemeClr val="tx1">
                              <a:lumMod val="95000"/>
                              <a:lumOff val="5000"/>
                            </a:schemeClr>
                          </a:solidFill>
                          <a:effectLst/>
                          <a:latin typeface="Times New Roman" panose="02020603050405020304" pitchFamily="18" charset="0"/>
                          <a:ea typeface="+mn-ea"/>
                          <a:cs typeface="Times New Roman" panose="02020603050405020304" pitchFamily="18" charset="0"/>
                        </a:rPr>
                        <a:t> и </a:t>
                      </a:r>
                      <a:r>
                        <a:rPr kumimoji="0" lang="ru-RU" sz="2000" b="0" kern="1200" dirty="0" err="1" smtClean="0">
                          <a:ln>
                            <a:noFill/>
                          </a:ln>
                          <a:solidFill>
                            <a:schemeClr val="tx1">
                              <a:lumMod val="95000"/>
                              <a:lumOff val="5000"/>
                            </a:schemeClr>
                          </a:solidFill>
                          <a:effectLst/>
                          <a:latin typeface="Times New Roman" panose="02020603050405020304" pitchFamily="18" charset="0"/>
                          <a:ea typeface="+mn-ea"/>
                          <a:cs typeface="Times New Roman" panose="02020603050405020304" pitchFamily="18" charset="0"/>
                        </a:rPr>
                        <a:t>с.Ключи</a:t>
                      </a:r>
                      <a:r>
                        <a:rPr kumimoji="0" lang="ru-RU" sz="2000" b="0" kern="1200" dirty="0" smtClean="0">
                          <a:ln>
                            <a:noFill/>
                          </a:ln>
                          <a:solidFill>
                            <a:schemeClr val="tx1">
                              <a:lumMod val="95000"/>
                              <a:lumOff val="5000"/>
                            </a:schemeClr>
                          </a:solidFill>
                          <a:effectLst/>
                          <a:latin typeface="Times New Roman" panose="02020603050405020304" pitchFamily="18" charset="0"/>
                          <a:ea typeface="+mn-ea"/>
                          <a:cs typeface="Times New Roman" panose="02020603050405020304" pitchFamily="18" charset="0"/>
                        </a:rPr>
                        <a:t>)</a:t>
                      </a:r>
                      <a:endParaRPr sz="2000" dirty="0">
                        <a:latin typeface="Times New Roman" panose="02020603050405020304" pitchFamily="18" charset="0"/>
                        <a:cs typeface="Times New Roman" panose="02020603050405020304" pitchFamily="18" charset="0"/>
                      </a:endParaRPr>
                    </a:p>
                  </a:txBody>
                  <a:tcPr marL="0" marR="0" marT="0" marB="0"/>
                </a:tc>
              </a:tr>
              <a:tr h="267141">
                <a:tc>
                  <a:txBody>
                    <a:bodyPr/>
                    <a:lstStyle/>
                    <a:p>
                      <a:pPr marL="161290" algn="ctr">
                        <a:lnSpc>
                          <a:spcPct val="100000"/>
                        </a:lnSpc>
                      </a:pPr>
                      <a:r>
                        <a:rPr lang="ru-RU" sz="2400" b="1" dirty="0" smtClean="0">
                          <a:solidFill>
                            <a:srgbClr val="CC3300"/>
                          </a:solidFill>
                          <a:latin typeface="Times New Roman" panose="02020603050405020304" pitchFamily="18" charset="0"/>
                          <a:cs typeface="Times New Roman" panose="02020603050405020304" pitchFamily="18" charset="0"/>
                        </a:rPr>
                        <a:t>2,8</a:t>
                      </a:r>
                      <a:endParaRPr sz="2400" b="1" dirty="0">
                        <a:solidFill>
                          <a:srgbClr val="CC3300"/>
                        </a:solidFill>
                        <a:latin typeface="Times New Roman" panose="02020603050405020304" pitchFamily="18" charset="0"/>
                        <a:cs typeface="Times New Roman" panose="02020603050405020304" pitchFamily="18" charset="0"/>
                      </a:endParaRPr>
                    </a:p>
                  </a:txBody>
                  <a:tcPr marL="0" marR="0" marT="0" marB="0"/>
                </a:tc>
                <a:tc>
                  <a:txBody>
                    <a:bodyPr/>
                    <a:lstStyle/>
                    <a:p>
                      <a:pPr marL="90170">
                        <a:lnSpc>
                          <a:spcPct val="100000"/>
                        </a:lnSpc>
                      </a:pPr>
                      <a:r>
                        <a:rPr lang="ru-RU" sz="2000" dirty="0" smtClean="0">
                          <a:solidFill>
                            <a:prstClr val="black"/>
                          </a:solidFill>
                          <a:latin typeface="Times New Roman" panose="02020603050405020304" pitchFamily="18" charset="0"/>
                          <a:cs typeface="Times New Roman" panose="02020603050405020304" pitchFamily="18" charset="0"/>
                        </a:rPr>
                        <a:t>Устройство открытой спортивной площадки </a:t>
                      </a:r>
                      <a:r>
                        <a:rPr lang="ru-RU" sz="2000" dirty="0" err="1" smtClean="0">
                          <a:solidFill>
                            <a:prstClr val="black"/>
                          </a:solidFill>
                          <a:latin typeface="Times New Roman" panose="02020603050405020304" pitchFamily="18" charset="0"/>
                          <a:cs typeface="Times New Roman" panose="02020603050405020304" pitchFamily="18" charset="0"/>
                        </a:rPr>
                        <a:t>Сызганской</a:t>
                      </a:r>
                      <a:r>
                        <a:rPr lang="ru-RU" sz="2000" dirty="0" smtClean="0">
                          <a:solidFill>
                            <a:prstClr val="black"/>
                          </a:solidFill>
                          <a:latin typeface="Times New Roman" panose="02020603050405020304" pitchFamily="18" charset="0"/>
                          <a:cs typeface="Times New Roman" panose="02020603050405020304" pitchFamily="18" charset="0"/>
                        </a:rPr>
                        <a:t> ООШ-ДС</a:t>
                      </a:r>
                      <a:endParaRPr sz="2000" dirty="0">
                        <a:latin typeface="Times New Roman" panose="02020603050405020304" pitchFamily="18" charset="0"/>
                        <a:cs typeface="Times New Roman" panose="02020603050405020304" pitchFamily="18" charset="0"/>
                      </a:endParaRPr>
                    </a:p>
                  </a:txBody>
                  <a:tcPr marL="0" marR="0" marT="0" marB="0"/>
                </a:tc>
              </a:tr>
              <a:tr h="691480">
                <a:tc>
                  <a:txBody>
                    <a:bodyPr/>
                    <a:lstStyle/>
                    <a:p>
                      <a:pPr marL="161290" algn="ctr">
                        <a:lnSpc>
                          <a:spcPct val="100000"/>
                        </a:lnSpc>
                      </a:pPr>
                      <a:r>
                        <a:rPr lang="ru-RU" sz="2400" b="1" dirty="0" smtClean="0">
                          <a:solidFill>
                            <a:srgbClr val="CC3300"/>
                          </a:solidFill>
                          <a:latin typeface="Times New Roman" panose="02020603050405020304" pitchFamily="18" charset="0"/>
                          <a:cs typeface="Times New Roman" panose="02020603050405020304" pitchFamily="18" charset="0"/>
                        </a:rPr>
                        <a:t>0,5</a:t>
                      </a:r>
                      <a:endParaRPr sz="2400" b="1" dirty="0">
                        <a:solidFill>
                          <a:srgbClr val="CC3300"/>
                        </a:solidFill>
                        <a:latin typeface="Times New Roman" panose="02020603050405020304" pitchFamily="18" charset="0"/>
                        <a:cs typeface="Times New Roman" panose="02020603050405020304" pitchFamily="18" charset="0"/>
                      </a:endParaRPr>
                    </a:p>
                  </a:txBody>
                  <a:tcPr marL="0" marR="0" marT="0" marB="0"/>
                </a:tc>
                <a:tc>
                  <a:txBody>
                    <a:bodyPr/>
                    <a:lstStyle/>
                    <a:p>
                      <a:pPr marL="90170" marR="0" indent="0" algn="l" defTabSz="914400" rtl="0" eaLnBrk="1" fontAlgn="auto" latinLnBrk="0" hangingPunct="1">
                        <a:lnSpc>
                          <a:spcPct val="100000"/>
                        </a:lnSpc>
                        <a:spcBef>
                          <a:spcPts val="0"/>
                        </a:spcBef>
                        <a:spcAft>
                          <a:spcPts val="0"/>
                        </a:spcAft>
                        <a:buClrTx/>
                        <a:buSzTx/>
                        <a:buFontTx/>
                        <a:buNone/>
                        <a:tabLst/>
                        <a:defRPr/>
                      </a:pPr>
                      <a:r>
                        <a:rPr lang="ru-RU" sz="2000" dirty="0" smtClean="0">
                          <a:solidFill>
                            <a:prstClr val="black"/>
                          </a:solidFill>
                          <a:latin typeface="Times New Roman" panose="02020603050405020304" pitchFamily="18" charset="0"/>
                          <a:cs typeface="Times New Roman" panose="02020603050405020304" pitchFamily="18" charset="0"/>
                        </a:rPr>
                        <a:t>Ремонт спортивной площадки </a:t>
                      </a:r>
                      <a:r>
                        <a:rPr lang="ru-RU" sz="2000" dirty="0" err="1" smtClean="0">
                          <a:solidFill>
                            <a:prstClr val="black"/>
                          </a:solidFill>
                          <a:latin typeface="Times New Roman" panose="02020603050405020304" pitchFamily="18" charset="0"/>
                          <a:cs typeface="Times New Roman" panose="02020603050405020304" pitchFamily="18" charset="0"/>
                        </a:rPr>
                        <a:t>Суксунской</a:t>
                      </a:r>
                      <a:r>
                        <a:rPr lang="ru-RU" sz="2000" dirty="0" smtClean="0">
                          <a:solidFill>
                            <a:prstClr val="black"/>
                          </a:solidFill>
                          <a:latin typeface="Times New Roman" panose="02020603050405020304" pitchFamily="18" charset="0"/>
                          <a:cs typeface="Times New Roman" panose="02020603050405020304" pitchFamily="18" charset="0"/>
                        </a:rPr>
                        <a:t> СОШ №1 </a:t>
                      </a:r>
                      <a:endParaRPr lang="ru-RU" sz="2000" dirty="0" smtClean="0">
                        <a:latin typeface="Times New Roman" panose="02020603050405020304" pitchFamily="18" charset="0"/>
                        <a:cs typeface="Times New Roman" panose="02020603050405020304" pitchFamily="18" charset="0"/>
                      </a:endParaRPr>
                    </a:p>
                  </a:txBody>
                  <a:tcPr marL="0" marR="0" marT="0" marB="0"/>
                </a:tc>
              </a:tr>
              <a:tr h="265639">
                <a:tc>
                  <a:txBody>
                    <a:bodyPr/>
                    <a:lstStyle/>
                    <a:p>
                      <a:pPr marL="161290" algn="ctr">
                        <a:lnSpc>
                          <a:spcPct val="100000"/>
                        </a:lnSpc>
                      </a:pPr>
                      <a:r>
                        <a:rPr lang="ru-RU" sz="2400" b="1" dirty="0" smtClean="0">
                          <a:solidFill>
                            <a:srgbClr val="CC3300"/>
                          </a:solidFill>
                          <a:latin typeface="Times New Roman" panose="02020603050405020304" pitchFamily="18" charset="0"/>
                          <a:cs typeface="Times New Roman" panose="02020603050405020304" pitchFamily="18" charset="0"/>
                        </a:rPr>
                        <a:t>0,4</a:t>
                      </a:r>
                      <a:endParaRPr sz="2400" b="1" dirty="0">
                        <a:solidFill>
                          <a:srgbClr val="CC3300"/>
                        </a:solidFill>
                        <a:latin typeface="Times New Roman" panose="02020603050405020304" pitchFamily="18" charset="0"/>
                        <a:cs typeface="Times New Roman" panose="02020603050405020304" pitchFamily="18" charset="0"/>
                      </a:endParaRPr>
                    </a:p>
                  </a:txBody>
                  <a:tcPr marL="0" marR="0" marT="0" marB="0"/>
                </a:tc>
                <a:tc>
                  <a:txBody>
                    <a:bodyPr/>
                    <a:lstStyle/>
                    <a:p>
                      <a:pPr marL="90170">
                        <a:lnSpc>
                          <a:spcPct val="100000"/>
                        </a:lnSpc>
                      </a:pPr>
                      <a:r>
                        <a:rPr lang="ru-RU" sz="2000" dirty="0" smtClean="0">
                          <a:solidFill>
                            <a:schemeClr val="tx1"/>
                          </a:solidFill>
                          <a:latin typeface="Times New Roman" panose="02020603050405020304" pitchFamily="18" charset="0"/>
                          <a:cs typeface="Times New Roman" panose="02020603050405020304" pitchFamily="18" charset="0"/>
                        </a:rPr>
                        <a:t>Проект </a:t>
                      </a:r>
                      <a:r>
                        <a:rPr lang="ru-RU" sz="2000" b="0" dirty="0" smtClean="0">
                          <a:solidFill>
                            <a:schemeClr val="tx1"/>
                          </a:solidFill>
                          <a:latin typeface="Times New Roman" panose="02020603050405020304" pitchFamily="18" charset="0"/>
                          <a:cs typeface="Times New Roman" panose="02020603050405020304" pitchFamily="18" charset="0"/>
                        </a:rPr>
                        <a:t>«Умею плавать!» </a:t>
                      </a:r>
                      <a:endParaRPr lang="ru-RU" sz="2000" b="0" dirty="0">
                        <a:latin typeface="Times New Roman" panose="02020603050405020304" pitchFamily="18" charset="0"/>
                        <a:cs typeface="Times New Roman" panose="02020603050405020304" pitchFamily="18" charset="0"/>
                      </a:endParaRPr>
                    </a:p>
                  </a:txBody>
                  <a:tcPr marL="0" marR="0" marT="0" marB="0"/>
                </a:tc>
              </a:tr>
              <a:tr h="271722">
                <a:tc>
                  <a:txBody>
                    <a:bodyPr/>
                    <a:lstStyle/>
                    <a:p>
                      <a:pPr marL="161290" algn="ctr">
                        <a:lnSpc>
                          <a:spcPct val="100000"/>
                        </a:lnSpc>
                      </a:pPr>
                      <a:endParaRPr sz="2400" b="1" dirty="0">
                        <a:solidFill>
                          <a:srgbClr val="CC3300"/>
                        </a:solidFill>
                        <a:latin typeface="Times New Roman" panose="02020603050405020304" pitchFamily="18" charset="0"/>
                        <a:cs typeface="Times New Roman" panose="02020603050405020304" pitchFamily="18" charset="0"/>
                      </a:endParaRPr>
                    </a:p>
                  </a:txBody>
                  <a:tcPr marL="0" marR="0" marT="0" marB="0"/>
                </a:tc>
                <a:tc>
                  <a:txBody>
                    <a:bodyPr/>
                    <a:lstStyle/>
                    <a:p>
                      <a:pPr marL="90170">
                        <a:lnSpc>
                          <a:spcPct val="100000"/>
                        </a:lnSpc>
                      </a:pPr>
                      <a:endParaRPr sz="1600" dirty="0">
                        <a:latin typeface="Times New Roman" panose="02020603050405020304" pitchFamily="18" charset="0"/>
                        <a:cs typeface="Times New Roman" panose="02020603050405020304" pitchFamily="18" charset="0"/>
                      </a:endParaRPr>
                    </a:p>
                  </a:txBody>
                  <a:tcPr marL="0" marR="0" marT="0" marB="0"/>
                </a:tc>
              </a:tr>
            </a:tbl>
          </a:graphicData>
        </a:graphic>
      </p:graphicFrame>
      <p:sp>
        <p:nvSpPr>
          <p:cNvPr id="2" name="object 2"/>
          <p:cNvSpPr txBox="1"/>
          <p:nvPr/>
        </p:nvSpPr>
        <p:spPr>
          <a:xfrm>
            <a:off x="245356" y="47463"/>
            <a:ext cx="8791140" cy="369332"/>
          </a:xfrm>
          <a:prstGeom prst="rect">
            <a:avLst/>
          </a:prstGeom>
          <a:solidFill>
            <a:srgbClr val="FF7C80"/>
          </a:solidFill>
        </p:spPr>
        <p:txBody>
          <a:bodyPr vert="horz" wrap="square" lIns="0" tIns="0" rIns="0" bIns="0" rtlCol="0">
            <a:spAutoFit/>
          </a:bodyPr>
          <a:lstStyle/>
          <a:p>
            <a:pPr marL="6468" algn="ctr"/>
            <a:r>
              <a:rPr lang="ru-RU" sz="2400" b="1" dirty="0" smtClean="0">
                <a:solidFill>
                  <a:schemeClr val="tx2">
                    <a:lumMod val="75000"/>
                  </a:schemeClr>
                </a:solidFill>
                <a:cs typeface="Times New Roman" panose="02020603050405020304" pitchFamily="18" charset="0"/>
              </a:rPr>
              <a:t>Мероприятия в сфере культуры и спорта </a:t>
            </a:r>
            <a:endParaRPr sz="2400" b="1" dirty="0">
              <a:solidFill>
                <a:schemeClr val="tx2">
                  <a:lumMod val="75000"/>
                </a:schemeClr>
              </a:solidFill>
              <a:cs typeface="Times New Roman" panose="02020603050405020304" pitchFamily="18" charset="0"/>
            </a:endParaRPr>
          </a:p>
        </p:txBody>
      </p:sp>
      <p:sp>
        <p:nvSpPr>
          <p:cNvPr id="7" name="object 7"/>
          <p:cNvSpPr/>
          <p:nvPr/>
        </p:nvSpPr>
        <p:spPr>
          <a:xfrm>
            <a:off x="5331714" y="2175810"/>
            <a:ext cx="0" cy="0"/>
          </a:xfrm>
          <a:custGeom>
            <a:avLst/>
            <a:gdLst/>
            <a:ahLst/>
            <a:cxnLst/>
            <a:rect l="l" t="t" r="r" b="b"/>
            <a:pathLst>
              <a:path>
                <a:moveTo>
                  <a:pt x="0" y="0"/>
                </a:moveTo>
                <a:lnTo>
                  <a:pt x="0" y="0"/>
                </a:lnTo>
              </a:path>
            </a:pathLst>
          </a:custGeom>
          <a:ln w="10471">
            <a:solidFill>
              <a:srgbClr val="F45237"/>
            </a:solidFill>
          </a:ln>
        </p:spPr>
        <p:txBody>
          <a:bodyPr wrap="square" lIns="0" tIns="0" rIns="0" bIns="0" rtlCol="0"/>
          <a:lstStyle/>
          <a:p>
            <a:endParaRPr dirty="0"/>
          </a:p>
        </p:txBody>
      </p:sp>
      <p:sp>
        <p:nvSpPr>
          <p:cNvPr id="34" name="object 34"/>
          <p:cNvSpPr/>
          <p:nvPr/>
        </p:nvSpPr>
        <p:spPr>
          <a:xfrm>
            <a:off x="7545319" y="3217583"/>
            <a:ext cx="265136" cy="357725"/>
          </a:xfrm>
          <a:custGeom>
            <a:avLst/>
            <a:gdLst/>
            <a:ahLst/>
            <a:cxnLst/>
            <a:rect l="l" t="t" r="r" b="b"/>
            <a:pathLst>
              <a:path w="582930" h="589914">
                <a:moveTo>
                  <a:pt x="0" y="589547"/>
                </a:moveTo>
                <a:lnTo>
                  <a:pt x="582741" y="0"/>
                </a:lnTo>
              </a:path>
            </a:pathLst>
          </a:custGeom>
          <a:ln w="10471">
            <a:solidFill>
              <a:srgbClr val="FFCEA9"/>
            </a:solidFill>
          </a:ln>
        </p:spPr>
        <p:txBody>
          <a:bodyPr wrap="square" lIns="0" tIns="0" rIns="0" bIns="0" rtlCol="0"/>
          <a:lstStyle/>
          <a:p>
            <a:endParaRPr dirty="0"/>
          </a:p>
        </p:txBody>
      </p:sp>
      <p:sp>
        <p:nvSpPr>
          <p:cNvPr id="35" name="object 35"/>
          <p:cNvSpPr/>
          <p:nvPr/>
        </p:nvSpPr>
        <p:spPr>
          <a:xfrm>
            <a:off x="7810369" y="3212948"/>
            <a:ext cx="1082492" cy="0"/>
          </a:xfrm>
          <a:custGeom>
            <a:avLst/>
            <a:gdLst/>
            <a:ahLst/>
            <a:cxnLst/>
            <a:rect l="l" t="t" r="r" b="b"/>
            <a:pathLst>
              <a:path w="2379980">
                <a:moveTo>
                  <a:pt x="0" y="0"/>
                </a:moveTo>
                <a:lnTo>
                  <a:pt x="2379657" y="0"/>
                </a:lnTo>
              </a:path>
            </a:pathLst>
          </a:custGeom>
          <a:ln w="3175">
            <a:solidFill>
              <a:srgbClr val="FFCEA9"/>
            </a:solidFill>
          </a:ln>
        </p:spPr>
        <p:txBody>
          <a:bodyPr wrap="square" lIns="0" tIns="0" rIns="0" bIns="0" rtlCol="0"/>
          <a:lstStyle/>
          <a:p>
            <a:endParaRPr dirty="0"/>
          </a:p>
        </p:txBody>
      </p:sp>
      <p:sp>
        <p:nvSpPr>
          <p:cNvPr id="37" name="object 37"/>
          <p:cNvSpPr txBox="1">
            <a:spLocks noGrp="1"/>
          </p:cNvSpPr>
          <p:nvPr>
            <p:ph type="sldNum" sz="quarter" idx="7"/>
          </p:nvPr>
        </p:nvSpPr>
        <p:spPr>
          <a:xfrm>
            <a:off x="8543278" y="6485051"/>
            <a:ext cx="561975" cy="107722"/>
          </a:xfrm>
          <a:prstGeom prst="rect">
            <a:avLst/>
          </a:prstGeom>
        </p:spPr>
        <p:txBody>
          <a:bodyPr vert="horz" wrap="square" lIns="0" tIns="0" rIns="0" bIns="0" rtlCol="0">
            <a:spAutoFit/>
          </a:bodyPr>
          <a:lstStyle/>
          <a:p>
            <a:pPr marL="12936"/>
            <a:fld id="{81D60167-4931-47E6-BA6A-407CBD079E47}" type="slidenum">
              <a:rPr spc="3" dirty="0"/>
              <a:pPr marL="12936"/>
              <a:t>20</a:t>
            </a:fld>
            <a:endParaRPr spc="3" dirty="0"/>
          </a:p>
        </p:txBody>
      </p:sp>
      <p:cxnSp>
        <p:nvCxnSpPr>
          <p:cNvPr id="9" name="Прямая соединительная линия 8"/>
          <p:cNvCxnSpPr/>
          <p:nvPr/>
        </p:nvCxnSpPr>
        <p:spPr>
          <a:xfrm>
            <a:off x="395536" y="908720"/>
            <a:ext cx="5976664" cy="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6" name="Рисунок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2646" y="836712"/>
            <a:ext cx="2230215" cy="1658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Рисунок 3"/>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694183" y="2495189"/>
            <a:ext cx="2232372" cy="1109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Рисунок 10"/>
          <p:cNvPicPr>
            <a:picLocks noChangeAspect="1"/>
          </p:cNvPicPr>
          <p:nvPr/>
        </p:nvPicPr>
        <p:blipFill>
          <a:blip r:embed="rId5" cstate="print">
            <a:extLst>
              <a:ext uri="{28A0092B-C50C-407E-A947-70E740481C1C}">
                <a14:useLocalDpi xmlns:a14="http://schemas.microsoft.com/office/drawing/2010/main" xmlns="" val="0"/>
              </a:ext>
            </a:extLst>
          </a:blip>
          <a:srcRect l="1283" t="3369" r="-1283" b="25154"/>
          <a:stretch>
            <a:fillRect/>
          </a:stretch>
        </p:blipFill>
        <p:spPr bwMode="auto">
          <a:xfrm>
            <a:off x="6690894" y="3738924"/>
            <a:ext cx="2235661" cy="1130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b="42197"/>
          <a:stretch>
            <a:fillRect/>
          </a:stretch>
        </p:blipFill>
        <p:spPr bwMode="auto">
          <a:xfrm>
            <a:off x="6696340" y="4869160"/>
            <a:ext cx="2230215" cy="1429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33746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142852"/>
            <a:ext cx="8640960" cy="78581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ru-RU" sz="4000" b="1" dirty="0" smtClean="0"/>
              <a:t>Обеспечение жильем граждан </a:t>
            </a:r>
            <a:endParaRPr lang="ru-RU" sz="4000" b="1" dirty="0"/>
          </a:p>
        </p:txBody>
      </p:sp>
      <p:sp>
        <p:nvSpPr>
          <p:cNvPr id="6" name="Скругленный прямоугольник 5"/>
          <p:cNvSpPr/>
          <p:nvPr/>
        </p:nvSpPr>
        <p:spPr>
          <a:xfrm>
            <a:off x="5476178" y="4821759"/>
            <a:ext cx="3581878" cy="1847601"/>
          </a:xfrm>
          <a:prstGeom prst="roundRect">
            <a:avLst/>
          </a:prstGeom>
          <a:solidFill>
            <a:srgbClr val="33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sz="1100" dirty="0" smtClean="0">
              <a:latin typeface="Times New Roman" pitchFamily="18" charset="0"/>
              <a:cs typeface="Times New Roman" pitchFamily="18" charset="0"/>
            </a:endParaRPr>
          </a:p>
          <a:p>
            <a:pPr algn="ctr"/>
            <a:r>
              <a:rPr lang="ru-RU" sz="1450" b="1" dirty="0" smtClean="0">
                <a:solidFill>
                  <a:srgbClr val="002060"/>
                </a:solidFill>
                <a:latin typeface="Times New Roman" pitchFamily="18" charset="0"/>
                <a:cs typeface="Times New Roman" pitchFamily="18" charset="0"/>
              </a:rPr>
              <a:t> «Обеспечение жильем молодых семей»</a:t>
            </a:r>
            <a:r>
              <a:rPr lang="ru-RU" sz="1450" b="1" dirty="0" smtClean="0">
                <a:ln w="12700">
                  <a:noFill/>
                  <a:prstDash val="solid"/>
                </a:ln>
                <a:solidFill>
                  <a:srgbClr val="002060"/>
                </a:solidFill>
                <a:effectLst>
                  <a:outerShdw blurRad="41275" dist="20320" dir="1800000" algn="tl" rotWithShape="0">
                    <a:srgbClr val="000000">
                      <a:alpha val="40000"/>
                    </a:srgbClr>
                  </a:outerShdw>
                </a:effectLst>
                <a:latin typeface="Times New Roman" pitchFamily="18" charset="0"/>
                <a:cs typeface="Times New Roman" pitchFamily="18" charset="0"/>
              </a:rPr>
              <a:t> </a:t>
            </a:r>
          </a:p>
          <a:p>
            <a:pPr algn="ctr"/>
            <a:r>
              <a:rPr lang="ru-RU" sz="1400" b="1" dirty="0" smtClean="0">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план –  8 362,3</a:t>
            </a:r>
            <a:r>
              <a:rPr lang="en-US" sz="1400" b="1" dirty="0" smtClean="0">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1400" b="1" dirty="0" smtClean="0">
                <a:solidFill>
                  <a:srgbClr val="FF0000"/>
                </a:solidFill>
                <a:latin typeface="Times New Roman" pitchFamily="18" charset="0"/>
                <a:cs typeface="Times New Roman" pitchFamily="18" charset="0"/>
              </a:rPr>
              <a:t>тыс. </a:t>
            </a:r>
            <a:r>
              <a:rPr lang="ru-RU" sz="1400" b="1" dirty="0" smtClean="0">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руб.</a:t>
            </a:r>
          </a:p>
          <a:p>
            <a:pPr algn="ctr"/>
            <a:r>
              <a:rPr lang="ru-RU" sz="1400" b="1" dirty="0" smtClean="0">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факт –  </a:t>
            </a:r>
            <a:r>
              <a:rPr lang="ru-RU" sz="1400" b="1" dirty="0" smtClean="0">
                <a:solidFill>
                  <a:srgbClr val="FF0000"/>
                </a:solidFill>
                <a:latin typeface="Times New Roman" pitchFamily="18" charset="0"/>
                <a:cs typeface="Times New Roman" pitchFamily="18" charset="0"/>
              </a:rPr>
              <a:t>7 747,4</a:t>
            </a:r>
            <a:r>
              <a:rPr lang="en-US" sz="1400" b="1" dirty="0" smtClean="0">
                <a:solidFill>
                  <a:srgbClr val="FF0000"/>
                </a:solidFill>
                <a:latin typeface="Times New Roman" pitchFamily="18" charset="0"/>
                <a:cs typeface="Times New Roman" pitchFamily="18" charset="0"/>
              </a:rPr>
              <a:t> </a:t>
            </a:r>
            <a:r>
              <a:rPr lang="ru-RU" sz="1400" b="1" dirty="0" smtClean="0">
                <a:solidFill>
                  <a:srgbClr val="FF0000"/>
                </a:solidFill>
                <a:latin typeface="Times New Roman" pitchFamily="18" charset="0"/>
                <a:cs typeface="Times New Roman" pitchFamily="18" charset="0"/>
              </a:rPr>
              <a:t>тыс. </a:t>
            </a:r>
            <a:r>
              <a:rPr lang="ru-RU" sz="1400" b="1" dirty="0" smtClean="0">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руб., </a:t>
            </a:r>
          </a:p>
          <a:p>
            <a:pPr algn="ctr"/>
            <a:r>
              <a:rPr lang="ru-RU" sz="1400" b="1" dirty="0" smtClean="0">
                <a:ln w="12700">
                  <a:no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92,6 %</a:t>
            </a:r>
          </a:p>
          <a:p>
            <a:pPr algn="ctr"/>
            <a:r>
              <a:rPr lang="ru-RU" sz="1200" b="1" dirty="0" smtClean="0">
                <a:solidFill>
                  <a:schemeClr val="tx1"/>
                </a:solidFill>
              </a:rPr>
              <a:t> </a:t>
            </a:r>
            <a:r>
              <a:rPr lang="ru-RU" sz="1200" b="1" dirty="0">
                <a:solidFill>
                  <a:schemeClr val="tx1"/>
                </a:solidFill>
              </a:rPr>
              <a:t> </a:t>
            </a:r>
            <a:r>
              <a:rPr lang="ru-RU" sz="1200" b="1" dirty="0" smtClean="0">
                <a:solidFill>
                  <a:schemeClr val="tx1"/>
                </a:solidFill>
              </a:rPr>
              <a:t>    18 молодых семей </a:t>
            </a:r>
            <a:r>
              <a:rPr lang="ru-RU" sz="1200" dirty="0" smtClean="0">
                <a:solidFill>
                  <a:schemeClr val="tx1"/>
                </a:solidFill>
              </a:rPr>
              <a:t>получили</a:t>
            </a:r>
            <a:r>
              <a:rPr lang="ru-RU" sz="1200" b="1" dirty="0" smtClean="0">
                <a:solidFill>
                  <a:schemeClr val="tx1"/>
                </a:solidFill>
              </a:rPr>
              <a:t> </a:t>
            </a:r>
            <a:r>
              <a:rPr lang="ru-RU" sz="1200" dirty="0" smtClean="0">
                <a:solidFill>
                  <a:schemeClr val="tx1"/>
                </a:solidFill>
                <a:cs typeface="Times New Roman" pitchFamily="18" charset="0"/>
              </a:rPr>
              <a:t>социальные выплаты </a:t>
            </a:r>
            <a:r>
              <a:rPr lang="ru-RU" sz="1200" dirty="0" smtClean="0">
                <a:solidFill>
                  <a:schemeClr val="tx1"/>
                </a:solidFill>
              </a:rPr>
              <a:t>на улучшение жилищных условий (2 по федеральной, 16 по региональной программе)</a:t>
            </a:r>
            <a:endParaRPr lang="ru-RU" sz="1200" b="1" dirty="0" smtClean="0">
              <a:ln w="12700">
                <a:noFill/>
                <a:prstDash val="solid"/>
              </a:ln>
              <a:solidFill>
                <a:schemeClr val="tx1"/>
              </a:solidFill>
              <a:effectLst>
                <a:outerShdw blurRad="38100" dist="38100" dir="2700000" algn="tl">
                  <a:srgbClr val="000000">
                    <a:alpha val="43137"/>
                  </a:srgbClr>
                </a:outerShdw>
              </a:effectLst>
              <a:cs typeface="Times New Roman" pitchFamily="18" charset="0"/>
            </a:endParaRPr>
          </a:p>
          <a:p>
            <a:pPr algn="ctr"/>
            <a:endParaRPr lang="ru-RU" sz="800" dirty="0" smtClean="0">
              <a:solidFill>
                <a:schemeClr val="tx1"/>
              </a:solidFill>
              <a:latin typeface="Times New Roman" pitchFamily="18" charset="0"/>
              <a:cs typeface="Times New Roman" pitchFamily="18" charset="0"/>
            </a:endParaRPr>
          </a:p>
          <a:p>
            <a:pPr algn="ctr"/>
            <a:endParaRPr lang="ru-RU" sz="800" dirty="0">
              <a:latin typeface="Times New Roman" pitchFamily="18" charset="0"/>
              <a:cs typeface="Times New Roman" pitchFamily="18" charset="0"/>
            </a:endParaRPr>
          </a:p>
        </p:txBody>
      </p:sp>
      <p:sp>
        <p:nvSpPr>
          <p:cNvPr id="7" name="Скругленный прямоугольник 6"/>
          <p:cNvSpPr/>
          <p:nvPr/>
        </p:nvSpPr>
        <p:spPr>
          <a:xfrm>
            <a:off x="1094982" y="3982271"/>
            <a:ext cx="4032448" cy="1678977"/>
          </a:xfrm>
          <a:prstGeom prst="roundRect">
            <a:avLst/>
          </a:prstGeom>
          <a:solidFill>
            <a:srgbClr val="33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400" dirty="0">
                <a:solidFill>
                  <a:schemeClr val="tx1"/>
                </a:solidFill>
                <a:latin typeface="Times New Roman" pitchFamily="18" charset="0"/>
                <a:cs typeface="Times New Roman" pitchFamily="18" charset="0"/>
              </a:rPr>
              <a:t>Мероприятия по переселению граждан из жилищного фонда, признанного аварийным, непригодным для </a:t>
            </a:r>
            <a:r>
              <a:rPr lang="ru-RU" sz="1400" dirty="0" smtClean="0">
                <a:solidFill>
                  <a:schemeClr val="tx1"/>
                </a:solidFill>
                <a:latin typeface="Times New Roman" pitchFamily="18" charset="0"/>
                <a:cs typeface="Times New Roman" pitchFamily="18" charset="0"/>
              </a:rPr>
              <a:t>проживания, подлежащим сносу </a:t>
            </a:r>
            <a:r>
              <a:rPr lang="ru-RU" sz="1400" dirty="0">
                <a:solidFill>
                  <a:schemeClr val="tx1"/>
                </a:solidFill>
                <a:latin typeface="Times New Roman" pitchFamily="18" charset="0"/>
                <a:cs typeface="Times New Roman" pitchFamily="18" charset="0"/>
              </a:rPr>
              <a:t>путем предоставления социальной </a:t>
            </a:r>
            <a:r>
              <a:rPr lang="ru-RU" sz="1400" dirty="0" smtClean="0">
                <a:solidFill>
                  <a:schemeClr val="tx1"/>
                </a:solidFill>
                <a:latin typeface="Times New Roman" pitchFamily="18" charset="0"/>
                <a:cs typeface="Times New Roman" pitchFamily="18" charset="0"/>
              </a:rPr>
              <a:t>выплаты </a:t>
            </a:r>
          </a:p>
          <a:p>
            <a:pPr algn="ctr"/>
            <a:r>
              <a:rPr lang="ru-RU" sz="1400" b="1" dirty="0" smtClean="0">
                <a:solidFill>
                  <a:srgbClr val="FF0000"/>
                </a:solidFill>
                <a:latin typeface="Times New Roman" pitchFamily="18" charset="0"/>
                <a:cs typeface="Times New Roman" pitchFamily="18" charset="0"/>
              </a:rPr>
              <a:t>1 409,7 </a:t>
            </a:r>
            <a:r>
              <a:rPr lang="ru-RU" sz="1400" b="1" dirty="0" err="1" smtClean="0">
                <a:solidFill>
                  <a:srgbClr val="FF0000"/>
                </a:solidFill>
                <a:latin typeface="Times New Roman" pitchFamily="18" charset="0"/>
                <a:cs typeface="Times New Roman" pitchFamily="18" charset="0"/>
              </a:rPr>
              <a:t>тыс.рублей</a:t>
            </a:r>
            <a:endParaRPr lang="ru-RU" sz="1400" b="1" dirty="0">
              <a:solidFill>
                <a:srgbClr val="FF0000"/>
              </a:solidFill>
              <a:latin typeface="Times New Roman" pitchFamily="18" charset="0"/>
              <a:cs typeface="Times New Roman" pitchFamily="18" charset="0"/>
            </a:endParaRPr>
          </a:p>
        </p:txBody>
      </p:sp>
      <p:sp>
        <p:nvSpPr>
          <p:cNvPr id="10" name="Блок-схема: альтернативный процесс 9"/>
          <p:cNvSpPr/>
          <p:nvPr/>
        </p:nvSpPr>
        <p:spPr>
          <a:xfrm>
            <a:off x="1094982" y="1689158"/>
            <a:ext cx="4032448" cy="2066612"/>
          </a:xfrm>
          <a:prstGeom prst="flowChartAlternateProcess">
            <a:avLst/>
          </a:prstGeom>
          <a:solidFill>
            <a:srgbClr val="33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Приобретение жилых помещений в целях обеспечения детей-сирот, детей, оставшихся без попечения родителей жильем</a:t>
            </a:r>
          </a:p>
          <a:p>
            <a:pPr algn="ctr"/>
            <a:r>
              <a:rPr lang="ru-RU" sz="1400" b="1" dirty="0" smtClean="0">
                <a:solidFill>
                  <a:srgbClr val="FF0000"/>
                </a:solidFill>
                <a:latin typeface="Times New Roman" pitchFamily="18" charset="0"/>
                <a:cs typeface="Times New Roman" pitchFamily="18" charset="0"/>
              </a:rPr>
              <a:t>план-  5 521,8 тыс. руб., </a:t>
            </a:r>
          </a:p>
          <a:p>
            <a:pPr algn="ctr"/>
            <a:r>
              <a:rPr lang="ru-RU" sz="1400" b="1" dirty="0" smtClean="0">
                <a:solidFill>
                  <a:srgbClr val="FF0000"/>
                </a:solidFill>
                <a:latin typeface="Times New Roman" pitchFamily="18" charset="0"/>
                <a:cs typeface="Times New Roman" pitchFamily="18" charset="0"/>
              </a:rPr>
              <a:t>факт -4 106,5 тыс. руб., </a:t>
            </a:r>
          </a:p>
          <a:p>
            <a:pPr algn="ctr"/>
            <a:r>
              <a:rPr lang="ru-RU" sz="1400" b="1" dirty="0" smtClean="0">
                <a:solidFill>
                  <a:srgbClr val="FF0000"/>
                </a:solidFill>
                <a:latin typeface="Times New Roman" pitchFamily="18" charset="0"/>
                <a:cs typeface="Times New Roman" pitchFamily="18" charset="0"/>
              </a:rPr>
              <a:t>74,4 %</a:t>
            </a:r>
          </a:p>
          <a:p>
            <a:pPr algn="ctr"/>
            <a:r>
              <a:rPr lang="ru-RU" sz="1200" dirty="0" smtClean="0">
                <a:solidFill>
                  <a:schemeClr val="tx1"/>
                </a:solidFill>
                <a:cs typeface="Times New Roman" pitchFamily="18" charset="0"/>
              </a:rPr>
              <a:t>Приобретено </a:t>
            </a:r>
            <a:r>
              <a:rPr lang="ru-RU" sz="1200" b="1" dirty="0" smtClean="0">
                <a:solidFill>
                  <a:schemeClr val="tx1"/>
                </a:solidFill>
                <a:cs typeface="Times New Roman" pitchFamily="18" charset="0"/>
              </a:rPr>
              <a:t>2  </a:t>
            </a:r>
            <a:r>
              <a:rPr lang="ru-RU" sz="1200" dirty="0" smtClean="0">
                <a:solidFill>
                  <a:schemeClr val="tx1"/>
                </a:solidFill>
                <a:cs typeface="Times New Roman" pitchFamily="18" charset="0"/>
              </a:rPr>
              <a:t>жилых помещений, на 1 заключен контракт с оплатой в 2024</a:t>
            </a:r>
          </a:p>
          <a:p>
            <a:pPr algn="ctr"/>
            <a:endParaRPr lang="ru-RU" sz="12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1" name="Скругленный прямоугольник 10"/>
          <p:cNvSpPr/>
          <p:nvPr/>
        </p:nvSpPr>
        <p:spPr>
          <a:xfrm rot="20720928">
            <a:off x="870353" y="1383365"/>
            <a:ext cx="814054" cy="442834"/>
          </a:xfrm>
          <a:prstGeom prst="round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latin typeface="Times New Roman" pitchFamily="18" charset="0"/>
                <a:cs typeface="Times New Roman" pitchFamily="18" charset="0"/>
              </a:rPr>
              <a:t>МБТ</a:t>
            </a:r>
            <a:endParaRPr lang="ru-RU" sz="1100" b="1" dirty="0">
              <a:solidFill>
                <a:schemeClr val="tx1"/>
              </a:solidFill>
              <a:latin typeface="Times New Roman" pitchFamily="18" charset="0"/>
              <a:cs typeface="Times New Roman" pitchFamily="18" charset="0"/>
            </a:endParaRPr>
          </a:p>
        </p:txBody>
      </p:sp>
      <p:pic>
        <p:nvPicPr>
          <p:cNvPr id="8" name="Рисунок 7"/>
          <p:cNvPicPr>
            <a:picLocks noChangeAspect="1"/>
          </p:cNvPicPr>
          <p:nvPr/>
        </p:nvPicPr>
        <p:blipFill>
          <a:blip r:embed="rId2" cstate="print">
            <a:extLst>
              <a:ext uri="{BEBA8EAE-BF5A-486C-A8C5-ECC9F3942E4B}">
                <a14:imgProps xmlns:a14="http://schemas.microsoft.com/office/drawing/2010/main" xmlns="">
                  <a14:imgLayer r:embed="rId3">
                    <a14:imgEffect>
                      <a14:backgroundRemoval t="15924" b="89809" l="4000" r="100000"/>
                    </a14:imgEffect>
                  </a14:imgLayer>
                </a14:imgProps>
              </a:ext>
              <a:ext uri="{28A0092B-C50C-407E-A947-70E740481C1C}">
                <a14:useLocalDpi xmlns:a14="http://schemas.microsoft.com/office/drawing/2010/main" xmlns="" val="0"/>
              </a:ext>
            </a:extLst>
          </a:blip>
          <a:stretch>
            <a:fillRect/>
          </a:stretch>
        </p:blipFill>
        <p:spPr>
          <a:xfrm rot="19961364">
            <a:off x="-114747" y="583244"/>
            <a:ext cx="2271008" cy="1188494"/>
          </a:xfrm>
          <a:prstGeom prst="rect">
            <a:avLst/>
          </a:prstGeom>
        </p:spPr>
      </p:pic>
      <p:pic>
        <p:nvPicPr>
          <p:cNvPr id="14" name="Рисунок 13"/>
          <p:cNvPicPr>
            <a:picLocks noChangeAspect="1"/>
          </p:cNvPicPr>
          <p:nvPr/>
        </p:nvPicPr>
        <p:blipFill>
          <a:blip r:embed="rId4" cstate="print"/>
          <a:stretch>
            <a:fillRect/>
          </a:stretch>
        </p:blipFill>
        <p:spPr>
          <a:xfrm flipH="1">
            <a:off x="86194" y="5441164"/>
            <a:ext cx="5862820" cy="1306435"/>
          </a:xfrm>
          <a:prstGeom prst="rect">
            <a:avLst/>
          </a:prstGeom>
        </p:spPr>
      </p:pic>
      <p:pic>
        <p:nvPicPr>
          <p:cNvPr id="16" name="Рисунок 1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012160" y="2996952"/>
            <a:ext cx="2990107" cy="165506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5" name="Скругленный прямоугольник 14"/>
          <p:cNvSpPr/>
          <p:nvPr/>
        </p:nvSpPr>
        <p:spPr>
          <a:xfrm>
            <a:off x="5476178" y="977308"/>
            <a:ext cx="3488310" cy="1803620"/>
          </a:xfrm>
          <a:prstGeom prst="roundRect">
            <a:avLst/>
          </a:prstGeom>
          <a:solidFill>
            <a:srgbClr val="33CC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rtlCol="0" anchor="ctr"/>
          <a:lstStyle/>
          <a:p>
            <a:pPr lvl="0" algn="just">
              <a:buFont typeface="Wingdings" pitchFamily="2" charset="2"/>
              <a:buChar char="ü"/>
            </a:pPr>
            <a:r>
              <a:rPr lang="ru-RU" sz="1400" b="1" dirty="0">
                <a:solidFill>
                  <a:srgbClr val="1E07C9"/>
                </a:solidFill>
                <a:latin typeface="Times New Roman" panose="02020603050405020304" pitchFamily="18" charset="0"/>
                <a:cs typeface="Times New Roman" panose="02020603050405020304" pitchFamily="18" charset="0"/>
              </a:rPr>
              <a:t>Приобретение </a:t>
            </a:r>
            <a:r>
              <a:rPr lang="ru-RU" sz="1400" b="1" dirty="0" smtClean="0">
                <a:solidFill>
                  <a:srgbClr val="1E07C9"/>
                </a:solidFill>
                <a:latin typeface="Times New Roman" panose="02020603050405020304" pitchFamily="18" charset="0"/>
                <a:cs typeface="Times New Roman" panose="02020603050405020304" pitchFamily="18" charset="0"/>
              </a:rPr>
              <a:t>жилых помещений </a:t>
            </a:r>
            <a:r>
              <a:rPr lang="ru-RU" sz="1400" b="1" dirty="0">
                <a:solidFill>
                  <a:srgbClr val="1E07C9"/>
                </a:solidFill>
                <a:latin typeface="Times New Roman" panose="02020603050405020304" pitchFamily="18" charset="0"/>
                <a:cs typeface="Times New Roman" panose="02020603050405020304" pitchFamily="18" charset="0"/>
              </a:rPr>
              <a:t>в муниципальную собственность для предоставления по договорам социального найма гражданам, признанных малоимущими и нуждающимися в жилых </a:t>
            </a:r>
            <a:r>
              <a:rPr lang="ru-RU" sz="1400" b="1" dirty="0" smtClean="0">
                <a:solidFill>
                  <a:srgbClr val="1E07C9"/>
                </a:solidFill>
                <a:latin typeface="Times New Roman" panose="02020603050405020304" pitchFamily="18" charset="0"/>
                <a:cs typeface="Times New Roman" panose="02020603050405020304" pitchFamily="18" charset="0"/>
              </a:rPr>
              <a:t>помещениях </a:t>
            </a:r>
            <a:r>
              <a:rPr lang="ru-RU" sz="1400" b="1" dirty="0" smtClean="0">
                <a:solidFill>
                  <a:srgbClr val="FF0000"/>
                </a:solidFill>
                <a:latin typeface="Times New Roman" panose="02020603050405020304" pitchFamily="18" charset="0"/>
                <a:cs typeface="Times New Roman" panose="02020603050405020304" pitchFamily="18" charset="0"/>
              </a:rPr>
              <a:t>2 592,6  </a:t>
            </a:r>
            <a:r>
              <a:rPr lang="ru-RU" sz="1400" b="1" dirty="0" err="1" smtClean="0">
                <a:solidFill>
                  <a:srgbClr val="FF0000"/>
                </a:solidFill>
                <a:latin typeface="Times New Roman" panose="02020603050405020304" pitchFamily="18" charset="0"/>
                <a:cs typeface="Times New Roman" panose="02020603050405020304" pitchFamily="18" charset="0"/>
              </a:rPr>
              <a:t>тыс.руб</a:t>
            </a:r>
            <a:r>
              <a:rPr lang="ru-RU" sz="1400" b="1" dirty="0" smtClean="0">
                <a:solidFill>
                  <a:srgbClr val="FF0000"/>
                </a:solidFill>
                <a:latin typeface="Times New Roman" panose="02020603050405020304" pitchFamily="18" charset="0"/>
                <a:cs typeface="Times New Roman" panose="02020603050405020304" pitchFamily="18" charset="0"/>
              </a:rPr>
              <a:t>. (3 помещения) </a:t>
            </a:r>
            <a:endParaRPr lang="ru-RU" sz="1400" b="1" dirty="0">
              <a:solidFill>
                <a:srgbClr val="FF0000"/>
              </a:solidFill>
              <a:latin typeface="Times New Roman" panose="02020603050405020304" pitchFamily="18" charset="0"/>
              <a:cs typeface="Times New Roman" panose="02020603050405020304" pitchFamily="18" charset="0"/>
            </a:endParaRPr>
          </a:p>
        </p:txBody>
      </p:sp>
      <p:sp>
        <p:nvSpPr>
          <p:cNvPr id="17" name="Скругленный прямоугольник 16"/>
          <p:cNvSpPr/>
          <p:nvPr/>
        </p:nvSpPr>
        <p:spPr>
          <a:xfrm rot="1691347">
            <a:off x="8534699" y="4906017"/>
            <a:ext cx="543649" cy="358334"/>
          </a:xfrm>
          <a:prstGeom prst="round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latin typeface="Times New Roman" pitchFamily="18" charset="0"/>
                <a:cs typeface="Times New Roman" pitchFamily="18" charset="0"/>
              </a:rPr>
              <a:t>МБТ</a:t>
            </a:r>
            <a:endParaRPr lang="ru-RU" sz="1100" b="1" dirty="0">
              <a:solidFill>
                <a:schemeClr val="tx1"/>
              </a:solidFill>
              <a:latin typeface="Times New Roman" pitchFamily="18" charset="0"/>
              <a:cs typeface="Times New Roman" pitchFamily="18" charset="0"/>
            </a:endParaRPr>
          </a:p>
        </p:txBody>
      </p:sp>
      <p:sp>
        <p:nvSpPr>
          <p:cNvPr id="13" name="Номер слайда 5"/>
          <p:cNvSpPr>
            <a:spLocks noGrp="1"/>
          </p:cNvSpPr>
          <p:nvPr>
            <p:ph type="sldNum" sz="quarter" idx="12"/>
          </p:nvPr>
        </p:nvSpPr>
        <p:spPr>
          <a:xfrm>
            <a:off x="8820472" y="6353344"/>
            <a:ext cx="323528" cy="476250"/>
          </a:xfrm>
        </p:spPr>
        <p:txBody>
          <a:bodyPr/>
          <a:lstStyle/>
          <a:p>
            <a:pPr>
              <a:defRPr/>
            </a:pPr>
            <a:fld id="{584CFD2E-2BFC-422C-928F-3CF00E56A67B}" type="slidenum">
              <a:rPr lang="ru-RU" sz="1400" b="1">
                <a:solidFill>
                  <a:schemeClr val="tx1"/>
                </a:solidFill>
                <a:latin typeface="Times New Roman" pitchFamily="18" charset="0"/>
                <a:cs typeface="Times New Roman" pitchFamily="18" charset="0"/>
              </a:rPr>
              <a:pPr>
                <a:defRPr/>
              </a:pPr>
              <a:t>21</a:t>
            </a:fld>
            <a:endParaRPr lang="ru-RU"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4229966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Шестиугольник 80"/>
          <p:cNvSpPr/>
          <p:nvPr/>
        </p:nvSpPr>
        <p:spPr>
          <a:xfrm>
            <a:off x="3140223" y="4591388"/>
            <a:ext cx="2841023" cy="2149980"/>
          </a:xfrm>
          <a:prstGeom prst="hexagon">
            <a:avLst>
              <a:gd name="adj" fmla="val 28355"/>
              <a:gd name="vf" fmla="val 11547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16" name="Шестиугольник 15"/>
          <p:cNvSpPr/>
          <p:nvPr/>
        </p:nvSpPr>
        <p:spPr>
          <a:xfrm>
            <a:off x="0" y="764704"/>
            <a:ext cx="3123614" cy="2664296"/>
          </a:xfrm>
          <a:prstGeom prst="hexagon">
            <a:avLst>
              <a:gd name="adj" fmla="val 28355"/>
              <a:gd name="vf" fmla="val 11547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p>
        </p:txBody>
      </p:sp>
      <p:sp>
        <p:nvSpPr>
          <p:cNvPr id="72" name="Шестиугольник 71"/>
          <p:cNvSpPr/>
          <p:nvPr/>
        </p:nvSpPr>
        <p:spPr>
          <a:xfrm>
            <a:off x="3092422" y="580113"/>
            <a:ext cx="3000396" cy="2907462"/>
          </a:xfrm>
          <a:prstGeom prst="hexagon">
            <a:avLst>
              <a:gd name="adj" fmla="val 28355"/>
              <a:gd name="vf" fmla="val 11547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p>
        </p:txBody>
      </p:sp>
      <p:sp>
        <p:nvSpPr>
          <p:cNvPr id="73" name="Шестиугольник 72"/>
          <p:cNvSpPr/>
          <p:nvPr/>
        </p:nvSpPr>
        <p:spPr>
          <a:xfrm>
            <a:off x="6169702" y="734447"/>
            <a:ext cx="2974298" cy="2598794"/>
          </a:xfrm>
          <a:prstGeom prst="hexagon">
            <a:avLst>
              <a:gd name="adj" fmla="val 28355"/>
              <a:gd name="vf" fmla="val 11547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75" name="Шестиугольник 74"/>
          <p:cNvSpPr/>
          <p:nvPr/>
        </p:nvSpPr>
        <p:spPr>
          <a:xfrm>
            <a:off x="6495730" y="4389357"/>
            <a:ext cx="2597923" cy="2177218"/>
          </a:xfrm>
          <a:prstGeom prst="hexagon">
            <a:avLst>
              <a:gd name="adj" fmla="val 28355"/>
              <a:gd name="vf" fmla="val 11547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r>
              <a:rPr lang="ru-RU" sz="1400" b="1" dirty="0" smtClean="0">
                <a:solidFill>
                  <a:srgbClr val="CC3300"/>
                </a:solidFill>
              </a:rPr>
              <a:t>Поощрение награжденным </a:t>
            </a:r>
            <a:r>
              <a:rPr lang="ru-RU" sz="1400" b="1" dirty="0">
                <a:solidFill>
                  <a:srgbClr val="CC3300"/>
                </a:solidFill>
              </a:rPr>
              <a:t>знаком отличия Пермского края "Гордость Пермского края"</a:t>
            </a:r>
          </a:p>
        </p:txBody>
      </p:sp>
      <p:sp>
        <p:nvSpPr>
          <p:cNvPr id="76" name="Шестиугольник 75"/>
          <p:cNvSpPr/>
          <p:nvPr/>
        </p:nvSpPr>
        <p:spPr>
          <a:xfrm>
            <a:off x="10789" y="4042779"/>
            <a:ext cx="2987824" cy="2571768"/>
          </a:xfrm>
          <a:prstGeom prst="hexagon">
            <a:avLst>
              <a:gd name="adj" fmla="val 28355"/>
              <a:gd name="vf" fmla="val 115470"/>
            </a:avLst>
          </a:prstGeom>
          <a:solidFill>
            <a:schemeClr val="tx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89" name="Стрелка вправо с вырезом 88"/>
          <p:cNvSpPr/>
          <p:nvPr/>
        </p:nvSpPr>
        <p:spPr>
          <a:xfrm rot="9728323">
            <a:off x="2641394" y="990536"/>
            <a:ext cx="964441" cy="605780"/>
          </a:xfrm>
          <a:prstGeom prst="notchedRightArrow">
            <a:avLst>
              <a:gd name="adj1" fmla="val 40568"/>
              <a:gd name="adj2" fmla="val 48965"/>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ru-RU" sz="1000" dirty="0">
              <a:solidFill>
                <a:schemeClr val="tx1"/>
              </a:solidFill>
            </a:endParaRPr>
          </a:p>
        </p:txBody>
      </p:sp>
      <p:sp>
        <p:nvSpPr>
          <p:cNvPr id="90" name="Стрелка вправо с вырезом 89"/>
          <p:cNvSpPr/>
          <p:nvPr/>
        </p:nvSpPr>
        <p:spPr>
          <a:xfrm rot="7801442">
            <a:off x="2247440" y="3247584"/>
            <a:ext cx="1682597" cy="605593"/>
          </a:xfrm>
          <a:prstGeom prst="notchedRightArrow">
            <a:avLst>
              <a:gd name="adj1" fmla="val 37543"/>
              <a:gd name="adj2" fmla="val 48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dirty="0"/>
          </a:p>
        </p:txBody>
      </p:sp>
      <p:sp>
        <p:nvSpPr>
          <p:cNvPr id="91" name="Стрелка вправо с вырезом 90"/>
          <p:cNvSpPr/>
          <p:nvPr/>
        </p:nvSpPr>
        <p:spPr>
          <a:xfrm rot="3182759">
            <a:off x="5179255" y="3376823"/>
            <a:ext cx="1893879" cy="579904"/>
          </a:xfrm>
          <a:prstGeom prst="notchedRightArrow">
            <a:avLst>
              <a:gd name="adj1" fmla="val 37543"/>
              <a:gd name="adj2" fmla="val 48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t>                                 </a:t>
            </a:r>
            <a:endParaRPr lang="ru-RU" sz="1000" b="1" dirty="0"/>
          </a:p>
        </p:txBody>
      </p:sp>
      <p:sp>
        <p:nvSpPr>
          <p:cNvPr id="92" name="Стрелка вправо с вырезом 91"/>
          <p:cNvSpPr/>
          <p:nvPr/>
        </p:nvSpPr>
        <p:spPr>
          <a:xfrm rot="918955">
            <a:off x="5475467" y="902414"/>
            <a:ext cx="1011562" cy="583100"/>
          </a:xfrm>
          <a:prstGeom prst="notchedRightArrow">
            <a:avLst>
              <a:gd name="adj1" fmla="val 37543"/>
              <a:gd name="adj2" fmla="val 48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000" b="1" dirty="0"/>
          </a:p>
        </p:txBody>
      </p:sp>
      <p:sp>
        <p:nvSpPr>
          <p:cNvPr id="93" name="Стрелка вправо с вырезом 92"/>
          <p:cNvSpPr/>
          <p:nvPr/>
        </p:nvSpPr>
        <p:spPr>
          <a:xfrm rot="5400000">
            <a:off x="4036224" y="3683327"/>
            <a:ext cx="1142989" cy="714378"/>
          </a:xfrm>
          <a:prstGeom prst="notchedRightArrow">
            <a:avLst>
              <a:gd name="adj1" fmla="val 37543"/>
              <a:gd name="adj2" fmla="val 48965"/>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ru-RU" sz="1000" b="1" dirty="0"/>
          </a:p>
        </p:txBody>
      </p:sp>
      <p:sp>
        <p:nvSpPr>
          <p:cNvPr id="126" name="TextBox 125"/>
          <p:cNvSpPr txBox="1"/>
          <p:nvPr/>
        </p:nvSpPr>
        <p:spPr>
          <a:xfrm>
            <a:off x="3588626" y="2640061"/>
            <a:ext cx="1944216" cy="646331"/>
          </a:xfrm>
          <a:prstGeom prst="rect">
            <a:avLst/>
          </a:prstGeom>
          <a:noFill/>
        </p:spPr>
        <p:txBody>
          <a:bodyPr wrap="square" rtlCol="0">
            <a:spAutoFit/>
          </a:bodyPr>
          <a:lstStyle/>
          <a:p>
            <a:pPr algn="ctr"/>
            <a:r>
              <a:rPr lang="ru-RU" b="1" dirty="0" smtClean="0">
                <a:solidFill>
                  <a:schemeClr val="bg1"/>
                </a:solidFill>
                <a:latin typeface="Times New Roman" pitchFamily="18" charset="0"/>
                <a:cs typeface="Times New Roman" pitchFamily="18" charset="0"/>
              </a:rPr>
              <a:t>Дети, </a:t>
            </a:r>
          </a:p>
          <a:p>
            <a:pPr algn="ctr"/>
            <a:r>
              <a:rPr lang="ru-RU" b="1" dirty="0" smtClean="0">
                <a:solidFill>
                  <a:schemeClr val="bg1"/>
                </a:solidFill>
                <a:latin typeface="Times New Roman" pitchFamily="18" charset="0"/>
                <a:cs typeface="Times New Roman" pitchFamily="18" charset="0"/>
              </a:rPr>
              <a:t>молодежь</a:t>
            </a:r>
            <a:endParaRPr lang="ru-RU" b="1" dirty="0">
              <a:solidFill>
                <a:schemeClr val="bg1"/>
              </a:solidFill>
              <a:latin typeface="Times New Roman" pitchFamily="18" charset="0"/>
              <a:cs typeface="Times New Roman" pitchFamily="18" charset="0"/>
            </a:endParaRPr>
          </a:p>
        </p:txBody>
      </p:sp>
      <p:sp>
        <p:nvSpPr>
          <p:cNvPr id="56" name="TextBox 55"/>
          <p:cNvSpPr txBox="1"/>
          <p:nvPr/>
        </p:nvSpPr>
        <p:spPr>
          <a:xfrm>
            <a:off x="467544" y="808537"/>
            <a:ext cx="2232248" cy="1600438"/>
          </a:xfrm>
          <a:prstGeom prst="rect">
            <a:avLst/>
          </a:prstGeom>
          <a:noFill/>
        </p:spPr>
        <p:txBody>
          <a:bodyPr wrap="square" rtlCol="0">
            <a:spAutoFit/>
          </a:bodyPr>
          <a:lstStyle/>
          <a:p>
            <a:pPr algn="ctr"/>
            <a:r>
              <a:rPr lang="ru-RU" sz="1400" b="1" dirty="0" smtClean="0">
                <a:solidFill>
                  <a:srgbClr val="CC3300"/>
                </a:solidFill>
                <a:latin typeface="Times New Roman" pitchFamily="18" charset="0"/>
                <a:cs typeface="Times New Roman" pitchFamily="18" charset="0"/>
              </a:rPr>
              <a:t>Обеспечение бесплатным питанием детей, обучающихся в муниципальных общеобразовательных организациях– </a:t>
            </a:r>
          </a:p>
          <a:p>
            <a:pPr algn="ctr"/>
            <a:r>
              <a:rPr lang="ru-RU" sz="1400" b="1" dirty="0" smtClean="0">
                <a:solidFill>
                  <a:srgbClr val="CC3300"/>
                </a:solidFill>
                <a:latin typeface="Times New Roman" pitchFamily="18" charset="0"/>
                <a:cs typeface="Times New Roman" pitchFamily="18" charset="0"/>
              </a:rPr>
              <a:t>1250 чел.</a:t>
            </a:r>
            <a:endParaRPr lang="ru-RU" sz="1400" b="1" dirty="0">
              <a:solidFill>
                <a:srgbClr val="CC3300"/>
              </a:solidFill>
              <a:latin typeface="Times New Roman" pitchFamily="18" charset="0"/>
              <a:cs typeface="Times New Roman" pitchFamily="18" charset="0"/>
            </a:endParaRPr>
          </a:p>
        </p:txBody>
      </p:sp>
      <p:sp>
        <p:nvSpPr>
          <p:cNvPr id="57" name="TextBox 56"/>
          <p:cNvSpPr txBox="1"/>
          <p:nvPr/>
        </p:nvSpPr>
        <p:spPr>
          <a:xfrm>
            <a:off x="6372200" y="620688"/>
            <a:ext cx="2664296" cy="2308324"/>
          </a:xfrm>
          <a:prstGeom prst="rect">
            <a:avLst/>
          </a:prstGeom>
          <a:noFill/>
        </p:spPr>
        <p:txBody>
          <a:bodyPr wrap="square" rtlCol="0">
            <a:spAutoFit/>
          </a:bodyPr>
          <a:lstStyle/>
          <a:p>
            <a:pPr algn="ctr"/>
            <a:endParaRPr lang="ru-RU" sz="1600" b="1" dirty="0" smtClean="0">
              <a:solidFill>
                <a:srgbClr val="CC3300"/>
              </a:solidFill>
              <a:latin typeface="Times New Roman" pitchFamily="18" charset="0"/>
              <a:cs typeface="Times New Roman" pitchFamily="18" charset="0"/>
            </a:endParaRPr>
          </a:p>
          <a:p>
            <a:pPr algn="ctr"/>
            <a:r>
              <a:rPr lang="ru-RU" sz="1600" b="1" dirty="0" smtClean="0">
                <a:solidFill>
                  <a:srgbClr val="CC3300"/>
                </a:solidFill>
                <a:latin typeface="Times New Roman" pitchFamily="18" charset="0"/>
                <a:cs typeface="Times New Roman" pitchFamily="18" charset="0"/>
              </a:rPr>
              <a:t>Оздоровление </a:t>
            </a:r>
          </a:p>
          <a:p>
            <a:pPr algn="ctr"/>
            <a:r>
              <a:rPr lang="ru-RU" sz="1600" b="1" dirty="0" smtClean="0">
                <a:solidFill>
                  <a:srgbClr val="CC3300"/>
                </a:solidFill>
                <a:latin typeface="Times New Roman" pitchFamily="18" charset="0"/>
                <a:cs typeface="Times New Roman" pitchFamily="18" charset="0"/>
              </a:rPr>
              <a:t>и отдых детей</a:t>
            </a:r>
          </a:p>
          <a:p>
            <a:pPr algn="ctr"/>
            <a:r>
              <a:rPr lang="ru-RU" sz="1600" b="1" dirty="0" smtClean="0">
                <a:solidFill>
                  <a:srgbClr val="CC3300"/>
                </a:solidFill>
                <a:latin typeface="Times New Roman" pitchFamily="18" charset="0"/>
                <a:cs typeface="Times New Roman" pitchFamily="18" charset="0"/>
              </a:rPr>
              <a:t>2427 чел </a:t>
            </a:r>
            <a:r>
              <a:rPr lang="en-US" sz="1600" b="1" dirty="0" smtClean="0">
                <a:solidFill>
                  <a:srgbClr val="CC3300"/>
                </a:solidFill>
                <a:latin typeface="Times New Roman" pitchFamily="18" charset="0"/>
                <a:cs typeface="Times New Roman" pitchFamily="18" charset="0"/>
              </a:rPr>
              <a:t>: </a:t>
            </a:r>
            <a:r>
              <a:rPr lang="ru-RU" sz="1600" b="1" dirty="0" smtClean="0">
                <a:solidFill>
                  <a:srgbClr val="CC3300"/>
                </a:solidFill>
                <a:latin typeface="Times New Roman" pitchFamily="18" charset="0"/>
                <a:cs typeface="Times New Roman" pitchFamily="18" charset="0"/>
              </a:rPr>
              <a:t>пришкольные лагеря; отряды по </a:t>
            </a:r>
            <a:r>
              <a:rPr lang="ru-RU" sz="1600" b="1" dirty="0">
                <a:solidFill>
                  <a:srgbClr val="CC3300"/>
                </a:solidFill>
                <a:cs typeface="Times New Roman" pitchFamily="18" charset="0"/>
              </a:rPr>
              <a:t>месту </a:t>
            </a:r>
            <a:r>
              <a:rPr lang="ru-RU" sz="1600" b="1" dirty="0" smtClean="0">
                <a:solidFill>
                  <a:srgbClr val="CC3300"/>
                </a:solidFill>
                <a:cs typeface="Times New Roman" pitchFamily="18" charset="0"/>
              </a:rPr>
              <a:t>жительства, загородные лагеря, трудовые бригады,</a:t>
            </a:r>
            <a:endParaRPr lang="ru-RU" sz="1600" b="1" dirty="0" smtClean="0">
              <a:solidFill>
                <a:srgbClr val="CC3300"/>
              </a:solidFill>
              <a:latin typeface="Times New Roman" pitchFamily="18" charset="0"/>
              <a:cs typeface="Times New Roman" pitchFamily="18" charset="0"/>
            </a:endParaRPr>
          </a:p>
          <a:p>
            <a:pPr algn="ctr"/>
            <a:r>
              <a:rPr lang="ru-RU" sz="1600" b="1" dirty="0" smtClean="0">
                <a:solidFill>
                  <a:srgbClr val="CC3300"/>
                </a:solidFill>
                <a:latin typeface="Times New Roman" pitchFamily="18" charset="0"/>
                <a:cs typeface="Times New Roman" pitchFamily="18" charset="0"/>
              </a:rPr>
              <a:t>компенсация путевок и др. </a:t>
            </a:r>
            <a:endParaRPr lang="ru-RU" sz="1600" b="1" dirty="0">
              <a:solidFill>
                <a:srgbClr val="CC3300"/>
              </a:solidFill>
              <a:latin typeface="Times New Roman" pitchFamily="18" charset="0"/>
              <a:cs typeface="Times New Roman" pitchFamily="18" charset="0"/>
            </a:endParaRPr>
          </a:p>
        </p:txBody>
      </p:sp>
      <p:sp>
        <p:nvSpPr>
          <p:cNvPr id="60" name="TextBox 59"/>
          <p:cNvSpPr txBox="1"/>
          <p:nvPr/>
        </p:nvSpPr>
        <p:spPr>
          <a:xfrm>
            <a:off x="324384" y="4273756"/>
            <a:ext cx="2270625" cy="1538883"/>
          </a:xfrm>
          <a:prstGeom prst="rect">
            <a:avLst/>
          </a:prstGeom>
          <a:noFill/>
        </p:spPr>
        <p:txBody>
          <a:bodyPr wrap="square" rtlCol="0">
            <a:spAutoFit/>
          </a:bodyPr>
          <a:lstStyle/>
          <a:p>
            <a:pPr algn="ctr"/>
            <a:endParaRPr lang="ru-RU" sz="1400" b="1" dirty="0" smtClean="0">
              <a:solidFill>
                <a:srgbClr val="CC3300"/>
              </a:solidFill>
              <a:latin typeface="Times New Roman" pitchFamily="18" charset="0"/>
              <a:cs typeface="Times New Roman" pitchFamily="18" charset="0"/>
            </a:endParaRPr>
          </a:p>
          <a:p>
            <a:pPr algn="ctr"/>
            <a:r>
              <a:rPr lang="ru-RU" sz="1400" b="1" dirty="0" smtClean="0">
                <a:solidFill>
                  <a:srgbClr val="CC3300"/>
                </a:solidFill>
                <a:latin typeface="Times New Roman" pitchFamily="18" charset="0"/>
                <a:cs typeface="Times New Roman" pitchFamily="18" charset="0"/>
              </a:rPr>
              <a:t>Компенсация части родительской платы за присмотр и уход за детьми –  155  дет.</a:t>
            </a:r>
            <a:r>
              <a:rPr lang="ru-RU" sz="1200" b="1" dirty="0" smtClean="0">
                <a:solidFill>
                  <a:schemeClr val="bg1"/>
                </a:solidFill>
                <a:latin typeface="Times New Roman" pitchFamily="18" charset="0"/>
                <a:cs typeface="Times New Roman" pitchFamily="18" charset="0"/>
              </a:rPr>
              <a:t>.</a:t>
            </a:r>
          </a:p>
          <a:p>
            <a:pPr algn="ctr"/>
            <a:endParaRPr lang="ru-RU" sz="1200" b="1" dirty="0" smtClean="0">
              <a:solidFill>
                <a:schemeClr val="bg1"/>
              </a:solidFill>
              <a:latin typeface="Times New Roman" pitchFamily="18" charset="0"/>
              <a:cs typeface="Times New Roman" pitchFamily="18" charset="0"/>
            </a:endParaRPr>
          </a:p>
          <a:p>
            <a:pPr algn="ctr"/>
            <a:endParaRPr lang="ru-RU" sz="1200" b="1" dirty="0">
              <a:solidFill>
                <a:schemeClr val="bg1"/>
              </a:solidFill>
              <a:latin typeface="Times New Roman" pitchFamily="18" charset="0"/>
              <a:cs typeface="Times New Roman" pitchFamily="18" charset="0"/>
            </a:endParaRPr>
          </a:p>
        </p:txBody>
      </p:sp>
      <p:pic>
        <p:nvPicPr>
          <p:cNvPr id="1026" name="Picture 2" descr="C:\Users\davidenko_ia\Pictures\favicon.png"/>
          <p:cNvPicPr>
            <a:picLocks noChangeAspect="1" noChangeArrowheads="1"/>
          </p:cNvPicPr>
          <p:nvPr/>
        </p:nvPicPr>
        <p:blipFill>
          <a:blip r:embed="rId2" cstate="print"/>
          <a:srcRect/>
          <a:stretch>
            <a:fillRect/>
          </a:stretch>
        </p:blipFill>
        <p:spPr bwMode="auto">
          <a:xfrm>
            <a:off x="3397139" y="668185"/>
            <a:ext cx="2385103" cy="1983828"/>
          </a:xfrm>
          <a:prstGeom prst="rect">
            <a:avLst/>
          </a:prstGeom>
          <a:noFill/>
        </p:spPr>
      </p:pic>
      <p:sp>
        <p:nvSpPr>
          <p:cNvPr id="32" name="Стрелка вправо 31"/>
          <p:cNvSpPr/>
          <p:nvPr/>
        </p:nvSpPr>
        <p:spPr>
          <a:xfrm>
            <a:off x="526468" y="2856022"/>
            <a:ext cx="966002" cy="36346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900" b="1" dirty="0" smtClean="0">
                <a:solidFill>
                  <a:schemeClr val="bg1"/>
                </a:solidFill>
                <a:latin typeface="Times New Roman" pitchFamily="18" charset="0"/>
                <a:cs typeface="Times New Roman" pitchFamily="18" charset="0"/>
              </a:rPr>
              <a:t>202</a:t>
            </a:r>
            <a:r>
              <a:rPr lang="ru-RU" sz="900" b="1" dirty="0" smtClean="0">
                <a:solidFill>
                  <a:schemeClr val="bg1"/>
                </a:solidFill>
                <a:latin typeface="Times New Roman" pitchFamily="18" charset="0"/>
                <a:cs typeface="Times New Roman" pitchFamily="18" charset="0"/>
              </a:rPr>
              <a:t>1 факт</a:t>
            </a:r>
            <a:endParaRPr lang="ru-RU" sz="900" b="1" dirty="0">
              <a:solidFill>
                <a:schemeClr val="bg1"/>
              </a:solidFill>
              <a:latin typeface="Times New Roman" pitchFamily="18" charset="0"/>
              <a:cs typeface="Times New Roman" pitchFamily="18" charset="0"/>
            </a:endParaRPr>
          </a:p>
        </p:txBody>
      </p:sp>
      <p:sp>
        <p:nvSpPr>
          <p:cNvPr id="34" name="Стрелка вправо 33"/>
          <p:cNvSpPr/>
          <p:nvPr/>
        </p:nvSpPr>
        <p:spPr>
          <a:xfrm>
            <a:off x="6836832" y="2929012"/>
            <a:ext cx="859775" cy="389126"/>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900" b="1" dirty="0" smtClean="0">
                <a:solidFill>
                  <a:schemeClr val="bg1"/>
                </a:solidFill>
                <a:latin typeface="Times New Roman" pitchFamily="18" charset="0"/>
                <a:cs typeface="Times New Roman" pitchFamily="18" charset="0"/>
              </a:rPr>
              <a:t>202</a:t>
            </a:r>
            <a:r>
              <a:rPr lang="ru-RU" sz="900" b="1" dirty="0" smtClean="0">
                <a:solidFill>
                  <a:schemeClr val="bg1"/>
                </a:solidFill>
                <a:latin typeface="Times New Roman" pitchFamily="18" charset="0"/>
                <a:cs typeface="Times New Roman" pitchFamily="18" charset="0"/>
              </a:rPr>
              <a:t>1 факт</a:t>
            </a:r>
            <a:endParaRPr lang="ru-RU" sz="900" b="1" dirty="0">
              <a:solidFill>
                <a:schemeClr val="bg1"/>
              </a:solidFill>
              <a:latin typeface="Times New Roman" pitchFamily="18" charset="0"/>
              <a:cs typeface="Times New Roman" pitchFamily="18" charset="0"/>
            </a:endParaRPr>
          </a:p>
        </p:txBody>
      </p:sp>
      <p:sp>
        <p:nvSpPr>
          <p:cNvPr id="35" name="Стрелка вправо 34"/>
          <p:cNvSpPr/>
          <p:nvPr/>
        </p:nvSpPr>
        <p:spPr>
          <a:xfrm>
            <a:off x="3656190" y="6147139"/>
            <a:ext cx="864096" cy="36004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900" b="1" dirty="0" smtClean="0">
                <a:solidFill>
                  <a:schemeClr val="bg1"/>
                </a:solidFill>
                <a:latin typeface="Times New Roman" pitchFamily="18" charset="0"/>
                <a:cs typeface="Times New Roman" pitchFamily="18" charset="0"/>
              </a:rPr>
              <a:t>202</a:t>
            </a:r>
            <a:r>
              <a:rPr lang="ru-RU" sz="900" b="1" dirty="0" smtClean="0">
                <a:solidFill>
                  <a:schemeClr val="bg1"/>
                </a:solidFill>
                <a:latin typeface="Times New Roman" pitchFamily="18" charset="0"/>
                <a:cs typeface="Times New Roman" pitchFamily="18" charset="0"/>
              </a:rPr>
              <a:t>1 </a:t>
            </a:r>
            <a:r>
              <a:rPr lang="ru-RU" sz="900" b="1" dirty="0" err="1" smtClean="0">
                <a:solidFill>
                  <a:schemeClr val="bg1"/>
                </a:solidFill>
                <a:latin typeface="Times New Roman" pitchFamily="18" charset="0"/>
                <a:cs typeface="Times New Roman" pitchFamily="18" charset="0"/>
              </a:rPr>
              <a:t>плн</a:t>
            </a:r>
            <a:endParaRPr lang="ru-RU" sz="900" b="1" dirty="0">
              <a:solidFill>
                <a:schemeClr val="bg1"/>
              </a:solidFill>
              <a:latin typeface="Times New Roman" pitchFamily="18" charset="0"/>
              <a:cs typeface="Times New Roman" pitchFamily="18" charset="0"/>
            </a:endParaRPr>
          </a:p>
        </p:txBody>
      </p:sp>
      <p:sp>
        <p:nvSpPr>
          <p:cNvPr id="36" name="Стрелка вправо 35"/>
          <p:cNvSpPr/>
          <p:nvPr/>
        </p:nvSpPr>
        <p:spPr>
          <a:xfrm>
            <a:off x="539552" y="5827776"/>
            <a:ext cx="792088" cy="360040"/>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900" b="1" dirty="0" smtClean="0">
                <a:solidFill>
                  <a:schemeClr val="bg1"/>
                </a:solidFill>
                <a:latin typeface="Times New Roman" pitchFamily="18" charset="0"/>
                <a:cs typeface="Times New Roman" pitchFamily="18" charset="0"/>
              </a:rPr>
              <a:t>202</a:t>
            </a:r>
            <a:r>
              <a:rPr lang="ru-RU" sz="900" b="1" dirty="0" smtClean="0">
                <a:solidFill>
                  <a:schemeClr val="bg1"/>
                </a:solidFill>
                <a:latin typeface="Times New Roman" pitchFamily="18" charset="0"/>
                <a:cs typeface="Times New Roman" pitchFamily="18" charset="0"/>
              </a:rPr>
              <a:t>1 факт</a:t>
            </a:r>
            <a:endParaRPr lang="ru-RU" sz="900" b="1" dirty="0">
              <a:solidFill>
                <a:schemeClr val="bg1"/>
              </a:solidFill>
              <a:latin typeface="Times New Roman" pitchFamily="18" charset="0"/>
              <a:cs typeface="Times New Roman" pitchFamily="18" charset="0"/>
            </a:endParaRPr>
          </a:p>
        </p:txBody>
      </p:sp>
      <p:sp>
        <p:nvSpPr>
          <p:cNvPr id="38" name="Стрелка вправо 37"/>
          <p:cNvSpPr/>
          <p:nvPr/>
        </p:nvSpPr>
        <p:spPr>
          <a:xfrm>
            <a:off x="6836832" y="6119895"/>
            <a:ext cx="867516" cy="481826"/>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900" b="1" dirty="0" smtClean="0">
                <a:solidFill>
                  <a:schemeClr val="bg1"/>
                </a:solidFill>
                <a:latin typeface="Times New Roman" pitchFamily="18" charset="0"/>
                <a:cs typeface="Times New Roman" pitchFamily="18" charset="0"/>
              </a:rPr>
              <a:t>202</a:t>
            </a:r>
            <a:r>
              <a:rPr lang="ru-RU" sz="900" b="1" dirty="0" smtClean="0">
                <a:solidFill>
                  <a:schemeClr val="bg1"/>
                </a:solidFill>
                <a:latin typeface="Times New Roman" pitchFamily="18" charset="0"/>
                <a:cs typeface="Times New Roman" pitchFamily="18" charset="0"/>
              </a:rPr>
              <a:t>1 факт</a:t>
            </a:r>
            <a:endParaRPr lang="ru-RU" sz="900" b="1" dirty="0">
              <a:solidFill>
                <a:schemeClr val="bg1"/>
              </a:solidFill>
              <a:latin typeface="Times New Roman" pitchFamily="18" charset="0"/>
              <a:cs typeface="Times New Roman" pitchFamily="18" charset="0"/>
            </a:endParaRPr>
          </a:p>
        </p:txBody>
      </p:sp>
      <p:sp>
        <p:nvSpPr>
          <p:cNvPr id="40" name="Прямоугольник 39"/>
          <p:cNvSpPr/>
          <p:nvPr/>
        </p:nvSpPr>
        <p:spPr>
          <a:xfrm>
            <a:off x="7740352" y="6210800"/>
            <a:ext cx="1144148" cy="3383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solidFill>
                  <a:srgbClr val="CC3300"/>
                </a:solidFill>
                <a:latin typeface="Times New Roman" pitchFamily="18" charset="0"/>
                <a:cs typeface="Times New Roman" pitchFamily="18" charset="0"/>
              </a:rPr>
              <a:t>25,0</a:t>
            </a:r>
            <a:endParaRPr lang="ru-RU" sz="1400" b="1" dirty="0">
              <a:solidFill>
                <a:srgbClr val="CC3300"/>
              </a:solidFill>
              <a:latin typeface="Times New Roman" pitchFamily="18" charset="0"/>
              <a:cs typeface="Times New Roman" pitchFamily="18" charset="0"/>
            </a:endParaRPr>
          </a:p>
        </p:txBody>
      </p:sp>
      <p:sp>
        <p:nvSpPr>
          <p:cNvPr id="51" name="Прямоугольник 50"/>
          <p:cNvSpPr/>
          <p:nvPr/>
        </p:nvSpPr>
        <p:spPr>
          <a:xfrm>
            <a:off x="1504701" y="2937150"/>
            <a:ext cx="1090308" cy="28233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solidFill>
                  <a:srgbClr val="CC3300"/>
                </a:solidFill>
                <a:latin typeface="Times New Roman" pitchFamily="18" charset="0"/>
                <a:cs typeface="Times New Roman" pitchFamily="18" charset="0"/>
              </a:rPr>
              <a:t>12908,2</a:t>
            </a:r>
            <a:endParaRPr lang="ru-RU" b="1" dirty="0">
              <a:solidFill>
                <a:srgbClr val="CC3300"/>
              </a:solidFill>
              <a:latin typeface="Times New Roman" pitchFamily="18" charset="0"/>
              <a:cs typeface="Times New Roman" pitchFamily="18" charset="0"/>
            </a:endParaRPr>
          </a:p>
        </p:txBody>
      </p:sp>
      <p:sp>
        <p:nvSpPr>
          <p:cNvPr id="55" name="Прямоугольник 54"/>
          <p:cNvSpPr/>
          <p:nvPr/>
        </p:nvSpPr>
        <p:spPr>
          <a:xfrm>
            <a:off x="1932784" y="3298352"/>
            <a:ext cx="1152128" cy="504056"/>
          </a:xfrm>
          <a:prstGeom prst="rect">
            <a:avLst/>
          </a:prstGeom>
          <a:no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b="1" dirty="0" smtClean="0">
                <a:solidFill>
                  <a:schemeClr val="tx1"/>
                </a:solidFill>
                <a:latin typeface="Times New Roman" pitchFamily="18" charset="0"/>
                <a:cs typeface="Times New Roman" pitchFamily="18" charset="0"/>
              </a:rPr>
              <a:t>Услуга носит заявительный характер</a:t>
            </a:r>
            <a:endParaRPr lang="ru-RU" sz="1000" b="1" dirty="0">
              <a:solidFill>
                <a:schemeClr val="tx1"/>
              </a:solidFill>
              <a:latin typeface="Times New Roman" pitchFamily="18" charset="0"/>
              <a:cs typeface="Times New Roman" pitchFamily="18" charset="0"/>
            </a:endParaRPr>
          </a:p>
        </p:txBody>
      </p:sp>
      <p:sp>
        <p:nvSpPr>
          <p:cNvPr id="66" name="Прямоугольник 65"/>
          <p:cNvSpPr/>
          <p:nvPr/>
        </p:nvSpPr>
        <p:spPr>
          <a:xfrm>
            <a:off x="7740352" y="2924106"/>
            <a:ext cx="1008112" cy="36502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solidFill>
                  <a:srgbClr val="CC3300"/>
                </a:solidFill>
                <a:latin typeface="Times New Roman" pitchFamily="18" charset="0"/>
                <a:cs typeface="Times New Roman" pitchFamily="18" charset="0"/>
              </a:rPr>
              <a:t>4 836,0</a:t>
            </a:r>
            <a:endParaRPr lang="ru-RU" sz="1400" b="1" dirty="0">
              <a:solidFill>
                <a:srgbClr val="CC3300"/>
              </a:solidFill>
              <a:latin typeface="Times New Roman" pitchFamily="18" charset="0"/>
              <a:cs typeface="Times New Roman" pitchFamily="18" charset="0"/>
            </a:endParaRPr>
          </a:p>
        </p:txBody>
      </p:sp>
      <p:sp>
        <p:nvSpPr>
          <p:cNvPr id="67" name="Прямоугольник 66"/>
          <p:cNvSpPr/>
          <p:nvPr/>
        </p:nvSpPr>
        <p:spPr>
          <a:xfrm>
            <a:off x="4560734" y="6117020"/>
            <a:ext cx="1008112" cy="3440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400" b="1" dirty="0" smtClean="0">
                <a:solidFill>
                  <a:srgbClr val="CC3300"/>
                </a:solidFill>
                <a:latin typeface="Times New Roman" pitchFamily="18" charset="0"/>
                <a:cs typeface="Times New Roman" pitchFamily="18" charset="0"/>
              </a:rPr>
              <a:t>277,0</a:t>
            </a:r>
            <a:endParaRPr lang="ru-RU" sz="1400" b="1" dirty="0">
              <a:solidFill>
                <a:srgbClr val="CC3300"/>
              </a:solidFill>
              <a:latin typeface="Times New Roman" pitchFamily="18" charset="0"/>
              <a:cs typeface="Times New Roman" pitchFamily="18" charset="0"/>
            </a:endParaRPr>
          </a:p>
        </p:txBody>
      </p:sp>
      <p:sp>
        <p:nvSpPr>
          <p:cNvPr id="68" name="Прямоугольник 67"/>
          <p:cNvSpPr/>
          <p:nvPr/>
        </p:nvSpPr>
        <p:spPr>
          <a:xfrm>
            <a:off x="1384001" y="5840792"/>
            <a:ext cx="1008112" cy="34009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dirty="0" smtClean="0">
                <a:solidFill>
                  <a:srgbClr val="CC3300"/>
                </a:solidFill>
                <a:latin typeface="Times New Roman" pitchFamily="18" charset="0"/>
                <a:cs typeface="Times New Roman" pitchFamily="18" charset="0"/>
              </a:rPr>
              <a:t>793,8</a:t>
            </a:r>
            <a:endParaRPr lang="ru-RU" sz="1600" b="1" dirty="0">
              <a:solidFill>
                <a:srgbClr val="CC3300"/>
              </a:solidFill>
              <a:latin typeface="Times New Roman" pitchFamily="18" charset="0"/>
              <a:cs typeface="Times New Roman" pitchFamily="18" charset="0"/>
            </a:endParaRPr>
          </a:p>
        </p:txBody>
      </p:sp>
      <p:sp>
        <p:nvSpPr>
          <p:cNvPr id="70" name="Прямоугольник 69"/>
          <p:cNvSpPr/>
          <p:nvPr/>
        </p:nvSpPr>
        <p:spPr>
          <a:xfrm rot="18717832">
            <a:off x="2530592" y="3506359"/>
            <a:ext cx="882822" cy="2495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b="1" dirty="0"/>
          </a:p>
        </p:txBody>
      </p:sp>
      <p:sp>
        <p:nvSpPr>
          <p:cNvPr id="58" name="Прямоугольник 57"/>
          <p:cNvSpPr/>
          <p:nvPr/>
        </p:nvSpPr>
        <p:spPr>
          <a:xfrm>
            <a:off x="1725663" y="142852"/>
            <a:ext cx="6215106"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rgbClr val="CC3300"/>
                </a:solidFill>
                <a:latin typeface="Times New Roman" pitchFamily="18" charset="0"/>
                <a:cs typeface="Times New Roman" pitchFamily="18" charset="0"/>
              </a:rPr>
              <a:t>Расходы бюджета с учетом целевых групп</a:t>
            </a:r>
            <a:endParaRPr lang="ru-RU" sz="2200" b="1" dirty="0">
              <a:solidFill>
                <a:srgbClr val="CC3300"/>
              </a:solidFill>
              <a:latin typeface="Times New Roman" pitchFamily="18" charset="0"/>
              <a:cs typeface="Times New Roman" pitchFamily="18" charset="0"/>
            </a:endParaRPr>
          </a:p>
        </p:txBody>
      </p:sp>
      <p:sp>
        <p:nvSpPr>
          <p:cNvPr id="59" name="Заголовок 1"/>
          <p:cNvSpPr txBox="1">
            <a:spLocks/>
          </p:cNvSpPr>
          <p:nvPr/>
        </p:nvSpPr>
        <p:spPr>
          <a:xfrm>
            <a:off x="7643834" y="214290"/>
            <a:ext cx="1285884" cy="285752"/>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тыс. руб.</a:t>
            </a:r>
            <a:endParaRPr kumimoji="0" lang="ru-RU" sz="1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61" name="Номер слайда 15"/>
          <p:cNvSpPr txBox="1">
            <a:spLocks/>
          </p:cNvSpPr>
          <p:nvPr/>
        </p:nvSpPr>
        <p:spPr>
          <a:xfrm>
            <a:off x="8786842" y="1"/>
            <a:ext cx="357158" cy="214290"/>
          </a:xfrm>
          <a:prstGeom prst="rect">
            <a:avLst/>
          </a:prstGeom>
          <a:solidFill>
            <a:schemeClr val="accent2">
              <a:lumMod val="75000"/>
            </a:schemeClr>
          </a:solidFill>
        </p:spPr>
        <p:txBody>
          <a:bodyPr vert="horz"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24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ru-RU" sz="24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64" name="Скругленный прямоугольник 63"/>
          <p:cNvSpPr/>
          <p:nvPr/>
        </p:nvSpPr>
        <p:spPr>
          <a:xfrm rot="20720928">
            <a:off x="248473" y="513029"/>
            <a:ext cx="814054" cy="442834"/>
          </a:xfrm>
          <a:prstGeom prst="round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latin typeface="Times New Roman" pitchFamily="18" charset="0"/>
                <a:cs typeface="Times New Roman" pitchFamily="18" charset="0"/>
              </a:rPr>
              <a:t>МБТ</a:t>
            </a:r>
            <a:endParaRPr lang="ru-RU" sz="1100" b="1" dirty="0">
              <a:solidFill>
                <a:schemeClr val="tx1"/>
              </a:solidFill>
              <a:latin typeface="Times New Roman" pitchFamily="18" charset="0"/>
              <a:cs typeface="Times New Roman" pitchFamily="18" charset="0"/>
            </a:endParaRPr>
          </a:p>
        </p:txBody>
      </p:sp>
      <p:sp>
        <p:nvSpPr>
          <p:cNvPr id="79" name="Скругленный прямоугольник 78"/>
          <p:cNvSpPr/>
          <p:nvPr/>
        </p:nvSpPr>
        <p:spPr>
          <a:xfrm rot="20720928">
            <a:off x="350343" y="3821361"/>
            <a:ext cx="814054" cy="442834"/>
          </a:xfrm>
          <a:prstGeom prst="round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latin typeface="Times New Roman" pitchFamily="18" charset="0"/>
                <a:cs typeface="Times New Roman" pitchFamily="18" charset="0"/>
              </a:rPr>
              <a:t>МБТ</a:t>
            </a:r>
            <a:endParaRPr lang="ru-RU" sz="1100" b="1" dirty="0">
              <a:solidFill>
                <a:schemeClr val="tx1"/>
              </a:solidFill>
              <a:latin typeface="Times New Roman" pitchFamily="18" charset="0"/>
              <a:cs typeface="Times New Roman" pitchFamily="18" charset="0"/>
            </a:endParaRPr>
          </a:p>
        </p:txBody>
      </p:sp>
      <p:sp>
        <p:nvSpPr>
          <p:cNvPr id="80" name="Скругленный прямоугольник 79"/>
          <p:cNvSpPr/>
          <p:nvPr/>
        </p:nvSpPr>
        <p:spPr>
          <a:xfrm rot="20720928">
            <a:off x="6800028" y="3905858"/>
            <a:ext cx="814054" cy="442834"/>
          </a:xfrm>
          <a:prstGeom prst="roundRect">
            <a:avLst/>
          </a:prstGeom>
          <a:solidFill>
            <a:schemeClr val="tx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100" b="1" dirty="0" smtClean="0">
                <a:solidFill>
                  <a:schemeClr val="tx1"/>
                </a:solidFill>
                <a:latin typeface="Times New Roman" pitchFamily="18" charset="0"/>
                <a:cs typeface="Times New Roman" pitchFamily="18" charset="0"/>
              </a:rPr>
              <a:t>МБТ</a:t>
            </a:r>
            <a:endParaRPr lang="ru-RU" sz="1100" b="1" dirty="0">
              <a:solidFill>
                <a:schemeClr val="tx1"/>
              </a:solidFill>
              <a:latin typeface="Times New Roman" pitchFamily="18" charset="0"/>
              <a:cs typeface="Times New Roman" pitchFamily="18" charset="0"/>
            </a:endParaRPr>
          </a:p>
        </p:txBody>
      </p:sp>
      <p:sp>
        <p:nvSpPr>
          <p:cNvPr id="82" name="TextBox 81"/>
          <p:cNvSpPr txBox="1"/>
          <p:nvPr/>
        </p:nvSpPr>
        <p:spPr>
          <a:xfrm>
            <a:off x="3527469" y="4616225"/>
            <a:ext cx="2270625" cy="1354217"/>
          </a:xfrm>
          <a:prstGeom prst="rect">
            <a:avLst/>
          </a:prstGeom>
          <a:noFill/>
        </p:spPr>
        <p:txBody>
          <a:bodyPr wrap="square" rtlCol="0">
            <a:spAutoFit/>
          </a:bodyPr>
          <a:lstStyle/>
          <a:p>
            <a:pPr algn="ctr"/>
            <a:r>
              <a:rPr lang="ru-RU" sz="1400" b="1" dirty="0" smtClean="0">
                <a:solidFill>
                  <a:srgbClr val="CC3300"/>
                </a:solidFill>
                <a:latin typeface="Times New Roman" pitchFamily="18" charset="0"/>
                <a:cs typeface="Times New Roman" pitchFamily="18" charset="0"/>
              </a:rPr>
              <a:t>Освобождение от родительской платы за присмотр и уход за </a:t>
            </a:r>
            <a:r>
              <a:rPr lang="ru-RU" sz="1400" b="1" dirty="0" smtClean="0">
                <a:solidFill>
                  <a:srgbClr val="CC3300"/>
                </a:solidFill>
                <a:cs typeface="Times New Roman" pitchFamily="18" charset="0"/>
              </a:rPr>
              <a:t>детьми участников СВО</a:t>
            </a:r>
            <a:endParaRPr lang="ru-RU" sz="1400" b="1" dirty="0">
              <a:solidFill>
                <a:srgbClr val="CC3300"/>
              </a:solidFill>
              <a:cs typeface="Times New Roman" pitchFamily="18" charset="0"/>
            </a:endParaRPr>
          </a:p>
          <a:p>
            <a:pPr algn="ctr"/>
            <a:r>
              <a:rPr lang="ru-RU" sz="1400" b="1" dirty="0" smtClean="0">
                <a:solidFill>
                  <a:srgbClr val="CC3300"/>
                </a:solidFill>
                <a:latin typeface="Times New Roman" pitchFamily="18" charset="0"/>
                <a:cs typeface="Times New Roman" pitchFamily="18" charset="0"/>
              </a:rPr>
              <a:t> 30 дет.</a:t>
            </a:r>
            <a:r>
              <a:rPr lang="ru-RU" sz="1400" b="1" dirty="0" smtClean="0">
                <a:solidFill>
                  <a:schemeClr val="bg1"/>
                </a:solidFill>
                <a:latin typeface="Times New Roman" pitchFamily="18" charset="0"/>
                <a:cs typeface="Times New Roman" pitchFamily="18" charset="0"/>
              </a:rPr>
              <a:t>.</a:t>
            </a:r>
          </a:p>
          <a:p>
            <a:pPr algn="ctr"/>
            <a:endParaRPr lang="ru-RU" sz="1200" b="1" dirty="0">
              <a:solidFill>
                <a:schemeClr val="bg1"/>
              </a:solidFill>
              <a:latin typeface="Times New Roman" pitchFamily="18" charset="0"/>
              <a:cs typeface="Times New Roman" pitchFamily="18" charset="0"/>
            </a:endParaRPr>
          </a:p>
        </p:txBody>
      </p:sp>
      <p:sp>
        <p:nvSpPr>
          <p:cNvPr id="2" name="TextBox 1"/>
          <p:cNvSpPr txBox="1"/>
          <p:nvPr/>
        </p:nvSpPr>
        <p:spPr>
          <a:xfrm>
            <a:off x="416180" y="2326856"/>
            <a:ext cx="2943754" cy="461665"/>
          </a:xfrm>
          <a:prstGeom prst="rect">
            <a:avLst/>
          </a:prstGeom>
          <a:noFill/>
        </p:spPr>
        <p:txBody>
          <a:bodyPr wrap="square" rtlCol="0">
            <a:spAutoFit/>
          </a:bodyPr>
          <a:lstStyle/>
          <a:p>
            <a:r>
              <a:rPr lang="ru-RU" sz="1200" b="1" dirty="0" smtClean="0">
                <a:solidFill>
                  <a:schemeClr val="accent5">
                    <a:lumMod val="75000"/>
                  </a:schemeClr>
                </a:solidFill>
              </a:rPr>
              <a:t>Начальная школа (902 чел), </a:t>
            </a:r>
          </a:p>
          <a:p>
            <a:r>
              <a:rPr lang="ru-RU" sz="1200" b="1" dirty="0" smtClean="0">
                <a:solidFill>
                  <a:schemeClr val="accent5">
                    <a:lumMod val="75000"/>
                  </a:schemeClr>
                </a:solidFill>
              </a:rPr>
              <a:t>льготная категория -348)</a:t>
            </a:r>
            <a:endParaRPr lang="ru-RU" sz="1200" b="1" dirty="0">
              <a:solidFill>
                <a:schemeClr val="accent5">
                  <a:lumMod val="75000"/>
                </a:schemeClr>
              </a:solidFill>
            </a:endParaRPr>
          </a:p>
        </p:txBody>
      </p:sp>
    </p:spTree>
    <p:extLst>
      <p:ext uri="{BB962C8B-B14F-4D97-AF65-F5344CB8AC3E}">
        <p14:creationId xmlns:p14="http://schemas.microsoft.com/office/powerpoint/2010/main" xmlns="" val="251429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23013" y="1916832"/>
            <a:ext cx="8074899" cy="1296045"/>
          </a:xfrm>
        </p:spPr>
        <p:txBody>
          <a:bodyPr/>
          <a:lstStyle/>
          <a:p>
            <a:pPr marL="182880">
              <a:buClr>
                <a:schemeClr val="accent6">
                  <a:lumMod val="75000"/>
                </a:schemeClr>
              </a:buClr>
              <a:defRPr/>
            </a:pPr>
            <a:r>
              <a:rPr lang="ru-RU" dirty="0" smtClean="0">
                <a:effectLst/>
                <a:latin typeface="Times New Roman" panose="02020603050405020304" pitchFamily="18" charset="0"/>
                <a:cs typeface="Times New Roman" panose="02020603050405020304" pitchFamily="18" charset="0"/>
              </a:rPr>
              <a:t/>
            </a:r>
            <a:br>
              <a:rPr lang="ru-RU" dirty="0" smtClean="0">
                <a:effectLst/>
                <a:latin typeface="Times New Roman" panose="02020603050405020304" pitchFamily="18" charset="0"/>
                <a:cs typeface="Times New Roman" panose="02020603050405020304" pitchFamily="18" charset="0"/>
              </a:rPr>
            </a:br>
            <a:r>
              <a:rPr lang="ru-RU" sz="3600" b="1" dirty="0">
                <a:effectLst/>
                <a:latin typeface="Times New Roman" panose="02020603050405020304" pitchFamily="18" charset="0"/>
                <a:cs typeface="Times New Roman" panose="02020603050405020304" pitchFamily="18" charset="0"/>
              </a:rPr>
              <a:t>Исполнение программ </a:t>
            </a:r>
            <a:r>
              <a:rPr lang="ru-RU" sz="3600" b="1" dirty="0" smtClean="0">
                <a:effectLst/>
                <a:latin typeface="Times New Roman" panose="02020603050405020304" pitchFamily="18" charset="0"/>
                <a:cs typeface="Times New Roman" panose="02020603050405020304" pitchFamily="18" charset="0"/>
              </a:rPr>
              <a:t>на развитие </a:t>
            </a:r>
            <a:r>
              <a:rPr lang="ru-RU" sz="3600" b="1" dirty="0">
                <a:effectLst/>
                <a:latin typeface="Times New Roman" panose="02020603050405020304" pitchFamily="18" charset="0"/>
                <a:cs typeface="Times New Roman" panose="02020603050405020304" pitchFamily="18" charset="0"/>
              </a:rPr>
              <a:t/>
            </a:r>
            <a:br>
              <a:rPr lang="ru-RU" sz="3600" b="1" dirty="0">
                <a:effectLst/>
                <a:latin typeface="Times New Roman" panose="02020603050405020304" pitchFamily="18" charset="0"/>
                <a:cs typeface="Times New Roman" panose="02020603050405020304" pitchFamily="18" charset="0"/>
              </a:rPr>
            </a:br>
            <a:r>
              <a:rPr lang="ru-RU" sz="3600" b="1" dirty="0" smtClean="0">
                <a:effectLst/>
                <a:latin typeface="Times New Roman" panose="02020603050405020304" pitchFamily="18" charset="0"/>
                <a:cs typeface="Times New Roman" panose="02020603050405020304" pitchFamily="18" charset="0"/>
              </a:rPr>
              <a:t>инфраструктуры </a:t>
            </a:r>
            <a:endParaRPr lang="ru-RU" sz="3600" b="1" dirty="0">
              <a:effectLst/>
              <a:latin typeface="Times New Roman" panose="02020603050405020304" pitchFamily="18" charset="0"/>
              <a:cs typeface="Times New Roman" panose="02020603050405020304" pitchFamily="18" charset="0"/>
            </a:endParaRPr>
          </a:p>
        </p:txBody>
      </p:sp>
      <p:pic>
        <p:nvPicPr>
          <p:cNvPr id="45059" name="Рисунок 6"/>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251825" y="-4763"/>
            <a:ext cx="892175" cy="14732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540055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TextBox 5">
            <a:extLst>
              <a:ext uri="{FF2B5EF4-FFF2-40B4-BE49-F238E27FC236}">
                <a16:creationId xmlns:a16="http://schemas.microsoft.com/office/drawing/2014/main" xmlns="" id="{C90D0DE4-2FE4-4A52-98C6-872047F18CED}"/>
              </a:ext>
            </a:extLst>
          </p:cNvPr>
          <p:cNvSpPr txBox="1">
            <a:spLocks noChangeArrowheads="1"/>
          </p:cNvSpPr>
          <p:nvPr/>
        </p:nvSpPr>
        <p:spPr bwMode="auto">
          <a:xfrm>
            <a:off x="23842" y="1581353"/>
            <a:ext cx="8964489" cy="2862322"/>
          </a:xfrm>
          <a:prstGeom prst="rect">
            <a:avLst/>
          </a:prstGeom>
          <a:noFill/>
          <a:ln>
            <a:noFill/>
          </a:ln>
          <a:extLst/>
        </p:spPr>
        <p:txBody>
          <a:bodyPr wrap="square">
            <a:spAutoFit/>
          </a:bodyPr>
          <a:lstStyle>
            <a:lvl1pPr marL="285750" indent="-285750"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marL="0" indent="0" eaLnBrk="1" hangingPunct="1">
              <a:defRPr/>
            </a:pPr>
            <a:endParaRPr lang="ru-RU" altLang="ru-RU" b="1" dirty="0" smtClean="0">
              <a:solidFill>
                <a:schemeClr val="tx2">
                  <a:lumMod val="50000"/>
                </a:schemeClr>
              </a:solidFill>
              <a:latin typeface="Times New Roman" pitchFamily="18" charset="0"/>
              <a:cs typeface="Times New Roman" pitchFamily="18" charset="0"/>
            </a:endParaRPr>
          </a:p>
          <a:p>
            <a:pPr marL="0" indent="0" eaLnBrk="1" hangingPunct="1">
              <a:defRPr/>
            </a:pPr>
            <a:r>
              <a:rPr lang="ru-RU" altLang="ru-RU" b="1" u="sng" dirty="0" smtClean="0">
                <a:solidFill>
                  <a:schemeClr val="tx2">
                    <a:lumMod val="50000"/>
                  </a:schemeClr>
                </a:solidFill>
                <a:latin typeface="Times New Roman" pitchFamily="18" charset="0"/>
                <a:cs typeface="Times New Roman" pitchFamily="18" charset="0"/>
              </a:rPr>
              <a:t>газопровода </a:t>
            </a:r>
            <a:r>
              <a:rPr lang="ru-RU" altLang="ru-RU" b="1" u="sng" dirty="0">
                <a:solidFill>
                  <a:schemeClr val="tx2">
                    <a:lumMod val="50000"/>
                  </a:schemeClr>
                </a:solidFill>
                <a:latin typeface="Times New Roman" pitchFamily="18" charset="0"/>
                <a:cs typeface="Times New Roman" pitchFamily="18" charset="0"/>
              </a:rPr>
              <a:t>в с. Брехово </a:t>
            </a:r>
          </a:p>
          <a:p>
            <a:pPr marL="0" indent="0" eaLnBrk="1" hangingPunct="1">
              <a:defRPr/>
            </a:pPr>
            <a:r>
              <a:rPr lang="ru-RU" altLang="ru-RU" dirty="0">
                <a:solidFill>
                  <a:srgbClr val="CC0066"/>
                </a:solidFill>
                <a:latin typeface="Times New Roman" pitchFamily="18" charset="0"/>
                <a:cs typeface="Times New Roman" pitchFamily="18" charset="0"/>
              </a:rPr>
              <a:t>Стоимость строительства - </a:t>
            </a:r>
            <a:r>
              <a:rPr lang="ru-RU" altLang="ru-RU" b="1" dirty="0">
                <a:solidFill>
                  <a:srgbClr val="CC0066"/>
                </a:solidFill>
                <a:latin typeface="Times New Roman" pitchFamily="18" charset="0"/>
                <a:cs typeface="Times New Roman" pitchFamily="18" charset="0"/>
              </a:rPr>
              <a:t>46,0 млн. руб., </a:t>
            </a:r>
            <a:r>
              <a:rPr lang="ru-RU" altLang="ru-RU" dirty="0">
                <a:solidFill>
                  <a:srgbClr val="CC0066"/>
                </a:solidFill>
                <a:latin typeface="Times New Roman" pitchFamily="18" charset="0"/>
                <a:cs typeface="Times New Roman" pitchFamily="18" charset="0"/>
              </a:rPr>
              <a:t>в том числе</a:t>
            </a:r>
            <a:r>
              <a:rPr lang="ru-RU" altLang="ru-RU" b="1" dirty="0">
                <a:solidFill>
                  <a:srgbClr val="CC0066"/>
                </a:solidFill>
                <a:latin typeface="Times New Roman" pitchFamily="18" charset="0"/>
                <a:cs typeface="Times New Roman" pitchFamily="18" charset="0"/>
              </a:rPr>
              <a:t>:                       </a:t>
            </a:r>
          </a:p>
          <a:p>
            <a:pPr eaLnBrk="1" hangingPunct="1">
              <a:defRPr/>
            </a:pPr>
            <a:r>
              <a:rPr lang="ru-RU" altLang="ru-RU" dirty="0">
                <a:solidFill>
                  <a:srgbClr val="CC0066"/>
                </a:solidFill>
                <a:latin typeface="Times New Roman" pitchFamily="18" charset="0"/>
                <a:cs typeface="Times New Roman" pitchFamily="18" charset="0"/>
              </a:rPr>
              <a:t>       Бюджет ПК</a:t>
            </a:r>
            <a:r>
              <a:rPr lang="ru-RU" altLang="ru-RU" b="1" dirty="0">
                <a:solidFill>
                  <a:srgbClr val="CC0066"/>
                </a:solidFill>
                <a:latin typeface="Times New Roman" pitchFamily="18" charset="0"/>
                <a:cs typeface="Times New Roman" pitchFamily="18" charset="0"/>
              </a:rPr>
              <a:t>– 33,2 млн. руб.</a:t>
            </a:r>
          </a:p>
          <a:p>
            <a:pPr eaLnBrk="1" hangingPunct="1">
              <a:defRPr/>
            </a:pPr>
            <a:r>
              <a:rPr lang="ru-RU" altLang="ru-RU" dirty="0">
                <a:solidFill>
                  <a:srgbClr val="CC0066"/>
                </a:solidFill>
                <a:latin typeface="Times New Roman" pitchFamily="18" charset="0"/>
                <a:cs typeface="Times New Roman" pitchFamily="18" charset="0"/>
              </a:rPr>
              <a:t>       Бюджет </a:t>
            </a:r>
            <a:r>
              <a:rPr lang="ru-RU" altLang="ru-RU" dirty="0" err="1">
                <a:solidFill>
                  <a:srgbClr val="CC0066"/>
                </a:solidFill>
                <a:latin typeface="Times New Roman" pitchFamily="18" charset="0"/>
                <a:cs typeface="Times New Roman" pitchFamily="18" charset="0"/>
              </a:rPr>
              <a:t>Суксунского</a:t>
            </a:r>
            <a:r>
              <a:rPr lang="ru-RU" altLang="ru-RU" dirty="0">
                <a:solidFill>
                  <a:srgbClr val="CC0066"/>
                </a:solidFill>
                <a:latin typeface="Times New Roman" pitchFamily="18" charset="0"/>
                <a:cs typeface="Times New Roman" pitchFamily="18" charset="0"/>
              </a:rPr>
              <a:t> ГО </a:t>
            </a:r>
            <a:r>
              <a:rPr lang="ru-RU" altLang="ru-RU" b="1" dirty="0">
                <a:solidFill>
                  <a:srgbClr val="CC0066"/>
                </a:solidFill>
                <a:latin typeface="Times New Roman" pitchFamily="18" charset="0"/>
                <a:cs typeface="Times New Roman" pitchFamily="18" charset="0"/>
              </a:rPr>
              <a:t>–</a:t>
            </a:r>
            <a:r>
              <a:rPr lang="ru-RU" altLang="ru-RU" dirty="0">
                <a:solidFill>
                  <a:srgbClr val="CC0066"/>
                </a:solidFill>
                <a:latin typeface="Times New Roman" pitchFamily="18" charset="0"/>
                <a:cs typeface="Times New Roman" pitchFamily="18" charset="0"/>
              </a:rPr>
              <a:t> </a:t>
            </a:r>
            <a:r>
              <a:rPr lang="ru-RU" altLang="ru-RU" b="1" dirty="0">
                <a:solidFill>
                  <a:srgbClr val="CC0066"/>
                </a:solidFill>
                <a:latin typeface="Times New Roman" pitchFamily="18" charset="0"/>
                <a:cs typeface="Times New Roman" pitchFamily="18" charset="0"/>
              </a:rPr>
              <a:t>12,8 млн. руб.</a:t>
            </a:r>
          </a:p>
          <a:p>
            <a:pPr eaLnBrk="1" hangingPunct="1">
              <a:defRPr/>
            </a:pPr>
            <a:r>
              <a:rPr lang="ru-RU" altLang="ru-RU" dirty="0" smtClean="0">
                <a:solidFill>
                  <a:prstClr val="black"/>
                </a:solidFill>
                <a:latin typeface="Times New Roman" pitchFamily="18" charset="0"/>
                <a:cs typeface="Times New Roman" pitchFamily="18" charset="0"/>
              </a:rPr>
              <a:t>     </a:t>
            </a:r>
          </a:p>
          <a:p>
            <a:pPr eaLnBrk="1" hangingPunct="1">
              <a:defRPr/>
            </a:pPr>
            <a:r>
              <a:rPr lang="ru-RU" altLang="ru-RU" dirty="0" smtClean="0">
                <a:solidFill>
                  <a:prstClr val="black"/>
                </a:solidFill>
                <a:latin typeface="Times New Roman" pitchFamily="18" charset="0"/>
                <a:cs typeface="Times New Roman" pitchFamily="18" charset="0"/>
              </a:rPr>
              <a:t>  Из </a:t>
            </a:r>
            <a:r>
              <a:rPr lang="ru-RU" altLang="ru-RU" dirty="0">
                <a:solidFill>
                  <a:prstClr val="black"/>
                </a:solidFill>
                <a:latin typeface="Times New Roman" pitchFamily="18" charset="0"/>
                <a:cs typeface="Times New Roman" pitchFamily="18" charset="0"/>
              </a:rPr>
              <a:t>них</a:t>
            </a:r>
            <a:r>
              <a:rPr lang="ru-RU" altLang="ru-RU" b="1" dirty="0">
                <a:solidFill>
                  <a:prstClr val="black"/>
                </a:solidFill>
                <a:latin typeface="Times New Roman" pitchFamily="18" charset="0"/>
                <a:cs typeface="Times New Roman" pitchFamily="18" charset="0"/>
              </a:rPr>
              <a:t>: </a:t>
            </a:r>
            <a:r>
              <a:rPr lang="ru-RU" altLang="ru-RU" b="1" dirty="0" smtClean="0">
                <a:solidFill>
                  <a:prstClr val="black"/>
                </a:solidFill>
                <a:latin typeface="Times New Roman" pitchFamily="18" charset="0"/>
                <a:cs typeface="Times New Roman" pitchFamily="18" charset="0"/>
              </a:rPr>
              <a:t>2023 </a:t>
            </a:r>
            <a:r>
              <a:rPr lang="ru-RU" altLang="ru-RU" b="1" dirty="0">
                <a:solidFill>
                  <a:prstClr val="black"/>
                </a:solidFill>
                <a:latin typeface="Times New Roman" pitchFamily="18" charset="0"/>
                <a:cs typeface="Times New Roman" pitchFamily="18" charset="0"/>
              </a:rPr>
              <a:t>год </a:t>
            </a:r>
            <a:r>
              <a:rPr lang="ru-RU" altLang="ru-RU" dirty="0">
                <a:solidFill>
                  <a:prstClr val="black"/>
                </a:solidFill>
                <a:latin typeface="Times New Roman" pitchFamily="18" charset="0"/>
                <a:cs typeface="Times New Roman" pitchFamily="18" charset="0"/>
              </a:rPr>
              <a:t>– </a:t>
            </a:r>
            <a:r>
              <a:rPr lang="ru-RU" altLang="ru-RU" b="1" dirty="0" smtClean="0">
                <a:solidFill>
                  <a:prstClr val="black"/>
                </a:solidFill>
                <a:latin typeface="Times New Roman" pitchFamily="18" charset="0"/>
                <a:cs typeface="Times New Roman" pitchFamily="18" charset="0"/>
              </a:rPr>
              <a:t>21,7 </a:t>
            </a:r>
            <a:r>
              <a:rPr lang="ru-RU" altLang="ru-RU" b="1" dirty="0">
                <a:solidFill>
                  <a:prstClr val="black"/>
                </a:solidFill>
                <a:latin typeface="Times New Roman" pitchFamily="18" charset="0"/>
                <a:cs typeface="Times New Roman" pitchFamily="18" charset="0"/>
              </a:rPr>
              <a:t>млн. </a:t>
            </a:r>
            <a:r>
              <a:rPr lang="ru-RU" altLang="ru-RU" b="1" dirty="0" err="1" smtClean="0">
                <a:solidFill>
                  <a:prstClr val="black"/>
                </a:solidFill>
                <a:latin typeface="Times New Roman" pitchFamily="18" charset="0"/>
                <a:cs typeface="Times New Roman" pitchFamily="18" charset="0"/>
              </a:rPr>
              <a:t>руб</a:t>
            </a:r>
            <a:endParaRPr lang="ru-RU" altLang="ru-RU" b="1" dirty="0" smtClean="0">
              <a:solidFill>
                <a:prstClr val="black"/>
              </a:solidFill>
              <a:latin typeface="Times New Roman" pitchFamily="18" charset="0"/>
              <a:cs typeface="Times New Roman" pitchFamily="18" charset="0"/>
            </a:endParaRPr>
          </a:p>
          <a:p>
            <a:pPr eaLnBrk="1" hangingPunct="1">
              <a:defRPr/>
            </a:pPr>
            <a:r>
              <a:rPr lang="ru-RU" altLang="ru-RU" dirty="0" smtClean="0">
                <a:solidFill>
                  <a:prstClr val="black"/>
                </a:solidFill>
                <a:latin typeface="Times New Roman" pitchFamily="18" charset="0"/>
                <a:cs typeface="Times New Roman" pitchFamily="18" charset="0"/>
              </a:rPr>
              <a:t>       Бюджет ПК</a:t>
            </a:r>
            <a:r>
              <a:rPr lang="ru-RU" altLang="ru-RU" b="1" dirty="0" smtClean="0">
                <a:solidFill>
                  <a:prstClr val="black"/>
                </a:solidFill>
                <a:latin typeface="Times New Roman" pitchFamily="18" charset="0"/>
                <a:cs typeface="Times New Roman" pitchFamily="18" charset="0"/>
              </a:rPr>
              <a:t>– 15,7 млн. руб. </a:t>
            </a:r>
          </a:p>
          <a:p>
            <a:pPr eaLnBrk="1" hangingPunct="1">
              <a:defRPr/>
            </a:pPr>
            <a:r>
              <a:rPr lang="ru-RU" altLang="ru-RU" dirty="0" smtClean="0">
                <a:solidFill>
                  <a:prstClr val="black"/>
                </a:solidFill>
                <a:latin typeface="Times New Roman" pitchFamily="18" charset="0"/>
                <a:cs typeface="Times New Roman" pitchFamily="18" charset="0"/>
              </a:rPr>
              <a:t>       Бюджет округа </a:t>
            </a:r>
            <a:r>
              <a:rPr lang="ru-RU" altLang="ru-RU" b="1" dirty="0" smtClean="0">
                <a:solidFill>
                  <a:prstClr val="black"/>
                </a:solidFill>
                <a:latin typeface="Times New Roman" pitchFamily="18" charset="0"/>
                <a:cs typeface="Times New Roman" pitchFamily="18" charset="0"/>
              </a:rPr>
              <a:t>–</a:t>
            </a:r>
            <a:r>
              <a:rPr lang="ru-RU" altLang="ru-RU" dirty="0" smtClean="0">
                <a:solidFill>
                  <a:prstClr val="black"/>
                </a:solidFill>
                <a:latin typeface="Times New Roman" pitchFamily="18" charset="0"/>
                <a:cs typeface="Times New Roman" pitchFamily="18" charset="0"/>
              </a:rPr>
              <a:t> </a:t>
            </a:r>
            <a:r>
              <a:rPr lang="ru-RU" altLang="ru-RU" b="1" dirty="0" smtClean="0">
                <a:solidFill>
                  <a:prstClr val="black"/>
                </a:solidFill>
                <a:latin typeface="Times New Roman" pitchFamily="18" charset="0"/>
                <a:cs typeface="Times New Roman" pitchFamily="18" charset="0"/>
              </a:rPr>
              <a:t>6,0 млн</a:t>
            </a:r>
            <a:r>
              <a:rPr lang="ru-RU" altLang="ru-RU" b="1" dirty="0">
                <a:solidFill>
                  <a:prstClr val="black"/>
                </a:solidFill>
                <a:latin typeface="Times New Roman" pitchFamily="18" charset="0"/>
                <a:cs typeface="Times New Roman" pitchFamily="18" charset="0"/>
              </a:rPr>
              <a:t>. руб</a:t>
            </a:r>
            <a:r>
              <a:rPr lang="ru-RU" altLang="ru-RU" dirty="0">
                <a:solidFill>
                  <a:prstClr val="black"/>
                </a:solidFill>
                <a:latin typeface="Times New Roman" pitchFamily="18" charset="0"/>
                <a:cs typeface="Times New Roman" pitchFamily="18" charset="0"/>
              </a:rPr>
              <a:t>.     </a:t>
            </a:r>
          </a:p>
          <a:p>
            <a:pPr eaLnBrk="1" hangingPunct="1">
              <a:defRPr/>
            </a:pPr>
            <a:r>
              <a:rPr lang="ru-RU" altLang="ru-RU" dirty="0">
                <a:solidFill>
                  <a:prstClr val="black"/>
                </a:solidFill>
                <a:latin typeface="Times New Roman" pitchFamily="18" charset="0"/>
                <a:cs typeface="Times New Roman" pitchFamily="18" charset="0"/>
              </a:rPr>
              <a:t> </a:t>
            </a:r>
          </a:p>
        </p:txBody>
      </p:sp>
      <p:pic>
        <p:nvPicPr>
          <p:cNvPr id="11267" name="Picture 3">
            <a:extLst>
              <a:ext uri="{FF2B5EF4-FFF2-40B4-BE49-F238E27FC236}">
                <a16:creationId xmlns:a16="http://schemas.microsoft.com/office/drawing/2014/main" xmlns="" id="{6CBCE7E5-E674-45F2-855B-FA2AD89BE093}"/>
              </a:ext>
            </a:extLst>
          </p:cNvPr>
          <p:cNvPicPr>
            <a:picLocks noChangeAspect="1" noChangeArrowheads="1"/>
          </p:cNvPicPr>
          <p:nvPr/>
        </p:nvPicPr>
        <p:blipFill>
          <a:blip r:embed="rId2" cstate="print">
            <a:duotone>
              <a:schemeClr val="accent1">
                <a:shade val="45000"/>
                <a:satMod val="135000"/>
              </a:schemeClr>
              <a:prstClr val="white"/>
            </a:duotone>
            <a:extLst/>
          </a:blip>
          <a:srcRect/>
          <a:stretch>
            <a:fillRect/>
          </a:stretch>
        </p:blipFill>
        <p:spPr bwMode="auto">
          <a:xfrm>
            <a:off x="6588224" y="1409336"/>
            <a:ext cx="2555776" cy="1632941"/>
          </a:xfrm>
          <a:prstGeom prst="rect">
            <a:avLst/>
          </a:prstGeom>
          <a:ln>
            <a:noFill/>
          </a:ln>
          <a:effectLst>
            <a:softEdge rad="112500"/>
          </a:effectLst>
          <a:extLst/>
        </p:spPr>
      </p:pic>
      <p:sp>
        <p:nvSpPr>
          <p:cNvPr id="4" name="TextBox 3">
            <a:extLst>
              <a:ext uri="{FF2B5EF4-FFF2-40B4-BE49-F238E27FC236}">
                <a16:creationId xmlns:a16="http://schemas.microsoft.com/office/drawing/2014/main" xmlns="" id="{80494B9B-ECF8-4AB4-BE04-083FA08C9CF2}"/>
              </a:ext>
            </a:extLst>
          </p:cNvPr>
          <p:cNvSpPr txBox="1"/>
          <p:nvPr/>
        </p:nvSpPr>
        <p:spPr>
          <a:xfrm>
            <a:off x="642910" y="35913"/>
            <a:ext cx="7500990" cy="584775"/>
          </a:xfrm>
          <a:prstGeom prst="rect">
            <a:avLst/>
          </a:prstGeom>
          <a:noFill/>
        </p:spPr>
        <p:txBody>
          <a:bodyPr>
            <a:spAutoFit/>
          </a:bodyPr>
          <a:lstStyle/>
          <a:p>
            <a:pPr algn="ctr" eaLnBrk="1" fontAlgn="auto" hangingPunct="1">
              <a:spcBef>
                <a:spcPts val="0"/>
              </a:spcBef>
              <a:spcAft>
                <a:spcPts val="0"/>
              </a:spcAft>
              <a:defRPr/>
            </a:pPr>
            <a:r>
              <a:rPr lang="ru-RU" sz="3200" b="1" dirty="0" smtClean="0">
                <a:ln w="900" cmpd="sng">
                  <a:solidFill>
                    <a:srgbClr val="0F6FC6">
                      <a:satMod val="190000"/>
                      <a:alpha val="55000"/>
                    </a:srgbClr>
                  </a:solidFill>
                  <a:prstDash val="solid"/>
                </a:ln>
                <a:solidFill>
                  <a:srgbClr val="DBF5F9">
                    <a:lumMod val="25000"/>
                  </a:srgbClr>
                </a:solidFill>
                <a:cs typeface="Times New Roman" pitchFamily="18" charset="0"/>
              </a:rPr>
              <a:t>Инвестиционные проекты</a:t>
            </a:r>
            <a:endParaRPr lang="ru-RU" sz="3200" b="1" dirty="0">
              <a:ln w="900" cmpd="sng">
                <a:solidFill>
                  <a:srgbClr val="0F6FC6">
                    <a:satMod val="190000"/>
                    <a:alpha val="55000"/>
                  </a:srgbClr>
                </a:solidFill>
                <a:prstDash val="solid"/>
              </a:ln>
              <a:solidFill>
                <a:srgbClr val="DBF5F9">
                  <a:lumMod val="25000"/>
                </a:srgbClr>
              </a:solidFill>
              <a:latin typeface="Times New Roman" pitchFamily="18" charset="0"/>
              <a:ea typeface="+mn-ea"/>
              <a:cs typeface="Times New Roman" pitchFamily="18" charset="0"/>
            </a:endParaRPr>
          </a:p>
        </p:txBody>
      </p:sp>
      <p:sp>
        <p:nvSpPr>
          <p:cNvPr id="194567" name="AutoShape 2" descr="https://rihtardesigns.com/wp-content/uploads/2016/05/LPG-4-768x512.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1" hangingPunct="1"/>
            <a:endParaRPr lang="ru-RU" altLang="ru-RU">
              <a:solidFill>
                <a:srgbClr val="000000"/>
              </a:solidFill>
            </a:endParaRPr>
          </a:p>
        </p:txBody>
      </p:sp>
      <p:sp>
        <p:nvSpPr>
          <p:cNvPr id="9" name="TextBox 5">
            <a:extLst>
              <a:ext uri="{FF2B5EF4-FFF2-40B4-BE49-F238E27FC236}">
                <a16:creationId xmlns:a16="http://schemas.microsoft.com/office/drawing/2014/main" xmlns="" id="{3F2023B0-1E43-49BF-929D-CC14F04DAB22}"/>
              </a:ext>
            </a:extLst>
          </p:cNvPr>
          <p:cNvSpPr txBox="1">
            <a:spLocks noChangeArrowheads="1"/>
          </p:cNvSpPr>
          <p:nvPr/>
        </p:nvSpPr>
        <p:spPr bwMode="auto">
          <a:xfrm>
            <a:off x="130906" y="4437112"/>
            <a:ext cx="8702675" cy="2862322"/>
          </a:xfrm>
          <a:prstGeom prst="rect">
            <a:avLst/>
          </a:prstGeom>
          <a:noFill/>
          <a:ln>
            <a:noFill/>
          </a:ln>
          <a:extLst/>
        </p:spPr>
        <p:txBody>
          <a:bodyPr>
            <a:spAutoFit/>
          </a:bodyPr>
          <a:lstStyle>
            <a:lvl1pPr marL="285750" indent="-285750" eaLnBrk="0" hangingPunct="0">
              <a:defRPr>
                <a:solidFill>
                  <a:schemeClr val="tx1"/>
                </a:solidFill>
                <a:latin typeface="Arial" pitchFamily="34" charset="0"/>
                <a:ea typeface="DejaVu Sans"/>
                <a:cs typeface="DejaVu Sans"/>
              </a:defRPr>
            </a:lvl1pPr>
            <a:lvl2pPr marL="742950" indent="-285750" eaLnBrk="0" hangingPunct="0">
              <a:defRPr>
                <a:solidFill>
                  <a:schemeClr val="tx1"/>
                </a:solidFill>
                <a:latin typeface="Arial" pitchFamily="34" charset="0"/>
                <a:ea typeface="DejaVu Sans"/>
                <a:cs typeface="DejaVu Sans"/>
              </a:defRPr>
            </a:lvl2pPr>
            <a:lvl3pPr marL="1143000" indent="-228600" eaLnBrk="0" hangingPunct="0">
              <a:defRPr>
                <a:solidFill>
                  <a:schemeClr val="tx1"/>
                </a:solidFill>
                <a:latin typeface="Arial" pitchFamily="34" charset="0"/>
                <a:ea typeface="DejaVu Sans"/>
                <a:cs typeface="DejaVu Sans"/>
              </a:defRPr>
            </a:lvl3pPr>
            <a:lvl4pPr marL="1600200" indent="-228600" eaLnBrk="0" hangingPunct="0">
              <a:defRPr>
                <a:solidFill>
                  <a:schemeClr val="tx1"/>
                </a:solidFill>
                <a:latin typeface="Arial" pitchFamily="34" charset="0"/>
                <a:ea typeface="DejaVu Sans"/>
                <a:cs typeface="DejaVu Sans"/>
              </a:defRPr>
            </a:lvl4pPr>
            <a:lvl5pPr marL="2057400" indent="-228600" eaLnBrk="0" hangingPunct="0">
              <a:defRPr>
                <a:solidFill>
                  <a:schemeClr val="tx1"/>
                </a:solidFill>
                <a:latin typeface="Arial"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itchFamily="34" charset="0"/>
                <a:ea typeface="DejaVu Sans"/>
                <a:cs typeface="DejaVu Sans"/>
              </a:defRPr>
            </a:lvl9pPr>
          </a:lstStyle>
          <a:p>
            <a:pPr marL="0" indent="0" eaLnBrk="1" hangingPunct="1">
              <a:defRPr/>
            </a:pPr>
            <a:r>
              <a:rPr lang="ru-RU" altLang="ru-RU" b="1" u="sng" dirty="0" smtClean="0">
                <a:solidFill>
                  <a:schemeClr val="accent1">
                    <a:lumMod val="50000"/>
                  </a:schemeClr>
                </a:solidFill>
                <a:latin typeface="Times New Roman" pitchFamily="18" charset="0"/>
                <a:cs typeface="Times New Roman" pitchFamily="18" charset="0"/>
              </a:rPr>
              <a:t>распределительных </a:t>
            </a:r>
            <a:r>
              <a:rPr lang="ru-RU" altLang="ru-RU" b="1" u="sng" dirty="0">
                <a:solidFill>
                  <a:schemeClr val="accent1">
                    <a:lumMod val="50000"/>
                  </a:schemeClr>
                </a:solidFill>
                <a:latin typeface="Times New Roman" pitchFamily="18" charset="0"/>
                <a:cs typeface="Times New Roman" pitchFamily="18" charset="0"/>
              </a:rPr>
              <a:t>газопроводов </a:t>
            </a:r>
            <a:r>
              <a:rPr lang="ru-RU" altLang="ru-RU" b="1" u="sng" dirty="0" smtClean="0">
                <a:solidFill>
                  <a:schemeClr val="accent1">
                    <a:lumMod val="50000"/>
                  </a:schemeClr>
                </a:solidFill>
                <a:latin typeface="Times New Roman" pitchFamily="18" charset="0"/>
                <a:cs typeface="Times New Roman" pitchFamily="18" charset="0"/>
              </a:rPr>
              <a:t>в </a:t>
            </a:r>
            <a:r>
              <a:rPr lang="ru-RU" altLang="ru-RU" b="1" u="sng" dirty="0">
                <a:solidFill>
                  <a:schemeClr val="accent1">
                    <a:lumMod val="50000"/>
                  </a:schemeClr>
                </a:solidFill>
                <a:latin typeface="Times New Roman" pitchFamily="18" charset="0"/>
                <a:cs typeface="Times New Roman" pitchFamily="18" charset="0"/>
              </a:rPr>
              <a:t>с. </a:t>
            </a:r>
            <a:r>
              <a:rPr lang="ru-RU" altLang="ru-RU" b="1" u="sng" dirty="0" err="1">
                <a:solidFill>
                  <a:schemeClr val="accent1">
                    <a:lumMod val="50000"/>
                  </a:schemeClr>
                </a:solidFill>
                <a:latin typeface="Times New Roman" pitchFamily="18" charset="0"/>
                <a:cs typeface="Times New Roman" pitchFamily="18" charset="0"/>
              </a:rPr>
              <a:t>Сабарка</a:t>
            </a:r>
            <a:r>
              <a:rPr lang="ru-RU" altLang="ru-RU" b="1" u="sng" dirty="0">
                <a:solidFill>
                  <a:schemeClr val="accent1">
                    <a:lumMod val="50000"/>
                  </a:schemeClr>
                </a:solidFill>
                <a:latin typeface="Times New Roman" pitchFamily="18" charset="0"/>
                <a:cs typeface="Times New Roman" pitchFamily="18" charset="0"/>
              </a:rPr>
              <a:t>, д. </a:t>
            </a:r>
            <a:r>
              <a:rPr lang="ru-RU" altLang="ru-RU" b="1" u="sng" dirty="0" err="1">
                <a:solidFill>
                  <a:schemeClr val="accent1">
                    <a:lumMod val="50000"/>
                  </a:schemeClr>
                </a:solidFill>
                <a:latin typeface="Times New Roman" pitchFamily="18" charset="0"/>
                <a:cs typeface="Times New Roman" pitchFamily="18" charset="0"/>
              </a:rPr>
              <a:t>Моргуново</a:t>
            </a:r>
            <a:r>
              <a:rPr lang="ru-RU" altLang="ru-RU" b="1" u="sng" dirty="0">
                <a:solidFill>
                  <a:schemeClr val="accent1">
                    <a:lumMod val="50000"/>
                  </a:schemeClr>
                </a:solidFill>
                <a:latin typeface="Times New Roman" pitchFamily="18" charset="0"/>
                <a:cs typeface="Times New Roman" pitchFamily="18" charset="0"/>
              </a:rPr>
              <a:t>,  с. </a:t>
            </a:r>
            <a:r>
              <a:rPr lang="ru-RU" altLang="ru-RU" b="1" u="sng" dirty="0" err="1">
                <a:solidFill>
                  <a:schemeClr val="accent1">
                    <a:lumMod val="50000"/>
                  </a:schemeClr>
                </a:solidFill>
                <a:latin typeface="Times New Roman" pitchFamily="18" charset="0"/>
                <a:cs typeface="Times New Roman" pitchFamily="18" charset="0"/>
              </a:rPr>
              <a:t>Советная</a:t>
            </a:r>
            <a:endParaRPr lang="ru-RU" altLang="ru-RU" b="1" u="sng" dirty="0">
              <a:solidFill>
                <a:schemeClr val="accent1">
                  <a:lumMod val="50000"/>
                </a:schemeClr>
              </a:solidFill>
              <a:latin typeface="Times New Roman" pitchFamily="18" charset="0"/>
              <a:cs typeface="Times New Roman" pitchFamily="18" charset="0"/>
            </a:endParaRPr>
          </a:p>
          <a:p>
            <a:pPr marL="0" indent="0" eaLnBrk="1" hangingPunct="1">
              <a:defRPr/>
            </a:pPr>
            <a:r>
              <a:rPr lang="ru-RU" altLang="ru-RU" dirty="0">
                <a:solidFill>
                  <a:srgbClr val="CC0000"/>
                </a:solidFill>
                <a:latin typeface="Times New Roman" pitchFamily="18" charset="0"/>
                <a:cs typeface="Times New Roman" pitchFamily="18" charset="0"/>
              </a:rPr>
              <a:t>Стоимость строительства (2022-2023гг) – </a:t>
            </a:r>
            <a:r>
              <a:rPr lang="ru-RU" altLang="ru-RU" b="1" dirty="0">
                <a:solidFill>
                  <a:srgbClr val="CC0000"/>
                </a:solidFill>
                <a:latin typeface="Times New Roman" pitchFamily="18" charset="0"/>
                <a:cs typeface="Times New Roman" pitchFamily="18" charset="0"/>
              </a:rPr>
              <a:t>119,7 млн. руб., </a:t>
            </a:r>
            <a:r>
              <a:rPr lang="ru-RU" altLang="ru-RU" dirty="0">
                <a:solidFill>
                  <a:srgbClr val="CC0000"/>
                </a:solidFill>
                <a:latin typeface="Times New Roman" pitchFamily="18" charset="0"/>
                <a:cs typeface="Times New Roman" pitchFamily="18" charset="0"/>
              </a:rPr>
              <a:t>в том числе</a:t>
            </a:r>
            <a:r>
              <a:rPr lang="ru-RU" altLang="ru-RU" b="1" dirty="0">
                <a:solidFill>
                  <a:srgbClr val="CC0000"/>
                </a:solidFill>
                <a:latin typeface="Times New Roman" pitchFamily="18" charset="0"/>
                <a:cs typeface="Times New Roman" pitchFamily="18" charset="0"/>
              </a:rPr>
              <a:t>:                       </a:t>
            </a:r>
          </a:p>
          <a:p>
            <a:pPr eaLnBrk="1" hangingPunct="1">
              <a:defRPr/>
            </a:pPr>
            <a:r>
              <a:rPr lang="ru-RU" altLang="ru-RU" dirty="0">
                <a:solidFill>
                  <a:srgbClr val="CC0000"/>
                </a:solidFill>
                <a:latin typeface="Times New Roman" pitchFamily="18" charset="0"/>
                <a:cs typeface="Times New Roman" pitchFamily="18" charset="0"/>
              </a:rPr>
              <a:t>       Бюджет ПК</a:t>
            </a:r>
            <a:r>
              <a:rPr lang="ru-RU" altLang="ru-RU" b="1" dirty="0">
                <a:solidFill>
                  <a:srgbClr val="CC0000"/>
                </a:solidFill>
                <a:latin typeface="Times New Roman" pitchFamily="18" charset="0"/>
                <a:cs typeface="Times New Roman" pitchFamily="18" charset="0"/>
              </a:rPr>
              <a:t>– 119,6 млн. руб.</a:t>
            </a:r>
          </a:p>
          <a:p>
            <a:pPr eaLnBrk="1" hangingPunct="1">
              <a:defRPr/>
            </a:pPr>
            <a:r>
              <a:rPr lang="ru-RU" altLang="ru-RU" dirty="0">
                <a:solidFill>
                  <a:srgbClr val="CC0000"/>
                </a:solidFill>
                <a:latin typeface="Times New Roman" pitchFamily="18" charset="0"/>
                <a:cs typeface="Times New Roman" pitchFamily="18" charset="0"/>
              </a:rPr>
              <a:t>       Бюджет </a:t>
            </a:r>
            <a:r>
              <a:rPr lang="ru-RU" altLang="ru-RU" dirty="0" err="1">
                <a:solidFill>
                  <a:srgbClr val="CC0000"/>
                </a:solidFill>
                <a:latin typeface="Times New Roman" pitchFamily="18" charset="0"/>
                <a:cs typeface="Times New Roman" pitchFamily="18" charset="0"/>
              </a:rPr>
              <a:t>Суксунского</a:t>
            </a:r>
            <a:r>
              <a:rPr lang="ru-RU" altLang="ru-RU" dirty="0">
                <a:solidFill>
                  <a:srgbClr val="CC0000"/>
                </a:solidFill>
                <a:latin typeface="Times New Roman" pitchFamily="18" charset="0"/>
                <a:cs typeface="Times New Roman" pitchFamily="18" charset="0"/>
              </a:rPr>
              <a:t> ГО </a:t>
            </a:r>
            <a:r>
              <a:rPr lang="ru-RU" altLang="ru-RU" b="1" dirty="0">
                <a:solidFill>
                  <a:srgbClr val="CC0000"/>
                </a:solidFill>
                <a:latin typeface="Times New Roman" pitchFamily="18" charset="0"/>
                <a:cs typeface="Times New Roman" pitchFamily="18" charset="0"/>
              </a:rPr>
              <a:t>–</a:t>
            </a:r>
            <a:r>
              <a:rPr lang="ru-RU" altLang="ru-RU" dirty="0">
                <a:solidFill>
                  <a:srgbClr val="CC0000"/>
                </a:solidFill>
                <a:latin typeface="Times New Roman" pitchFamily="18" charset="0"/>
                <a:cs typeface="Times New Roman" pitchFamily="18" charset="0"/>
              </a:rPr>
              <a:t> </a:t>
            </a:r>
            <a:r>
              <a:rPr lang="ru-RU" altLang="ru-RU" b="1" dirty="0">
                <a:solidFill>
                  <a:srgbClr val="CC0000"/>
                </a:solidFill>
                <a:latin typeface="Times New Roman" pitchFamily="18" charset="0"/>
                <a:cs typeface="Times New Roman" pitchFamily="18" charset="0"/>
              </a:rPr>
              <a:t>0,1 млн. руб.</a:t>
            </a:r>
          </a:p>
          <a:p>
            <a:pPr eaLnBrk="1" hangingPunct="1">
              <a:defRPr/>
            </a:pPr>
            <a:endParaRPr lang="ru-RU" altLang="ru-RU" dirty="0" smtClean="0">
              <a:solidFill>
                <a:prstClr val="black"/>
              </a:solidFill>
              <a:latin typeface="Times New Roman" pitchFamily="18" charset="0"/>
              <a:cs typeface="Times New Roman" pitchFamily="18" charset="0"/>
            </a:endParaRPr>
          </a:p>
          <a:p>
            <a:pPr eaLnBrk="1" hangingPunct="1">
              <a:defRPr/>
            </a:pPr>
            <a:r>
              <a:rPr lang="ru-RU" altLang="ru-RU" dirty="0" smtClean="0">
                <a:solidFill>
                  <a:prstClr val="black"/>
                </a:solidFill>
                <a:latin typeface="Times New Roman" pitchFamily="18" charset="0"/>
                <a:cs typeface="Times New Roman" pitchFamily="18" charset="0"/>
              </a:rPr>
              <a:t>        Из </a:t>
            </a:r>
            <a:r>
              <a:rPr lang="ru-RU" altLang="ru-RU" dirty="0">
                <a:solidFill>
                  <a:prstClr val="black"/>
                </a:solidFill>
                <a:latin typeface="Times New Roman" pitchFamily="18" charset="0"/>
                <a:cs typeface="Times New Roman" pitchFamily="18" charset="0"/>
              </a:rPr>
              <a:t>них</a:t>
            </a:r>
            <a:r>
              <a:rPr lang="ru-RU" altLang="ru-RU" b="1" dirty="0">
                <a:solidFill>
                  <a:prstClr val="black"/>
                </a:solidFill>
                <a:latin typeface="Times New Roman" pitchFamily="18" charset="0"/>
                <a:cs typeface="Times New Roman" pitchFamily="18" charset="0"/>
              </a:rPr>
              <a:t>: </a:t>
            </a:r>
            <a:r>
              <a:rPr lang="ru-RU" altLang="ru-RU" b="1" dirty="0" smtClean="0">
                <a:solidFill>
                  <a:prstClr val="black"/>
                </a:solidFill>
                <a:latin typeface="Times New Roman" pitchFamily="18" charset="0"/>
                <a:cs typeface="Times New Roman" pitchFamily="18" charset="0"/>
              </a:rPr>
              <a:t>2023 </a:t>
            </a:r>
            <a:r>
              <a:rPr lang="ru-RU" altLang="ru-RU" b="1" dirty="0">
                <a:solidFill>
                  <a:prstClr val="black"/>
                </a:solidFill>
                <a:latin typeface="Times New Roman" pitchFamily="18" charset="0"/>
                <a:cs typeface="Times New Roman" pitchFamily="18" charset="0"/>
              </a:rPr>
              <a:t>год </a:t>
            </a:r>
            <a:r>
              <a:rPr lang="ru-RU" altLang="ru-RU" dirty="0">
                <a:solidFill>
                  <a:prstClr val="black"/>
                </a:solidFill>
                <a:latin typeface="Times New Roman" pitchFamily="18" charset="0"/>
                <a:cs typeface="Times New Roman" pitchFamily="18" charset="0"/>
              </a:rPr>
              <a:t>– </a:t>
            </a:r>
            <a:r>
              <a:rPr lang="ru-RU" altLang="ru-RU" b="1" dirty="0" smtClean="0">
                <a:solidFill>
                  <a:prstClr val="black"/>
                </a:solidFill>
                <a:latin typeface="Times New Roman" pitchFamily="18" charset="0"/>
                <a:cs typeface="Times New Roman" pitchFamily="18" charset="0"/>
              </a:rPr>
              <a:t>40,07 млн</a:t>
            </a:r>
            <a:r>
              <a:rPr lang="ru-RU" altLang="ru-RU" b="1" dirty="0">
                <a:solidFill>
                  <a:prstClr val="black"/>
                </a:solidFill>
                <a:latin typeface="Times New Roman" pitchFamily="18" charset="0"/>
                <a:cs typeface="Times New Roman" pitchFamily="18" charset="0"/>
              </a:rPr>
              <a:t>. руб. </a:t>
            </a:r>
            <a:endParaRPr lang="ru-RU" altLang="ru-RU" b="1" dirty="0" smtClean="0">
              <a:solidFill>
                <a:prstClr val="black"/>
              </a:solidFill>
              <a:latin typeface="Times New Roman" pitchFamily="18" charset="0"/>
              <a:cs typeface="Times New Roman" pitchFamily="18" charset="0"/>
            </a:endParaRPr>
          </a:p>
          <a:p>
            <a:pPr eaLnBrk="1" hangingPunct="1">
              <a:defRPr/>
            </a:pPr>
            <a:r>
              <a:rPr lang="ru-RU" altLang="ru-RU" dirty="0" smtClean="0">
                <a:solidFill>
                  <a:prstClr val="black"/>
                </a:solidFill>
                <a:latin typeface="Times New Roman" pitchFamily="18" charset="0"/>
                <a:cs typeface="Times New Roman" pitchFamily="18" charset="0"/>
              </a:rPr>
              <a:t>        Бюджет </a:t>
            </a:r>
            <a:r>
              <a:rPr lang="ru-RU" altLang="ru-RU" dirty="0">
                <a:solidFill>
                  <a:prstClr val="black"/>
                </a:solidFill>
                <a:latin typeface="Times New Roman" pitchFamily="18" charset="0"/>
                <a:cs typeface="Times New Roman" pitchFamily="18" charset="0"/>
              </a:rPr>
              <a:t>ПК</a:t>
            </a:r>
            <a:r>
              <a:rPr lang="ru-RU" altLang="ru-RU" b="1" dirty="0">
                <a:solidFill>
                  <a:prstClr val="black"/>
                </a:solidFill>
                <a:latin typeface="Times New Roman" pitchFamily="18" charset="0"/>
                <a:cs typeface="Times New Roman" pitchFamily="18" charset="0"/>
              </a:rPr>
              <a:t>– </a:t>
            </a:r>
            <a:r>
              <a:rPr lang="ru-RU" altLang="ru-RU" b="1" dirty="0" smtClean="0">
                <a:solidFill>
                  <a:prstClr val="black"/>
                </a:solidFill>
                <a:latin typeface="Times New Roman" pitchFamily="18" charset="0"/>
                <a:cs typeface="Times New Roman" pitchFamily="18" charset="0"/>
              </a:rPr>
              <a:t>40,03 </a:t>
            </a:r>
            <a:r>
              <a:rPr lang="ru-RU" altLang="ru-RU" b="1" dirty="0">
                <a:solidFill>
                  <a:prstClr val="black"/>
                </a:solidFill>
                <a:latin typeface="Times New Roman" pitchFamily="18" charset="0"/>
                <a:cs typeface="Times New Roman" pitchFamily="18" charset="0"/>
              </a:rPr>
              <a:t>млн. руб.                        </a:t>
            </a:r>
          </a:p>
          <a:p>
            <a:pPr eaLnBrk="1" hangingPunct="1">
              <a:defRPr/>
            </a:pPr>
            <a:r>
              <a:rPr lang="ru-RU" altLang="ru-RU" dirty="0" smtClean="0">
                <a:solidFill>
                  <a:prstClr val="black"/>
                </a:solidFill>
                <a:latin typeface="Times New Roman" pitchFamily="18" charset="0"/>
                <a:cs typeface="Times New Roman" pitchFamily="18" charset="0"/>
              </a:rPr>
              <a:t>        Бюджет округа </a:t>
            </a:r>
            <a:r>
              <a:rPr lang="ru-RU" altLang="ru-RU" b="1" dirty="0" smtClean="0">
                <a:solidFill>
                  <a:prstClr val="black"/>
                </a:solidFill>
                <a:latin typeface="Times New Roman" pitchFamily="18" charset="0"/>
                <a:cs typeface="Times New Roman" pitchFamily="18" charset="0"/>
              </a:rPr>
              <a:t>–</a:t>
            </a:r>
            <a:r>
              <a:rPr lang="ru-RU" altLang="ru-RU" dirty="0" smtClean="0">
                <a:solidFill>
                  <a:prstClr val="black"/>
                </a:solidFill>
                <a:latin typeface="Times New Roman" pitchFamily="18" charset="0"/>
                <a:cs typeface="Times New Roman" pitchFamily="18" charset="0"/>
              </a:rPr>
              <a:t> </a:t>
            </a:r>
            <a:r>
              <a:rPr lang="ru-RU" altLang="ru-RU" b="1" dirty="0" smtClean="0">
                <a:solidFill>
                  <a:prstClr val="black"/>
                </a:solidFill>
                <a:latin typeface="Times New Roman" pitchFamily="18" charset="0"/>
                <a:cs typeface="Times New Roman" pitchFamily="18" charset="0"/>
              </a:rPr>
              <a:t>0,04 </a:t>
            </a:r>
            <a:r>
              <a:rPr lang="ru-RU" altLang="ru-RU" b="1" dirty="0">
                <a:solidFill>
                  <a:prstClr val="black"/>
                </a:solidFill>
                <a:latin typeface="Times New Roman" pitchFamily="18" charset="0"/>
                <a:cs typeface="Times New Roman" pitchFamily="18" charset="0"/>
              </a:rPr>
              <a:t>млн. руб</a:t>
            </a:r>
            <a:r>
              <a:rPr lang="ru-RU" altLang="ru-RU" dirty="0">
                <a:solidFill>
                  <a:prstClr val="black"/>
                </a:solidFill>
                <a:latin typeface="Times New Roman" pitchFamily="18" charset="0"/>
                <a:cs typeface="Times New Roman" pitchFamily="18" charset="0"/>
              </a:rPr>
              <a:t>.  </a:t>
            </a:r>
          </a:p>
          <a:p>
            <a:pPr marL="0" indent="0" eaLnBrk="1" hangingPunct="1">
              <a:defRPr/>
            </a:pPr>
            <a:endParaRPr lang="ru-RU" altLang="ru-RU" dirty="0">
              <a:solidFill>
                <a:prstClr val="black"/>
              </a:solidFill>
              <a:latin typeface="Times New Roman" pitchFamily="18" charset="0"/>
              <a:cs typeface="Times New Roman" pitchFamily="18" charset="0"/>
            </a:endParaRPr>
          </a:p>
          <a:p>
            <a:pPr marL="0" indent="0" eaLnBrk="1" hangingPunct="1">
              <a:defRPr/>
            </a:pPr>
            <a:r>
              <a:rPr lang="ru-RU" altLang="ru-RU" dirty="0" smtClean="0">
                <a:solidFill>
                  <a:prstClr val="black"/>
                </a:solidFill>
                <a:latin typeface="Times New Roman" pitchFamily="18" charset="0"/>
                <a:cs typeface="Times New Roman" pitchFamily="18" charset="0"/>
              </a:rPr>
              <a:t>  </a:t>
            </a:r>
            <a:endParaRPr lang="ru-RU" altLang="ru-RU" dirty="0">
              <a:solidFill>
                <a:prstClr val="black"/>
              </a:solidFill>
              <a:latin typeface="Times New Roman" pitchFamily="18" charset="0"/>
              <a:cs typeface="Times New Roman" pitchFamily="18" charset="0"/>
            </a:endParaRPr>
          </a:p>
        </p:txBody>
      </p:sp>
      <p:sp>
        <p:nvSpPr>
          <p:cNvPr id="2" name="TextBox 1"/>
          <p:cNvSpPr txBox="1"/>
          <p:nvPr/>
        </p:nvSpPr>
        <p:spPr>
          <a:xfrm>
            <a:off x="460375" y="748380"/>
            <a:ext cx="8216081" cy="1200329"/>
          </a:xfrm>
          <a:prstGeom prst="rect">
            <a:avLst/>
          </a:prstGeom>
          <a:noFill/>
        </p:spPr>
        <p:txBody>
          <a:bodyPr wrap="square" rtlCol="0">
            <a:spAutoFit/>
          </a:bodyPr>
          <a:lstStyle/>
          <a:p>
            <a:pPr marL="0" indent="0" algn="ctr" eaLnBrk="1" hangingPunct="1">
              <a:defRPr/>
            </a:pPr>
            <a:r>
              <a:rPr lang="ru-RU" altLang="ru-RU" sz="2400" b="1" dirty="0">
                <a:solidFill>
                  <a:schemeClr val="tx2">
                    <a:lumMod val="50000"/>
                  </a:schemeClr>
                </a:solidFill>
                <a:cs typeface="Times New Roman" pitchFamily="18" charset="0"/>
              </a:rPr>
              <a:t>В рамках региональной программы газификации жилищно-коммунального комплекса </a:t>
            </a:r>
            <a:endParaRPr lang="ru-RU" altLang="ru-RU" sz="2400" b="1" dirty="0" smtClean="0">
              <a:solidFill>
                <a:schemeClr val="tx2">
                  <a:lumMod val="50000"/>
                </a:schemeClr>
              </a:solidFill>
              <a:cs typeface="Times New Roman" pitchFamily="18" charset="0"/>
            </a:endParaRPr>
          </a:p>
          <a:p>
            <a:pPr marL="0" indent="0" algn="ctr" eaLnBrk="1" hangingPunct="1">
              <a:defRPr/>
            </a:pPr>
            <a:r>
              <a:rPr lang="ru-RU" altLang="ru-RU" sz="2400" b="1" dirty="0" smtClean="0">
                <a:solidFill>
                  <a:schemeClr val="tx2">
                    <a:lumMod val="50000"/>
                  </a:schemeClr>
                </a:solidFill>
                <a:cs typeface="Times New Roman" pitchFamily="18" charset="0"/>
              </a:rPr>
              <a:t>завершено </a:t>
            </a:r>
            <a:r>
              <a:rPr lang="ru-RU" altLang="ru-RU" sz="2400" b="1" dirty="0">
                <a:solidFill>
                  <a:schemeClr val="tx2">
                    <a:lumMod val="50000"/>
                  </a:schemeClr>
                </a:solidFill>
                <a:cs typeface="Times New Roman" pitchFamily="18" charset="0"/>
              </a:rPr>
              <a:t>строительство </a:t>
            </a:r>
          </a:p>
        </p:txBody>
      </p:sp>
      <p:sp>
        <p:nvSpPr>
          <p:cNvPr id="8" name="Номер слайда 5"/>
          <p:cNvSpPr>
            <a:spLocks noGrp="1"/>
          </p:cNvSpPr>
          <p:nvPr>
            <p:ph type="sldNum" sz="quarter" idx="12"/>
          </p:nvPr>
        </p:nvSpPr>
        <p:spPr>
          <a:xfrm>
            <a:off x="8820472" y="6353344"/>
            <a:ext cx="323528" cy="476250"/>
          </a:xfrm>
        </p:spPr>
        <p:txBody>
          <a:bodyPr/>
          <a:lstStyle/>
          <a:p>
            <a:pPr>
              <a:defRPr/>
            </a:pPr>
            <a:fld id="{584CFD2E-2BFC-422C-928F-3CF00E56A67B}" type="slidenum">
              <a:rPr lang="ru-RU" sz="1400" b="1">
                <a:solidFill>
                  <a:schemeClr val="tx1"/>
                </a:solidFill>
                <a:latin typeface="Times New Roman" pitchFamily="18" charset="0"/>
                <a:cs typeface="Times New Roman" pitchFamily="18" charset="0"/>
              </a:rPr>
              <a:pPr>
                <a:defRPr/>
              </a:pPr>
              <a:t>24</a:t>
            </a:fld>
            <a:endParaRPr lang="ru-RU"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04683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229600" cy="511175"/>
          </a:xfrm>
        </p:spPr>
        <p:txBody>
          <a:bodyPr rtlCol="0">
            <a:normAutofit fontScale="90000"/>
          </a:bodyPr>
          <a:lstStyle/>
          <a:p>
            <a:pPr algn="ctr" eaLnBrk="1" fontAlgn="auto" hangingPunct="1">
              <a:spcAft>
                <a:spcPts val="0"/>
              </a:spcAft>
              <a:defRPr/>
            </a:pPr>
            <a:r>
              <a:rPr lang="ru-RU" sz="2800" b="1" dirty="0" smtClean="0">
                <a:solidFill>
                  <a:srgbClr val="1E07C9"/>
                </a:solidFill>
                <a:latin typeface="Times New Roman" pitchFamily="18" charset="0"/>
                <a:cs typeface="Times New Roman" pitchFamily="18" charset="0"/>
              </a:rPr>
              <a:t>Муниципальный дорожный фонд, млн.руб.</a:t>
            </a:r>
            <a:endParaRPr lang="ru-RU" sz="2800" dirty="0" smtClean="0">
              <a:solidFill>
                <a:srgbClr val="1E07C9"/>
              </a:solidFill>
            </a:endParaRPr>
          </a:p>
        </p:txBody>
      </p:sp>
      <p:graphicFrame>
        <p:nvGraphicFramePr>
          <p:cNvPr id="3" name="Схема 2"/>
          <p:cNvGraphicFramePr/>
          <p:nvPr>
            <p:extLst>
              <p:ext uri="{D42A27DB-BD31-4B8C-83A1-F6EECF244321}">
                <p14:modId xmlns:p14="http://schemas.microsoft.com/office/powerpoint/2010/main" xmlns="" val="124839253"/>
              </p:ext>
            </p:extLst>
          </p:nvPr>
        </p:nvGraphicFramePr>
        <p:xfrm>
          <a:off x="227802" y="332656"/>
          <a:ext cx="8678768"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Группа 6"/>
          <p:cNvGrpSpPr/>
          <p:nvPr/>
        </p:nvGrpSpPr>
        <p:grpSpPr>
          <a:xfrm>
            <a:off x="226495" y="3467193"/>
            <a:ext cx="8684464" cy="3240360"/>
            <a:chOff x="226495" y="3429000"/>
            <a:chExt cx="8684464" cy="3240360"/>
          </a:xfrm>
        </p:grpSpPr>
        <p:sp>
          <p:nvSpPr>
            <p:cNvPr id="16" name="Стрелка вправо 15"/>
            <p:cNvSpPr/>
            <p:nvPr/>
          </p:nvSpPr>
          <p:spPr>
            <a:xfrm>
              <a:off x="2002573" y="6021287"/>
              <a:ext cx="6908385" cy="648073"/>
            </a:xfrm>
            <a:prstGeom prst="rightArrow">
              <a:avLst>
                <a:gd name="adj1" fmla="val 75000"/>
                <a:gd name="adj2" fmla="val 50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8" name="Полилиния 7"/>
            <p:cNvSpPr/>
            <p:nvPr/>
          </p:nvSpPr>
          <p:spPr>
            <a:xfrm>
              <a:off x="2002574" y="3429000"/>
              <a:ext cx="6853673" cy="624741"/>
            </a:xfrm>
            <a:custGeom>
              <a:avLst/>
              <a:gdLst>
                <a:gd name="connsiteX0" fmla="*/ 0 w 7006237"/>
                <a:gd name="connsiteY0" fmla="*/ 62706 h 501651"/>
                <a:gd name="connsiteX1" fmla="*/ 6755412 w 7006237"/>
                <a:gd name="connsiteY1" fmla="*/ 62706 h 501651"/>
                <a:gd name="connsiteX2" fmla="*/ 6755412 w 7006237"/>
                <a:gd name="connsiteY2" fmla="*/ 0 h 501651"/>
                <a:gd name="connsiteX3" fmla="*/ 7006237 w 7006237"/>
                <a:gd name="connsiteY3" fmla="*/ 250826 h 501651"/>
                <a:gd name="connsiteX4" fmla="*/ 6755412 w 7006237"/>
                <a:gd name="connsiteY4" fmla="*/ 501651 h 501651"/>
                <a:gd name="connsiteX5" fmla="*/ 6755412 w 7006237"/>
                <a:gd name="connsiteY5" fmla="*/ 438945 h 501651"/>
                <a:gd name="connsiteX6" fmla="*/ 0 w 7006237"/>
                <a:gd name="connsiteY6" fmla="*/ 438945 h 501651"/>
                <a:gd name="connsiteX7" fmla="*/ 0 w 7006237"/>
                <a:gd name="connsiteY7" fmla="*/ 62706 h 50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06237" h="501651">
                  <a:moveTo>
                    <a:pt x="0" y="62706"/>
                  </a:moveTo>
                  <a:lnTo>
                    <a:pt x="6755412" y="62706"/>
                  </a:lnTo>
                  <a:lnTo>
                    <a:pt x="6755412" y="0"/>
                  </a:lnTo>
                  <a:lnTo>
                    <a:pt x="7006237" y="250826"/>
                  </a:lnTo>
                  <a:lnTo>
                    <a:pt x="6755412" y="501651"/>
                  </a:lnTo>
                  <a:lnTo>
                    <a:pt x="6755412" y="438945"/>
                  </a:lnTo>
                  <a:lnTo>
                    <a:pt x="0" y="438945"/>
                  </a:lnTo>
                  <a:lnTo>
                    <a:pt x="0" y="62706"/>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700" tIns="75406" rIns="200819" bIns="75406" numCol="1" spcCol="1270" anchor="t" anchorCtr="0">
              <a:noAutofit/>
            </a:bodyPr>
            <a:lstStyle/>
            <a:p>
              <a:pPr marL="228600" lvl="1" indent="-228600" algn="l" defTabSz="889000">
                <a:lnSpc>
                  <a:spcPct val="90000"/>
                </a:lnSpc>
                <a:spcBef>
                  <a:spcPct val="0"/>
                </a:spcBef>
                <a:spcAft>
                  <a:spcPct val="15000"/>
                </a:spcAft>
                <a:buChar char="••"/>
              </a:pPr>
              <a:r>
                <a:rPr lang="ru-RU" sz="2000" b="1" dirty="0">
                  <a:solidFill>
                    <a:srgbClr val="CC0066"/>
                  </a:solidFill>
                  <a:latin typeface="Times New Roman" pitchFamily="18" charset="0"/>
                  <a:cs typeface="Times New Roman" pitchFamily="18" charset="0"/>
                </a:rPr>
                <a:t>С</a:t>
              </a:r>
              <a:r>
                <a:rPr lang="ru-RU" sz="2000" b="1" kern="1200" dirty="0" smtClean="0">
                  <a:solidFill>
                    <a:srgbClr val="CC0066"/>
                  </a:solidFill>
                  <a:latin typeface="Times New Roman" pitchFamily="18" charset="0"/>
                  <a:cs typeface="Times New Roman" pitchFamily="18" charset="0"/>
                </a:rPr>
                <a:t>одержание автомобильных дорог</a:t>
              </a:r>
              <a:endParaRPr lang="ru-RU" sz="2000" b="1" kern="1200" dirty="0">
                <a:solidFill>
                  <a:srgbClr val="CC0066"/>
                </a:solidFill>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endParaRPr lang="ru-RU" sz="1800" kern="1200" dirty="0"/>
            </a:p>
          </p:txBody>
        </p:sp>
        <p:sp>
          <p:nvSpPr>
            <p:cNvPr id="9" name="Полилиния 8"/>
            <p:cNvSpPr/>
            <p:nvPr/>
          </p:nvSpPr>
          <p:spPr>
            <a:xfrm>
              <a:off x="227802" y="3439555"/>
              <a:ext cx="1570898" cy="614186"/>
            </a:xfrm>
            <a:custGeom>
              <a:avLst/>
              <a:gdLst>
                <a:gd name="connsiteX0" fmla="*/ 0 w 1643113"/>
                <a:gd name="connsiteY0" fmla="*/ 80027 h 480155"/>
                <a:gd name="connsiteX1" fmla="*/ 80027 w 1643113"/>
                <a:gd name="connsiteY1" fmla="*/ 0 h 480155"/>
                <a:gd name="connsiteX2" fmla="*/ 1563086 w 1643113"/>
                <a:gd name="connsiteY2" fmla="*/ 0 h 480155"/>
                <a:gd name="connsiteX3" fmla="*/ 1643113 w 1643113"/>
                <a:gd name="connsiteY3" fmla="*/ 80027 h 480155"/>
                <a:gd name="connsiteX4" fmla="*/ 1643113 w 1643113"/>
                <a:gd name="connsiteY4" fmla="*/ 400128 h 480155"/>
                <a:gd name="connsiteX5" fmla="*/ 1563086 w 1643113"/>
                <a:gd name="connsiteY5" fmla="*/ 480155 h 480155"/>
                <a:gd name="connsiteX6" fmla="*/ 80027 w 1643113"/>
                <a:gd name="connsiteY6" fmla="*/ 480155 h 480155"/>
                <a:gd name="connsiteX7" fmla="*/ 0 w 1643113"/>
                <a:gd name="connsiteY7" fmla="*/ 400128 h 480155"/>
                <a:gd name="connsiteX8" fmla="*/ 0 w 1643113"/>
                <a:gd name="connsiteY8" fmla="*/ 80027 h 48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3113" h="480155">
                  <a:moveTo>
                    <a:pt x="0" y="80027"/>
                  </a:moveTo>
                  <a:cubicBezTo>
                    <a:pt x="0" y="35829"/>
                    <a:pt x="35829" y="0"/>
                    <a:pt x="80027" y="0"/>
                  </a:cubicBezTo>
                  <a:lnTo>
                    <a:pt x="1563086" y="0"/>
                  </a:lnTo>
                  <a:cubicBezTo>
                    <a:pt x="1607284" y="0"/>
                    <a:pt x="1643113" y="35829"/>
                    <a:pt x="1643113" y="80027"/>
                  </a:cubicBezTo>
                  <a:lnTo>
                    <a:pt x="1643113" y="400128"/>
                  </a:lnTo>
                  <a:cubicBezTo>
                    <a:pt x="1643113" y="444326"/>
                    <a:pt x="1607284" y="480155"/>
                    <a:pt x="1563086" y="480155"/>
                  </a:cubicBezTo>
                  <a:lnTo>
                    <a:pt x="80027" y="480155"/>
                  </a:lnTo>
                  <a:cubicBezTo>
                    <a:pt x="35829" y="480155"/>
                    <a:pt x="0" y="444326"/>
                    <a:pt x="0" y="400128"/>
                  </a:cubicBezTo>
                  <a:lnTo>
                    <a:pt x="0" y="8002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879" tIns="69159" rIns="114879" bIns="69159"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 43,5</a:t>
              </a:r>
              <a:endParaRPr lang="ru-RU" sz="2400" b="1" kern="1200" dirty="0">
                <a:latin typeface="Times New Roman" pitchFamily="18" charset="0"/>
                <a:cs typeface="Times New Roman" pitchFamily="18" charset="0"/>
              </a:endParaRPr>
            </a:p>
          </p:txBody>
        </p:sp>
        <p:sp>
          <p:nvSpPr>
            <p:cNvPr id="12" name="Полилиния 11"/>
            <p:cNvSpPr/>
            <p:nvPr/>
          </p:nvSpPr>
          <p:spPr>
            <a:xfrm>
              <a:off x="1962413" y="4053741"/>
              <a:ext cx="6948546" cy="1209274"/>
            </a:xfrm>
            <a:custGeom>
              <a:avLst/>
              <a:gdLst>
                <a:gd name="connsiteX0" fmla="*/ 0 w 6699735"/>
                <a:gd name="connsiteY0" fmla="*/ 61927 h 495415"/>
                <a:gd name="connsiteX1" fmla="*/ 6452028 w 6699735"/>
                <a:gd name="connsiteY1" fmla="*/ 61927 h 495415"/>
                <a:gd name="connsiteX2" fmla="*/ 6452028 w 6699735"/>
                <a:gd name="connsiteY2" fmla="*/ 0 h 495415"/>
                <a:gd name="connsiteX3" fmla="*/ 6699735 w 6699735"/>
                <a:gd name="connsiteY3" fmla="*/ 247708 h 495415"/>
                <a:gd name="connsiteX4" fmla="*/ 6452028 w 6699735"/>
                <a:gd name="connsiteY4" fmla="*/ 495415 h 495415"/>
                <a:gd name="connsiteX5" fmla="*/ 6452028 w 6699735"/>
                <a:gd name="connsiteY5" fmla="*/ 433488 h 495415"/>
                <a:gd name="connsiteX6" fmla="*/ 0 w 6699735"/>
                <a:gd name="connsiteY6" fmla="*/ 433488 h 495415"/>
                <a:gd name="connsiteX7" fmla="*/ 0 w 6699735"/>
                <a:gd name="connsiteY7" fmla="*/ 61927 h 49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99735" h="495415">
                  <a:moveTo>
                    <a:pt x="0" y="61927"/>
                  </a:moveTo>
                  <a:lnTo>
                    <a:pt x="6452028" y="61927"/>
                  </a:lnTo>
                  <a:lnTo>
                    <a:pt x="6452028" y="0"/>
                  </a:lnTo>
                  <a:lnTo>
                    <a:pt x="6699735" y="247708"/>
                  </a:lnTo>
                  <a:lnTo>
                    <a:pt x="6452028" y="495415"/>
                  </a:lnTo>
                  <a:lnTo>
                    <a:pt x="6452028" y="433488"/>
                  </a:lnTo>
                  <a:lnTo>
                    <a:pt x="0" y="433488"/>
                  </a:lnTo>
                  <a:lnTo>
                    <a:pt x="0" y="61927"/>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700" tIns="74627" rIns="198481" bIns="74627" numCol="1" spcCol="1270" anchor="t" anchorCtr="0">
              <a:noAutofit/>
            </a:bodyPr>
            <a:lstStyle/>
            <a:p>
              <a:pPr marL="228600" lvl="1" indent="-228600" defTabSz="889000">
                <a:lnSpc>
                  <a:spcPct val="90000"/>
                </a:lnSpc>
                <a:spcAft>
                  <a:spcPct val="15000"/>
                </a:spcAft>
                <a:buChar char="••"/>
              </a:pPr>
              <a:r>
                <a:rPr lang="ru-RU" sz="2000" b="1" kern="1200" dirty="0" smtClean="0">
                  <a:solidFill>
                    <a:srgbClr val="CC0066"/>
                  </a:solidFill>
                  <a:latin typeface="Times New Roman" panose="02020603050405020304" pitchFamily="18" charset="0"/>
                  <a:cs typeface="Times New Roman" panose="02020603050405020304" pitchFamily="18" charset="0"/>
                </a:rPr>
                <a:t>Ремонт дорог, в том числе</a:t>
              </a:r>
              <a:r>
                <a:rPr lang="en-US" sz="2000" b="1" dirty="0" smtClean="0">
                  <a:solidFill>
                    <a:srgbClr val="CC0066"/>
                  </a:solidFill>
                  <a:latin typeface="Times New Roman" panose="02020603050405020304" pitchFamily="18" charset="0"/>
                  <a:cs typeface="Times New Roman" panose="02020603050405020304" pitchFamily="18" charset="0"/>
                </a:rPr>
                <a:t>: </a:t>
              </a:r>
              <a:r>
                <a:rPr lang="ru-RU" sz="2000" b="1" dirty="0" smtClean="0">
                  <a:solidFill>
                    <a:srgbClr val="CC0066"/>
                  </a:solidFill>
                  <a:latin typeface="Times New Roman" panose="02020603050405020304" pitchFamily="18" charset="0"/>
                  <a:cs typeface="Times New Roman" panose="02020603050405020304" pitchFamily="18" charset="0"/>
                </a:rPr>
                <a:t>56,1 млн.</a:t>
              </a:r>
              <a:r>
                <a:rPr lang="ru-RU" sz="2000" b="1" kern="1200" dirty="0" smtClean="0">
                  <a:solidFill>
                    <a:srgbClr val="CC0066"/>
                  </a:solidFill>
                  <a:latin typeface="Times New Roman" panose="02020603050405020304" pitchFamily="18" charset="0"/>
                  <a:cs typeface="Times New Roman" panose="02020603050405020304" pitchFamily="18" charset="0"/>
                </a:rPr>
                <a:t> в рамках софинансирования с бюджетом  Пермского края,             </a:t>
              </a:r>
              <a:r>
                <a:rPr lang="en-US" sz="2000" b="1" dirty="0" smtClean="0">
                  <a:solidFill>
                    <a:srgbClr val="CC0066"/>
                  </a:solidFill>
                  <a:latin typeface="Times New Roman" panose="02020603050405020304" pitchFamily="18" charset="0"/>
                  <a:cs typeface="Times New Roman" panose="02020603050405020304" pitchFamily="18" charset="0"/>
                </a:rPr>
                <a:t>3 </a:t>
              </a:r>
              <a:r>
                <a:rPr lang="ru-RU" sz="2000" b="1" dirty="0">
                  <a:solidFill>
                    <a:srgbClr val="CC0066"/>
                  </a:solidFill>
                  <a:latin typeface="Times New Roman" panose="02020603050405020304" pitchFamily="18" charset="0"/>
                  <a:cs typeface="Times New Roman" panose="02020603050405020304" pitchFamily="18" charset="0"/>
                </a:rPr>
                <a:t>млн. без </a:t>
              </a:r>
              <a:r>
                <a:rPr lang="ru-RU" sz="2000" b="1" dirty="0" err="1" smtClean="0">
                  <a:solidFill>
                    <a:srgbClr val="CC0066"/>
                  </a:solidFill>
                  <a:latin typeface="Times New Roman" panose="02020603050405020304" pitchFamily="18" charset="0"/>
                  <a:cs typeface="Times New Roman" panose="02020603050405020304" pitchFamily="18" charset="0"/>
                </a:rPr>
                <a:t>софинансирования</a:t>
              </a:r>
              <a:endParaRPr lang="ru-RU" sz="2000" b="1" kern="1200" dirty="0">
                <a:solidFill>
                  <a:srgbClr val="B80892"/>
                </a:solidFill>
                <a:latin typeface="Times New Roman" pitchFamily="18" charset="0"/>
                <a:cs typeface="Times New Roman" pitchFamily="18" charset="0"/>
              </a:endParaRPr>
            </a:p>
          </p:txBody>
        </p:sp>
        <p:sp>
          <p:nvSpPr>
            <p:cNvPr id="13" name="Полилиния 12"/>
            <p:cNvSpPr/>
            <p:nvPr/>
          </p:nvSpPr>
          <p:spPr>
            <a:xfrm>
              <a:off x="227803" y="4182896"/>
              <a:ext cx="1570898" cy="936104"/>
            </a:xfrm>
            <a:custGeom>
              <a:avLst/>
              <a:gdLst>
                <a:gd name="connsiteX0" fmla="*/ 0 w 1546231"/>
                <a:gd name="connsiteY0" fmla="*/ 74818 h 448902"/>
                <a:gd name="connsiteX1" fmla="*/ 74818 w 1546231"/>
                <a:gd name="connsiteY1" fmla="*/ 0 h 448902"/>
                <a:gd name="connsiteX2" fmla="*/ 1471413 w 1546231"/>
                <a:gd name="connsiteY2" fmla="*/ 0 h 448902"/>
                <a:gd name="connsiteX3" fmla="*/ 1546231 w 1546231"/>
                <a:gd name="connsiteY3" fmla="*/ 74818 h 448902"/>
                <a:gd name="connsiteX4" fmla="*/ 1546231 w 1546231"/>
                <a:gd name="connsiteY4" fmla="*/ 374084 h 448902"/>
                <a:gd name="connsiteX5" fmla="*/ 1471413 w 1546231"/>
                <a:gd name="connsiteY5" fmla="*/ 448902 h 448902"/>
                <a:gd name="connsiteX6" fmla="*/ 74818 w 1546231"/>
                <a:gd name="connsiteY6" fmla="*/ 448902 h 448902"/>
                <a:gd name="connsiteX7" fmla="*/ 0 w 1546231"/>
                <a:gd name="connsiteY7" fmla="*/ 374084 h 448902"/>
                <a:gd name="connsiteX8" fmla="*/ 0 w 1546231"/>
                <a:gd name="connsiteY8" fmla="*/ 74818 h 44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231" h="448902">
                  <a:moveTo>
                    <a:pt x="0" y="74818"/>
                  </a:moveTo>
                  <a:cubicBezTo>
                    <a:pt x="0" y="33497"/>
                    <a:pt x="33497" y="0"/>
                    <a:pt x="74818" y="0"/>
                  </a:cubicBezTo>
                  <a:lnTo>
                    <a:pt x="1471413" y="0"/>
                  </a:lnTo>
                  <a:cubicBezTo>
                    <a:pt x="1512734" y="0"/>
                    <a:pt x="1546231" y="33497"/>
                    <a:pt x="1546231" y="74818"/>
                  </a:cubicBezTo>
                  <a:lnTo>
                    <a:pt x="1546231" y="374084"/>
                  </a:lnTo>
                  <a:cubicBezTo>
                    <a:pt x="1546231" y="415405"/>
                    <a:pt x="1512734" y="448902"/>
                    <a:pt x="1471413" y="448902"/>
                  </a:cubicBezTo>
                  <a:lnTo>
                    <a:pt x="74818" y="448902"/>
                  </a:lnTo>
                  <a:cubicBezTo>
                    <a:pt x="33497" y="448902"/>
                    <a:pt x="0" y="415405"/>
                    <a:pt x="0" y="374084"/>
                  </a:cubicBezTo>
                  <a:lnTo>
                    <a:pt x="0" y="7481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354" tIns="67634" rIns="113354" bIns="67634" numCol="1" spcCol="1270" anchor="ctr" anchorCtr="0">
              <a:noAutofit/>
            </a:bodyPr>
            <a:lstStyle/>
            <a:p>
              <a:pPr lvl="0" algn="ctr" defTabSz="1066800">
                <a:lnSpc>
                  <a:spcPct val="90000"/>
                </a:lnSpc>
                <a:spcBef>
                  <a:spcPct val="0"/>
                </a:spcBef>
                <a:spcAft>
                  <a:spcPct val="35000"/>
                </a:spcAft>
              </a:pPr>
              <a:r>
                <a:rPr lang="ru-RU" sz="2400" b="1" dirty="0" smtClean="0">
                  <a:latin typeface="Times New Roman" pitchFamily="18" charset="0"/>
                  <a:cs typeface="Times New Roman" pitchFamily="18" charset="0"/>
                </a:rPr>
                <a:t>59,1</a:t>
              </a:r>
              <a:endParaRPr lang="ru-RU" sz="2400" b="1" kern="1200" dirty="0">
                <a:latin typeface="Times New Roman" pitchFamily="18" charset="0"/>
                <a:cs typeface="Times New Roman" pitchFamily="18" charset="0"/>
              </a:endParaRPr>
            </a:p>
          </p:txBody>
        </p:sp>
        <p:sp>
          <p:nvSpPr>
            <p:cNvPr id="14" name="Полилиния 13"/>
            <p:cNvSpPr/>
            <p:nvPr/>
          </p:nvSpPr>
          <p:spPr>
            <a:xfrm>
              <a:off x="1958249" y="5263016"/>
              <a:ext cx="6952710" cy="758272"/>
            </a:xfrm>
            <a:custGeom>
              <a:avLst/>
              <a:gdLst>
                <a:gd name="connsiteX0" fmla="*/ 0 w 6555724"/>
                <a:gd name="connsiteY0" fmla="*/ 40252 h 322014"/>
                <a:gd name="connsiteX1" fmla="*/ 6394717 w 6555724"/>
                <a:gd name="connsiteY1" fmla="*/ 40252 h 322014"/>
                <a:gd name="connsiteX2" fmla="*/ 6394717 w 6555724"/>
                <a:gd name="connsiteY2" fmla="*/ 0 h 322014"/>
                <a:gd name="connsiteX3" fmla="*/ 6555724 w 6555724"/>
                <a:gd name="connsiteY3" fmla="*/ 161007 h 322014"/>
                <a:gd name="connsiteX4" fmla="*/ 6394717 w 6555724"/>
                <a:gd name="connsiteY4" fmla="*/ 322014 h 322014"/>
                <a:gd name="connsiteX5" fmla="*/ 6394717 w 6555724"/>
                <a:gd name="connsiteY5" fmla="*/ 281762 h 322014"/>
                <a:gd name="connsiteX6" fmla="*/ 0 w 6555724"/>
                <a:gd name="connsiteY6" fmla="*/ 281762 h 322014"/>
                <a:gd name="connsiteX7" fmla="*/ 0 w 6555724"/>
                <a:gd name="connsiteY7" fmla="*/ 40252 h 32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5724" h="322014">
                  <a:moveTo>
                    <a:pt x="0" y="40252"/>
                  </a:moveTo>
                  <a:lnTo>
                    <a:pt x="6394717" y="40252"/>
                  </a:lnTo>
                  <a:lnTo>
                    <a:pt x="6394717" y="0"/>
                  </a:lnTo>
                  <a:lnTo>
                    <a:pt x="6555724" y="161007"/>
                  </a:lnTo>
                  <a:lnTo>
                    <a:pt x="6394717" y="322014"/>
                  </a:lnTo>
                  <a:lnTo>
                    <a:pt x="6394717" y="281762"/>
                  </a:lnTo>
                  <a:lnTo>
                    <a:pt x="0" y="281762"/>
                  </a:lnTo>
                  <a:lnTo>
                    <a:pt x="0" y="40252"/>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700" tIns="52952" rIns="133455" bIns="52952" numCol="1" spcCol="1270" anchor="t" anchorCtr="0">
              <a:noAutofit/>
            </a:bodyPr>
            <a:lstStyle/>
            <a:p>
              <a:pPr marL="228600" lvl="1" indent="-228600" algn="l" defTabSz="889000">
                <a:lnSpc>
                  <a:spcPct val="90000"/>
                </a:lnSpc>
                <a:spcBef>
                  <a:spcPct val="0"/>
                </a:spcBef>
                <a:spcAft>
                  <a:spcPct val="15000"/>
                </a:spcAft>
                <a:buChar char="••"/>
              </a:pPr>
              <a:r>
                <a:rPr lang="ru-RU" sz="2000" b="1" kern="1200" dirty="0" smtClean="0">
                  <a:solidFill>
                    <a:srgbClr val="CC0066"/>
                  </a:solidFill>
                  <a:latin typeface="Times New Roman" panose="02020603050405020304" pitchFamily="18" charset="0"/>
                  <a:cs typeface="Times New Roman" panose="02020603050405020304" pitchFamily="18" charset="0"/>
                </a:rPr>
                <a:t>Ремонт дворовых территорий</a:t>
              </a:r>
              <a:endParaRPr lang="ru-RU" sz="2000" b="1" kern="1200" dirty="0">
                <a:solidFill>
                  <a:srgbClr val="CC0066"/>
                </a:solidFill>
                <a:latin typeface="Times New Roman" panose="02020603050405020304" pitchFamily="18" charset="0"/>
                <a:cs typeface="Times New Roman" panose="02020603050405020304" pitchFamily="18" charset="0"/>
              </a:endParaRPr>
            </a:p>
            <a:p>
              <a:pPr marL="228600" lvl="1" indent="-228600" defTabSz="889000">
                <a:lnSpc>
                  <a:spcPct val="90000"/>
                </a:lnSpc>
                <a:spcAft>
                  <a:spcPct val="15000"/>
                </a:spcAft>
                <a:buFontTx/>
                <a:buChar char="••"/>
              </a:pPr>
              <a:endParaRPr lang="ru-RU" sz="2000" b="1" dirty="0" smtClean="0">
                <a:solidFill>
                  <a:srgbClr val="CC0066"/>
                </a:solidFill>
                <a:latin typeface="Times New Roman" panose="02020603050405020304" pitchFamily="18" charset="0"/>
                <a:cs typeface="Times New Roman" panose="02020603050405020304" pitchFamily="18" charset="0"/>
              </a:endParaRPr>
            </a:p>
            <a:p>
              <a:pPr marL="228600" lvl="1" indent="-228600" defTabSz="889000">
                <a:lnSpc>
                  <a:spcPct val="90000"/>
                </a:lnSpc>
                <a:spcAft>
                  <a:spcPct val="15000"/>
                </a:spcAft>
                <a:buFontTx/>
                <a:buChar char="••"/>
              </a:pPr>
              <a:r>
                <a:rPr lang="ru-RU" sz="2000" b="1" dirty="0" smtClean="0">
                  <a:solidFill>
                    <a:srgbClr val="CC0066"/>
                  </a:solidFill>
                  <a:latin typeface="Times New Roman" panose="02020603050405020304" pitchFamily="18" charset="0"/>
                  <a:cs typeface="Times New Roman" panose="02020603050405020304" pitchFamily="18" charset="0"/>
                </a:rPr>
                <a:t>Обеспечение </a:t>
              </a:r>
              <a:r>
                <a:rPr lang="ru-RU" sz="2000" b="1" dirty="0">
                  <a:solidFill>
                    <a:srgbClr val="CC0066"/>
                  </a:solidFill>
                  <a:latin typeface="Times New Roman" panose="02020603050405020304" pitchFamily="18" charset="0"/>
                  <a:cs typeface="Times New Roman" panose="02020603050405020304" pitchFamily="18" charset="0"/>
                </a:rPr>
                <a:t>безопасности дорожного </a:t>
              </a:r>
              <a:r>
                <a:rPr lang="ru-RU" sz="2000" b="1" dirty="0" smtClean="0">
                  <a:solidFill>
                    <a:srgbClr val="CC0066"/>
                  </a:solidFill>
                  <a:latin typeface="Times New Roman" panose="02020603050405020304" pitchFamily="18" charset="0"/>
                  <a:cs typeface="Times New Roman" panose="02020603050405020304" pitchFamily="18" charset="0"/>
                </a:rPr>
                <a:t>движения (</a:t>
              </a:r>
              <a:r>
                <a:rPr lang="ru-RU" sz="1400" b="1" dirty="0" smtClean="0">
                  <a:solidFill>
                    <a:srgbClr val="CC0066"/>
                  </a:solidFill>
                  <a:latin typeface="Times New Roman" panose="02020603050405020304" pitchFamily="18" charset="0"/>
                  <a:cs typeface="Times New Roman" panose="02020603050405020304" pitchFamily="18" charset="0"/>
                </a:rPr>
                <a:t>диагностика дорог и мостов, остановочные комплексы, нанесение разметки и др.)</a:t>
              </a:r>
              <a:endParaRPr lang="ru-RU" sz="1400" b="1" dirty="0">
                <a:solidFill>
                  <a:srgbClr val="CC0066"/>
                </a:solidFill>
                <a:latin typeface="Times New Roman" panose="02020603050405020304" pitchFamily="18" charset="0"/>
                <a:cs typeface="Times New Roman" panose="02020603050405020304" pitchFamily="18" charset="0"/>
              </a:endParaRPr>
            </a:p>
          </p:txBody>
        </p:sp>
        <p:sp>
          <p:nvSpPr>
            <p:cNvPr id="15" name="Полилиния 14"/>
            <p:cNvSpPr/>
            <p:nvPr/>
          </p:nvSpPr>
          <p:spPr>
            <a:xfrm>
              <a:off x="226495" y="5380725"/>
              <a:ext cx="1547561" cy="545790"/>
            </a:xfrm>
            <a:custGeom>
              <a:avLst/>
              <a:gdLst>
                <a:gd name="connsiteX0" fmla="*/ 0 w 1547561"/>
                <a:gd name="connsiteY0" fmla="*/ 75171 h 451019"/>
                <a:gd name="connsiteX1" fmla="*/ 75171 w 1547561"/>
                <a:gd name="connsiteY1" fmla="*/ 0 h 451019"/>
                <a:gd name="connsiteX2" fmla="*/ 1472390 w 1547561"/>
                <a:gd name="connsiteY2" fmla="*/ 0 h 451019"/>
                <a:gd name="connsiteX3" fmla="*/ 1547561 w 1547561"/>
                <a:gd name="connsiteY3" fmla="*/ 75171 h 451019"/>
                <a:gd name="connsiteX4" fmla="*/ 1547561 w 1547561"/>
                <a:gd name="connsiteY4" fmla="*/ 375848 h 451019"/>
                <a:gd name="connsiteX5" fmla="*/ 1472390 w 1547561"/>
                <a:gd name="connsiteY5" fmla="*/ 451019 h 451019"/>
                <a:gd name="connsiteX6" fmla="*/ 75171 w 1547561"/>
                <a:gd name="connsiteY6" fmla="*/ 451019 h 451019"/>
                <a:gd name="connsiteX7" fmla="*/ 0 w 1547561"/>
                <a:gd name="connsiteY7" fmla="*/ 375848 h 451019"/>
                <a:gd name="connsiteX8" fmla="*/ 0 w 1547561"/>
                <a:gd name="connsiteY8" fmla="*/ 75171 h 45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561" h="451019">
                  <a:moveTo>
                    <a:pt x="0" y="75171"/>
                  </a:moveTo>
                  <a:cubicBezTo>
                    <a:pt x="0" y="33655"/>
                    <a:pt x="33655" y="0"/>
                    <a:pt x="75171" y="0"/>
                  </a:cubicBezTo>
                  <a:lnTo>
                    <a:pt x="1472390" y="0"/>
                  </a:lnTo>
                  <a:cubicBezTo>
                    <a:pt x="1513906" y="0"/>
                    <a:pt x="1547561" y="33655"/>
                    <a:pt x="1547561" y="75171"/>
                  </a:cubicBezTo>
                  <a:lnTo>
                    <a:pt x="1547561" y="375848"/>
                  </a:lnTo>
                  <a:cubicBezTo>
                    <a:pt x="1547561" y="417364"/>
                    <a:pt x="1513906" y="451019"/>
                    <a:pt x="1472390" y="451019"/>
                  </a:cubicBezTo>
                  <a:lnTo>
                    <a:pt x="75171" y="451019"/>
                  </a:lnTo>
                  <a:cubicBezTo>
                    <a:pt x="33655" y="451019"/>
                    <a:pt x="0" y="417364"/>
                    <a:pt x="0" y="375848"/>
                  </a:cubicBezTo>
                  <a:lnTo>
                    <a:pt x="0" y="751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457" tIns="67737" rIns="113457" bIns="67737" numCol="1" spcCol="1270" anchor="ctr" anchorCtr="0">
              <a:noAutofit/>
            </a:bodyPr>
            <a:lstStyle/>
            <a:p>
              <a:pPr lvl="0" algn="ctr" defTabSz="1066800">
                <a:lnSpc>
                  <a:spcPct val="90000"/>
                </a:lnSpc>
                <a:spcBef>
                  <a:spcPct val="0"/>
                </a:spcBef>
                <a:spcAft>
                  <a:spcPct val="35000"/>
                </a:spcAft>
              </a:pPr>
              <a:r>
                <a:rPr lang="ru-RU" sz="2400" b="1" kern="1200" dirty="0" smtClean="0">
                  <a:latin typeface="Times New Roman" pitchFamily="18" charset="0"/>
                  <a:cs typeface="Times New Roman" pitchFamily="18" charset="0"/>
                </a:rPr>
                <a:t>7,1</a:t>
              </a:r>
              <a:endParaRPr lang="ru-RU" sz="2400" b="1" kern="1200" dirty="0">
                <a:latin typeface="Times New Roman" pitchFamily="18" charset="0"/>
                <a:cs typeface="Times New Roman" pitchFamily="18" charset="0"/>
              </a:endParaRPr>
            </a:p>
          </p:txBody>
        </p:sp>
        <p:sp>
          <p:nvSpPr>
            <p:cNvPr id="17" name="Полилиния 16"/>
            <p:cNvSpPr/>
            <p:nvPr/>
          </p:nvSpPr>
          <p:spPr>
            <a:xfrm>
              <a:off x="227801" y="6069117"/>
              <a:ext cx="1547561" cy="513806"/>
            </a:xfrm>
            <a:custGeom>
              <a:avLst/>
              <a:gdLst>
                <a:gd name="connsiteX0" fmla="*/ 0 w 1547561"/>
                <a:gd name="connsiteY0" fmla="*/ 75171 h 451019"/>
                <a:gd name="connsiteX1" fmla="*/ 75171 w 1547561"/>
                <a:gd name="connsiteY1" fmla="*/ 0 h 451019"/>
                <a:gd name="connsiteX2" fmla="*/ 1472390 w 1547561"/>
                <a:gd name="connsiteY2" fmla="*/ 0 h 451019"/>
                <a:gd name="connsiteX3" fmla="*/ 1547561 w 1547561"/>
                <a:gd name="connsiteY3" fmla="*/ 75171 h 451019"/>
                <a:gd name="connsiteX4" fmla="*/ 1547561 w 1547561"/>
                <a:gd name="connsiteY4" fmla="*/ 375848 h 451019"/>
                <a:gd name="connsiteX5" fmla="*/ 1472390 w 1547561"/>
                <a:gd name="connsiteY5" fmla="*/ 451019 h 451019"/>
                <a:gd name="connsiteX6" fmla="*/ 75171 w 1547561"/>
                <a:gd name="connsiteY6" fmla="*/ 451019 h 451019"/>
                <a:gd name="connsiteX7" fmla="*/ 0 w 1547561"/>
                <a:gd name="connsiteY7" fmla="*/ 375848 h 451019"/>
                <a:gd name="connsiteX8" fmla="*/ 0 w 1547561"/>
                <a:gd name="connsiteY8" fmla="*/ 75171 h 45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7561" h="451019">
                  <a:moveTo>
                    <a:pt x="0" y="75171"/>
                  </a:moveTo>
                  <a:cubicBezTo>
                    <a:pt x="0" y="33655"/>
                    <a:pt x="33655" y="0"/>
                    <a:pt x="75171" y="0"/>
                  </a:cubicBezTo>
                  <a:lnTo>
                    <a:pt x="1472390" y="0"/>
                  </a:lnTo>
                  <a:cubicBezTo>
                    <a:pt x="1513906" y="0"/>
                    <a:pt x="1547561" y="33655"/>
                    <a:pt x="1547561" y="75171"/>
                  </a:cubicBezTo>
                  <a:lnTo>
                    <a:pt x="1547561" y="375848"/>
                  </a:lnTo>
                  <a:cubicBezTo>
                    <a:pt x="1547561" y="417364"/>
                    <a:pt x="1513906" y="451019"/>
                    <a:pt x="1472390" y="451019"/>
                  </a:cubicBezTo>
                  <a:lnTo>
                    <a:pt x="75171" y="451019"/>
                  </a:lnTo>
                  <a:cubicBezTo>
                    <a:pt x="33655" y="451019"/>
                    <a:pt x="0" y="417364"/>
                    <a:pt x="0" y="375848"/>
                  </a:cubicBezTo>
                  <a:lnTo>
                    <a:pt x="0" y="7517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3457" tIns="67737" rIns="113457" bIns="67737" numCol="1" spcCol="1270" anchor="ctr" anchorCtr="0">
              <a:noAutofit/>
            </a:bodyPr>
            <a:lstStyle/>
            <a:p>
              <a:pPr lvl="0" algn="ctr" defTabSz="1066800">
                <a:lnSpc>
                  <a:spcPct val="90000"/>
                </a:lnSpc>
                <a:spcBef>
                  <a:spcPct val="0"/>
                </a:spcBef>
                <a:spcAft>
                  <a:spcPct val="35000"/>
                </a:spcAft>
              </a:pPr>
              <a:r>
                <a:rPr lang="ru-RU" sz="2400" b="1" dirty="0" smtClean="0">
                  <a:latin typeface="Times New Roman" pitchFamily="18" charset="0"/>
                  <a:cs typeface="Times New Roman" pitchFamily="18" charset="0"/>
                </a:rPr>
                <a:t>6,1</a:t>
              </a:r>
              <a:endParaRPr lang="ru-RU" sz="2400" b="1" kern="1200" dirty="0">
                <a:latin typeface="Times New Roman" pitchFamily="18" charset="0"/>
                <a:cs typeface="Times New Roman" pitchFamily="18" charset="0"/>
              </a:endParaRPr>
            </a:p>
          </p:txBody>
        </p:sp>
      </p:grpSp>
      <p:sp>
        <p:nvSpPr>
          <p:cNvPr id="5" name="TextBox 4"/>
          <p:cNvSpPr txBox="1"/>
          <p:nvPr/>
        </p:nvSpPr>
        <p:spPr>
          <a:xfrm>
            <a:off x="5236695" y="764703"/>
            <a:ext cx="1300531" cy="584775"/>
          </a:xfrm>
          <a:prstGeom prst="rect">
            <a:avLst/>
          </a:prstGeom>
          <a:noFill/>
        </p:spPr>
        <p:txBody>
          <a:bodyPr wrap="square" rtlCol="0">
            <a:spAutoFit/>
          </a:bodyPr>
          <a:lstStyle/>
          <a:p>
            <a:pPr algn="ctr"/>
            <a:r>
              <a:rPr lang="ru-RU" sz="1600" dirty="0" smtClean="0">
                <a:solidFill>
                  <a:schemeClr val="bg1">
                    <a:lumMod val="95000"/>
                  </a:schemeClr>
                </a:solidFill>
              </a:rPr>
              <a:t>Прочие доходы</a:t>
            </a:r>
            <a:endParaRPr lang="ru-RU" sz="1600" dirty="0">
              <a:solidFill>
                <a:schemeClr val="bg1">
                  <a:lumMod val="95000"/>
                </a:schemeClr>
              </a:solidFill>
            </a:endParaRPr>
          </a:p>
        </p:txBody>
      </p:sp>
      <p:sp>
        <p:nvSpPr>
          <p:cNvPr id="6" name="TextBox 5"/>
          <p:cNvSpPr txBox="1"/>
          <p:nvPr/>
        </p:nvSpPr>
        <p:spPr>
          <a:xfrm>
            <a:off x="282701" y="2646751"/>
            <a:ext cx="8280920" cy="830997"/>
          </a:xfrm>
          <a:prstGeom prst="rect">
            <a:avLst/>
          </a:prstGeom>
          <a:noFill/>
        </p:spPr>
        <p:txBody>
          <a:bodyPr wrap="square" rtlCol="0">
            <a:spAutoFit/>
          </a:bodyPr>
          <a:lstStyle/>
          <a:p>
            <a:pPr algn="ctr"/>
            <a:r>
              <a:rPr lang="ru-RU" sz="2400" b="1" dirty="0" smtClean="0">
                <a:solidFill>
                  <a:srgbClr val="0033CC"/>
                </a:solidFill>
              </a:rPr>
              <a:t> Направлено </a:t>
            </a:r>
          </a:p>
          <a:p>
            <a:pPr algn="ctr"/>
            <a:r>
              <a:rPr lang="ru-RU" sz="2400" b="1" dirty="0" smtClean="0">
                <a:solidFill>
                  <a:srgbClr val="0033CC"/>
                </a:solidFill>
              </a:rPr>
              <a:t> 115,8 млн. рублей</a:t>
            </a:r>
            <a:endParaRPr lang="ru-RU" sz="2400" b="1" dirty="0">
              <a:solidFill>
                <a:srgbClr val="0033CC"/>
              </a:solidFill>
            </a:endParaRPr>
          </a:p>
        </p:txBody>
      </p:sp>
      <p:sp>
        <p:nvSpPr>
          <p:cNvPr id="18" name="Номер слайда 5"/>
          <p:cNvSpPr>
            <a:spLocks noGrp="1"/>
          </p:cNvSpPr>
          <p:nvPr>
            <p:ph type="sldNum" sz="quarter" idx="12"/>
          </p:nvPr>
        </p:nvSpPr>
        <p:spPr>
          <a:xfrm>
            <a:off x="8820472" y="6353344"/>
            <a:ext cx="323528" cy="476250"/>
          </a:xfrm>
        </p:spPr>
        <p:txBody>
          <a:bodyPr/>
          <a:lstStyle/>
          <a:p>
            <a:pPr>
              <a:defRPr/>
            </a:pPr>
            <a:fld id="{584CFD2E-2BFC-422C-928F-3CF00E56A67B}" type="slidenum">
              <a:rPr lang="ru-RU" sz="1400" b="1">
                <a:solidFill>
                  <a:schemeClr val="tx1"/>
                </a:solidFill>
                <a:latin typeface="Times New Roman" pitchFamily="18" charset="0"/>
                <a:cs typeface="Times New Roman" pitchFamily="18" charset="0"/>
              </a:rPr>
              <a:pPr>
                <a:defRPr/>
              </a:pPr>
              <a:t>25</a:t>
            </a:fld>
            <a:endParaRPr lang="ru-RU"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585585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 xmlns:a16="http://schemas.microsoft.com/office/drawing/2014/main" id="{FAD842CD-708E-42D2-B55E-ACFBFF581C67}"/>
              </a:ext>
            </a:extLst>
          </p:cNvPr>
          <p:cNvSpPr>
            <a:spLocks noGrp="1"/>
          </p:cNvSpPr>
          <p:nvPr>
            <p:ph type="title"/>
          </p:nvPr>
        </p:nvSpPr>
        <p:spPr>
          <a:xfrm>
            <a:off x="669095" y="116632"/>
            <a:ext cx="7920880" cy="400744"/>
          </a:xfrm>
        </p:spPr>
        <p:txBody>
          <a:bodyPr/>
          <a:lstStyle/>
          <a:p>
            <a:pPr marL="0" indent="0" algn="ctr">
              <a:buFont typeface="Georgia" pitchFamily="18" charset="0"/>
              <a:buNone/>
              <a:defRPr/>
            </a:pPr>
            <a:r>
              <a:rPr lang="ru-RU" sz="2400" b="1" dirty="0">
                <a:effectLst/>
                <a:latin typeface="Times New Roman" panose="02020603050405020304" pitchFamily="18" charset="0"/>
                <a:cs typeface="Times New Roman" panose="02020603050405020304" pitchFamily="18" charset="0"/>
              </a:rPr>
              <a:t>Ремонт автомобильных </a:t>
            </a:r>
            <a:r>
              <a:rPr lang="ru-RU" sz="2400" b="1" dirty="0" smtClean="0">
                <a:effectLst/>
                <a:latin typeface="Times New Roman" panose="02020603050405020304" pitchFamily="18" charset="0"/>
                <a:cs typeface="Times New Roman" panose="02020603050405020304" pitchFamily="18" charset="0"/>
              </a:rPr>
              <a:t>дорог</a:t>
            </a:r>
            <a:endParaRPr lang="ru-RU" sz="2400" b="1" dirty="0">
              <a:latin typeface="Times New Roman" panose="02020603050405020304" pitchFamily="18" charset="0"/>
              <a:cs typeface="Times New Roman" panose="02020603050405020304" pitchFamily="18" charset="0"/>
            </a:endParaRPr>
          </a:p>
        </p:txBody>
      </p:sp>
      <p:sp>
        <p:nvSpPr>
          <p:cNvPr id="2" name="Рисунок 1"/>
          <p:cNvSpPr>
            <a:spLocks noGrp="1"/>
          </p:cNvSpPr>
          <p:nvPr>
            <p:ph type="pic" idx="1"/>
          </p:nvPr>
        </p:nvSpPr>
        <p:spPr>
          <a:extLst/>
        </p:spPr>
      </p:sp>
      <p:graphicFrame>
        <p:nvGraphicFramePr>
          <p:cNvPr id="7" name="Таблица 6"/>
          <p:cNvGraphicFramePr>
            <a:graphicFrameLocks noGrp="1"/>
          </p:cNvGraphicFramePr>
          <p:nvPr>
            <p:extLst>
              <p:ext uri="{D42A27DB-BD31-4B8C-83A1-F6EECF244321}">
                <p14:modId xmlns:p14="http://schemas.microsoft.com/office/powerpoint/2010/main" xmlns="" val="3257568199"/>
              </p:ext>
            </p:extLst>
          </p:nvPr>
        </p:nvGraphicFramePr>
        <p:xfrm>
          <a:off x="34925" y="692150"/>
          <a:ext cx="9001126" cy="5962904"/>
        </p:xfrm>
        <a:graphic>
          <a:graphicData uri="http://schemas.openxmlformats.org/drawingml/2006/table">
            <a:tbl>
              <a:tblPr>
                <a:tableStyleId>{5C22544A-7EE6-4342-B048-85BDC9FD1C3A}</a:tableStyleId>
              </a:tblPr>
              <a:tblGrid>
                <a:gridCol w="216027">
                  <a:extLst>
                    <a:ext uri="{9D8B030D-6E8A-4147-A177-3AD203B41FA5}">
                      <a16:colId xmlns="" xmlns:a16="http://schemas.microsoft.com/office/drawing/2014/main" val="1384146055"/>
                    </a:ext>
                  </a:extLst>
                </a:gridCol>
                <a:gridCol w="2781121">
                  <a:extLst>
                    <a:ext uri="{9D8B030D-6E8A-4147-A177-3AD203B41FA5}">
                      <a16:colId xmlns="" xmlns:a16="http://schemas.microsoft.com/office/drawing/2014/main" val="3133635799"/>
                    </a:ext>
                  </a:extLst>
                </a:gridCol>
                <a:gridCol w="1000663">
                  <a:extLst>
                    <a:ext uri="{9D8B030D-6E8A-4147-A177-3AD203B41FA5}">
                      <a16:colId xmlns="" xmlns:a16="http://schemas.microsoft.com/office/drawing/2014/main" val="2200533638"/>
                    </a:ext>
                  </a:extLst>
                </a:gridCol>
                <a:gridCol w="846715">
                  <a:extLst>
                    <a:ext uri="{9D8B030D-6E8A-4147-A177-3AD203B41FA5}">
                      <a16:colId xmlns="" xmlns:a16="http://schemas.microsoft.com/office/drawing/2014/main" val="2014049989"/>
                    </a:ext>
                  </a:extLst>
                </a:gridCol>
                <a:gridCol w="692767">
                  <a:extLst>
                    <a:ext uri="{9D8B030D-6E8A-4147-A177-3AD203B41FA5}">
                      <a16:colId xmlns="" xmlns:a16="http://schemas.microsoft.com/office/drawing/2014/main" val="2038248934"/>
                    </a:ext>
                  </a:extLst>
                </a:gridCol>
                <a:gridCol w="1308559">
                  <a:extLst>
                    <a:ext uri="{9D8B030D-6E8A-4147-A177-3AD203B41FA5}">
                      <a16:colId xmlns="" xmlns:a16="http://schemas.microsoft.com/office/drawing/2014/main" val="891995185"/>
                    </a:ext>
                  </a:extLst>
                </a:gridCol>
                <a:gridCol w="1154611">
                  <a:extLst>
                    <a:ext uri="{9D8B030D-6E8A-4147-A177-3AD203B41FA5}">
                      <a16:colId xmlns="" xmlns:a16="http://schemas.microsoft.com/office/drawing/2014/main" val="1667272205"/>
                    </a:ext>
                  </a:extLst>
                </a:gridCol>
                <a:gridCol w="1000663">
                  <a:extLst>
                    <a:ext uri="{9D8B030D-6E8A-4147-A177-3AD203B41FA5}">
                      <a16:colId xmlns="" xmlns:a16="http://schemas.microsoft.com/office/drawing/2014/main" val="85429380"/>
                    </a:ext>
                  </a:extLst>
                </a:gridCol>
              </a:tblGrid>
              <a:tr h="341437">
                <a:tc gridSpan="2">
                  <a:txBody>
                    <a:bodyPr/>
                    <a:lstStyle/>
                    <a:p>
                      <a:pPr algn="ctr" fontAlgn="ctr"/>
                      <a:r>
                        <a:rPr lang="ru-RU" sz="1100" u="none" strike="noStrike" dirty="0">
                          <a:effectLst/>
                        </a:rPr>
                        <a:t>Предмет</a:t>
                      </a:r>
                      <a:endParaRPr lang="ru-RU" sz="1100" b="1" i="0" u="none" strike="noStrike" dirty="0">
                        <a:solidFill>
                          <a:srgbClr val="000000"/>
                        </a:solidFill>
                        <a:effectLst/>
                        <a:latin typeface="Times New Roman" panose="02020603050405020304" pitchFamily="18" charset="0"/>
                      </a:endParaRPr>
                    </a:p>
                  </a:txBody>
                  <a:tcPr marL="6123" marR="6123" marT="6124" marB="0" anchor="ctr">
                    <a:solidFill>
                      <a:schemeClr val="accent1">
                        <a:lumMod val="20000"/>
                        <a:lumOff val="80000"/>
                      </a:schemeClr>
                    </a:solidFill>
                  </a:tcPr>
                </a:tc>
                <a:tc hMerge="1">
                  <a:txBody>
                    <a:bodyPr/>
                    <a:lstStyle/>
                    <a:p>
                      <a:endParaRPr lang="ru-RU"/>
                    </a:p>
                  </a:txBody>
                  <a:tcPr/>
                </a:tc>
                <a:tc>
                  <a:txBody>
                    <a:bodyPr/>
                    <a:lstStyle/>
                    <a:p>
                      <a:pPr algn="ctr" fontAlgn="b"/>
                      <a:r>
                        <a:rPr lang="ru-RU" sz="1100" u="none" strike="noStrike" dirty="0" smtClean="0">
                          <a:effectLst/>
                        </a:rPr>
                        <a:t>Переходный, км</a:t>
                      </a:r>
                      <a:endParaRPr lang="ru-RU" sz="1100" b="1" i="0" u="none" strike="noStrike" dirty="0">
                        <a:solidFill>
                          <a:srgbClr val="000000"/>
                        </a:solidFill>
                        <a:effectLst/>
                        <a:latin typeface="Times New Roman" panose="02020603050405020304" pitchFamily="18" charset="0"/>
                      </a:endParaRPr>
                    </a:p>
                  </a:txBody>
                  <a:tcPr marL="6123" marR="6123" marT="6124" marB="0" anchor="b">
                    <a:solidFill>
                      <a:schemeClr val="accent1">
                        <a:lumMod val="20000"/>
                        <a:lumOff val="80000"/>
                      </a:schemeClr>
                    </a:solidFill>
                  </a:tcPr>
                </a:tc>
                <a:tc>
                  <a:txBody>
                    <a:bodyPr/>
                    <a:lstStyle/>
                    <a:p>
                      <a:pPr algn="ctr" fontAlgn="b"/>
                      <a:r>
                        <a:rPr lang="ru-RU" sz="1100" u="none" strike="noStrike" dirty="0" smtClean="0">
                          <a:effectLst/>
                        </a:rPr>
                        <a:t>Асфальт, км</a:t>
                      </a:r>
                      <a:endParaRPr lang="ru-RU" sz="1100" b="1" i="0" u="none" strike="noStrike" dirty="0">
                        <a:solidFill>
                          <a:srgbClr val="000000"/>
                        </a:solidFill>
                        <a:effectLst/>
                        <a:latin typeface="Times New Roman" panose="02020603050405020304" pitchFamily="18" charset="0"/>
                      </a:endParaRPr>
                    </a:p>
                  </a:txBody>
                  <a:tcPr marL="6123" marR="6123" marT="6124" marB="0" anchor="b">
                    <a:solidFill>
                      <a:schemeClr val="accent1">
                        <a:lumMod val="20000"/>
                        <a:lumOff val="80000"/>
                      </a:schemeClr>
                    </a:solidFill>
                  </a:tcPr>
                </a:tc>
                <a:tc>
                  <a:txBody>
                    <a:bodyPr/>
                    <a:lstStyle/>
                    <a:p>
                      <a:pPr algn="ctr" fontAlgn="b"/>
                      <a:r>
                        <a:rPr lang="ru-RU" sz="1100" u="none" strike="noStrike" dirty="0" smtClean="0">
                          <a:effectLst/>
                        </a:rPr>
                        <a:t>Тротуар, км</a:t>
                      </a:r>
                      <a:endParaRPr lang="ru-RU" sz="1100" b="1" i="0" u="none" strike="noStrike" dirty="0">
                        <a:solidFill>
                          <a:srgbClr val="000000"/>
                        </a:solidFill>
                        <a:effectLst/>
                        <a:latin typeface="Times New Roman" panose="02020603050405020304" pitchFamily="18" charset="0"/>
                      </a:endParaRPr>
                    </a:p>
                  </a:txBody>
                  <a:tcPr marL="6123" marR="6123" marT="6124" marB="0" anchor="b">
                    <a:solidFill>
                      <a:schemeClr val="accent1">
                        <a:lumMod val="20000"/>
                        <a:lumOff val="80000"/>
                      </a:schemeClr>
                    </a:solidFill>
                  </a:tcPr>
                </a:tc>
                <a:tc>
                  <a:txBody>
                    <a:bodyPr/>
                    <a:lstStyle/>
                    <a:p>
                      <a:pPr algn="ctr" fontAlgn="ctr"/>
                      <a:r>
                        <a:rPr lang="ru-RU" sz="1100" u="none" strike="noStrike" dirty="0">
                          <a:effectLst/>
                        </a:rPr>
                        <a:t>Сумма, </a:t>
                      </a:r>
                      <a:r>
                        <a:rPr lang="ru-RU" sz="1100" u="none" strike="noStrike" dirty="0" smtClean="0">
                          <a:effectLst/>
                        </a:rPr>
                        <a:t>тыс. руб.</a:t>
                      </a:r>
                      <a:endParaRPr lang="ru-RU" sz="1100" b="1" i="0" u="none" strike="noStrike" dirty="0">
                        <a:solidFill>
                          <a:srgbClr val="000000"/>
                        </a:solidFill>
                        <a:effectLst/>
                        <a:latin typeface="Times New Roman" panose="02020603050405020304" pitchFamily="18" charset="0"/>
                      </a:endParaRPr>
                    </a:p>
                  </a:txBody>
                  <a:tcPr marL="6123" marR="6123" marT="6124" marB="0" anchor="ctr">
                    <a:solidFill>
                      <a:schemeClr val="accent1">
                        <a:lumMod val="20000"/>
                        <a:lumOff val="80000"/>
                      </a:schemeClr>
                    </a:solidFill>
                  </a:tcPr>
                </a:tc>
                <a:tc>
                  <a:txBody>
                    <a:bodyPr/>
                    <a:lstStyle/>
                    <a:p>
                      <a:pPr algn="ctr" fontAlgn="b"/>
                      <a:r>
                        <a:rPr lang="ru-RU" sz="1100" u="none" strike="noStrike" dirty="0">
                          <a:effectLst/>
                        </a:rPr>
                        <a:t>КБ</a:t>
                      </a:r>
                      <a:endParaRPr lang="ru-RU" sz="1100" b="0" i="0" u="none" strike="noStrike" dirty="0">
                        <a:solidFill>
                          <a:srgbClr val="000000"/>
                        </a:solidFill>
                        <a:effectLst/>
                        <a:latin typeface="Times New Roman" panose="02020603050405020304" pitchFamily="18" charset="0"/>
                      </a:endParaRPr>
                    </a:p>
                  </a:txBody>
                  <a:tcPr marL="6123" marR="6123" marT="6124" marB="0" anchor="b">
                    <a:solidFill>
                      <a:schemeClr val="accent1">
                        <a:lumMod val="20000"/>
                        <a:lumOff val="80000"/>
                      </a:schemeClr>
                    </a:solidFill>
                  </a:tcPr>
                </a:tc>
                <a:tc>
                  <a:txBody>
                    <a:bodyPr/>
                    <a:lstStyle/>
                    <a:p>
                      <a:pPr algn="ctr" fontAlgn="b"/>
                      <a:r>
                        <a:rPr lang="ru-RU" sz="1100" u="none" strike="noStrike" dirty="0">
                          <a:effectLst/>
                        </a:rPr>
                        <a:t>МБ</a:t>
                      </a:r>
                      <a:endParaRPr lang="ru-RU" sz="1100" b="0" i="0" u="none" strike="noStrike" dirty="0">
                        <a:solidFill>
                          <a:srgbClr val="000000"/>
                        </a:solidFill>
                        <a:effectLst/>
                        <a:latin typeface="Times New Roman" panose="02020603050405020304" pitchFamily="18" charset="0"/>
                      </a:endParaRPr>
                    </a:p>
                  </a:txBody>
                  <a:tcPr marL="6123" marR="6123" marT="6124" marB="0" anchor="b">
                    <a:solidFill>
                      <a:schemeClr val="accent1">
                        <a:lumMod val="20000"/>
                        <a:lumOff val="80000"/>
                      </a:schemeClr>
                    </a:solidFill>
                  </a:tcPr>
                </a:tc>
                <a:extLst>
                  <a:ext uri="{0D108BD9-81ED-4DB2-BD59-A6C34878D82A}">
                    <a16:rowId xmlns="" xmlns:a16="http://schemas.microsoft.com/office/drawing/2014/main" val="2031279183"/>
                  </a:ext>
                </a:extLst>
              </a:tr>
              <a:tr h="516478">
                <a:tc>
                  <a:txBody>
                    <a:bodyPr/>
                    <a:lstStyle/>
                    <a:p>
                      <a:pPr algn="l" fontAlgn="b"/>
                      <a:r>
                        <a:rPr lang="ru-RU" sz="1100" b="1" u="none" strike="noStrike" dirty="0">
                          <a:effectLst/>
                        </a:rPr>
                        <a:t> </a:t>
                      </a:r>
                      <a:endParaRPr lang="ru-RU" sz="1100" b="1" i="0" u="none" strike="noStrike" dirty="0">
                        <a:solidFill>
                          <a:srgbClr val="000000"/>
                        </a:solidFill>
                        <a:effectLst/>
                        <a:latin typeface="Times New Roman" panose="02020603050405020304" pitchFamily="18" charset="0"/>
                      </a:endParaRPr>
                    </a:p>
                  </a:txBody>
                  <a:tcPr marL="6123" marR="6123" marT="6124" marB="0" anchor="b">
                    <a:solidFill>
                      <a:schemeClr val="accent5">
                        <a:lumMod val="40000"/>
                        <a:lumOff val="60000"/>
                      </a:schemeClr>
                    </a:solidFill>
                  </a:tcPr>
                </a:tc>
                <a:tc>
                  <a:txBody>
                    <a:bodyPr/>
                    <a:lstStyle/>
                    <a:p>
                      <a:pPr algn="l" fontAlgn="ctr"/>
                      <a:r>
                        <a:rPr lang="ru-RU" sz="1600" b="1" u="none" strike="noStrike" dirty="0" err="1">
                          <a:effectLst/>
                          <a:latin typeface="Times New Roman" panose="02020603050405020304" pitchFamily="18" charset="0"/>
                          <a:cs typeface="Times New Roman" panose="02020603050405020304" pitchFamily="18" charset="0"/>
                        </a:rPr>
                        <a:t>п.Суксун</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solidFill>
                      <a:schemeClr val="accent5">
                        <a:lumMod val="40000"/>
                        <a:lumOff val="60000"/>
                      </a:schemeClr>
                    </a:solidFill>
                  </a:tcPr>
                </a:tc>
                <a:tc>
                  <a:txBody>
                    <a:bodyPr/>
                    <a:lstStyle/>
                    <a:p>
                      <a:pPr algn="ctr" fontAlgn="ctr"/>
                      <a:r>
                        <a:rPr lang="ru-RU" sz="1600" b="1" u="none" strike="noStrike" dirty="0">
                          <a:effectLst/>
                          <a:latin typeface="Times New Roman" panose="02020603050405020304" pitchFamily="18" charset="0"/>
                          <a:cs typeface="Times New Roman" panose="02020603050405020304" pitchFamily="18" charset="0"/>
                        </a:rPr>
                        <a:t>0</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solidFill>
                      <a:schemeClr val="accent5">
                        <a:lumMod val="40000"/>
                        <a:lumOff val="60000"/>
                      </a:schemeClr>
                    </a:solidFill>
                  </a:tcPr>
                </a:tc>
                <a:tc>
                  <a:txBody>
                    <a:bodyPr/>
                    <a:lstStyle/>
                    <a:p>
                      <a:pPr algn="ctr" fontAlgn="ctr"/>
                      <a:r>
                        <a:rPr lang="ru-RU" sz="1600" b="1" u="none" strike="noStrike" dirty="0">
                          <a:effectLst/>
                          <a:latin typeface="Times New Roman" panose="02020603050405020304" pitchFamily="18" charset="0"/>
                          <a:cs typeface="Times New Roman" panose="02020603050405020304" pitchFamily="18" charset="0"/>
                        </a:rPr>
                        <a:t>0,951</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solidFill>
                      <a:schemeClr val="accent5">
                        <a:lumMod val="40000"/>
                        <a:lumOff val="60000"/>
                      </a:schemeClr>
                    </a:solidFill>
                  </a:tcPr>
                </a:tc>
                <a:tc>
                  <a:txBody>
                    <a:bodyPr/>
                    <a:lstStyle/>
                    <a:p>
                      <a:pPr algn="ctr" fontAlgn="ctr"/>
                      <a:r>
                        <a:rPr lang="ru-RU" sz="1600" b="1" u="none" strike="noStrike" dirty="0" smtClean="0">
                          <a:effectLst/>
                          <a:latin typeface="Times New Roman" panose="02020603050405020304" pitchFamily="18" charset="0"/>
                          <a:cs typeface="Times New Roman" panose="02020603050405020304" pitchFamily="18" charset="0"/>
                        </a:rPr>
                        <a:t>0,433</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solidFill>
                      <a:schemeClr val="accent5">
                        <a:lumMod val="40000"/>
                        <a:lumOff val="60000"/>
                      </a:schemeClr>
                    </a:solidFill>
                  </a:tcPr>
                </a:tc>
                <a:tc>
                  <a:txBody>
                    <a:bodyPr/>
                    <a:lstStyle/>
                    <a:p>
                      <a:pPr algn="r" fontAlgn="ctr"/>
                      <a:r>
                        <a:rPr lang="ru-RU" sz="1600" b="1" u="none" strike="noStrike" dirty="0">
                          <a:effectLst/>
                          <a:latin typeface="Times New Roman" panose="02020603050405020304" pitchFamily="18" charset="0"/>
                          <a:cs typeface="Times New Roman" panose="02020603050405020304" pitchFamily="18" charset="0"/>
                        </a:rPr>
                        <a:t>  11 </a:t>
                      </a:r>
                      <a:r>
                        <a:rPr lang="ru-RU" sz="1600" b="1" u="none" strike="noStrike" dirty="0" smtClean="0">
                          <a:effectLst/>
                          <a:latin typeface="Times New Roman" panose="02020603050405020304" pitchFamily="18" charset="0"/>
                          <a:cs typeface="Times New Roman" panose="02020603050405020304" pitchFamily="18" charset="0"/>
                        </a:rPr>
                        <a:t>433,8 </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solidFill>
                      <a:schemeClr val="accent5">
                        <a:lumMod val="40000"/>
                        <a:lumOff val="60000"/>
                      </a:schemeClr>
                    </a:solidFill>
                  </a:tcPr>
                </a:tc>
                <a:tc>
                  <a:txBody>
                    <a:bodyPr/>
                    <a:lstStyle/>
                    <a:p>
                      <a:pPr algn="r" fontAlgn="ctr"/>
                      <a:r>
                        <a:rPr lang="ru-RU" sz="1600" b="1" u="none" strike="noStrike" dirty="0" smtClean="0">
                          <a:effectLst/>
                          <a:latin typeface="Times New Roman" panose="02020603050405020304" pitchFamily="18" charset="0"/>
                          <a:cs typeface="Times New Roman" panose="02020603050405020304" pitchFamily="18" charset="0"/>
                        </a:rPr>
                        <a:t>10 290,4</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solidFill>
                      <a:schemeClr val="accent5">
                        <a:lumMod val="40000"/>
                        <a:lumOff val="60000"/>
                      </a:schemeClr>
                    </a:solidFill>
                  </a:tcPr>
                </a:tc>
                <a:tc>
                  <a:txBody>
                    <a:bodyPr/>
                    <a:lstStyle/>
                    <a:p>
                      <a:pPr algn="r" fontAlgn="ctr"/>
                      <a:r>
                        <a:rPr lang="ru-RU" sz="1600" b="1" u="none" strike="noStrike" dirty="0" smtClean="0">
                          <a:effectLst/>
                          <a:latin typeface="Times New Roman" panose="02020603050405020304" pitchFamily="18" charset="0"/>
                          <a:cs typeface="Times New Roman" panose="02020603050405020304" pitchFamily="18" charset="0"/>
                        </a:rPr>
                        <a:t>1 143,4</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solidFill>
                      <a:schemeClr val="accent5">
                        <a:lumMod val="40000"/>
                        <a:lumOff val="60000"/>
                      </a:schemeClr>
                    </a:solidFill>
                  </a:tcPr>
                </a:tc>
                <a:extLst>
                  <a:ext uri="{0D108BD9-81ED-4DB2-BD59-A6C34878D82A}">
                    <a16:rowId xmlns="" xmlns:a16="http://schemas.microsoft.com/office/drawing/2014/main" val="2303480956"/>
                  </a:ext>
                </a:extLst>
              </a:tr>
              <a:tr h="1073031">
                <a:tc>
                  <a:txBody>
                    <a:bodyPr/>
                    <a:lstStyle/>
                    <a:p>
                      <a:pPr algn="r" fontAlgn="b"/>
                      <a:r>
                        <a:rPr lang="ru-RU" sz="900" u="none" strike="noStrike" dirty="0">
                          <a:effectLst/>
                        </a:rPr>
                        <a:t>1</a:t>
                      </a:r>
                      <a:endParaRPr lang="ru-RU" sz="900" b="0" i="0" u="none" strike="noStrike" dirty="0">
                        <a:solidFill>
                          <a:srgbClr val="000000"/>
                        </a:solidFill>
                        <a:effectLst/>
                        <a:latin typeface="Times New Roman" panose="02020603050405020304" pitchFamily="18" charset="0"/>
                      </a:endParaRPr>
                    </a:p>
                  </a:txBody>
                  <a:tcPr marL="6123" marR="6123" marT="6124" marB="0" anchor="ctr"/>
                </a:tc>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Ремонт автомобильной дороги по ул. Карла Маркса от д. 37 до д. 65Б, от д. 89 до д. 109, тротуара от д. 31 до д. 47, от д. 83 до д. 109 в п. Суксун</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b"/>
                      <a:r>
                        <a:rPr lang="ru-RU" sz="1400" u="none" strike="noStrike" dirty="0">
                          <a:effectLst/>
                          <a:latin typeface="Times New Roman" panose="02020603050405020304" pitchFamily="18" charset="0"/>
                          <a:cs typeface="Times New Roman" panose="02020603050405020304" pitchFamily="18" charset="0"/>
                        </a:rPr>
                        <a:t> </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0,951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 </a:t>
                      </a:r>
                      <a:r>
                        <a:rPr lang="ru-RU" sz="1400" u="none" strike="noStrike" dirty="0" smtClean="0">
                          <a:effectLst/>
                          <a:latin typeface="Times New Roman" panose="02020603050405020304" pitchFamily="18" charset="0"/>
                          <a:cs typeface="Times New Roman" panose="02020603050405020304" pitchFamily="18" charset="0"/>
                        </a:rPr>
                        <a:t>0,433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ctr"/>
                      <a:r>
                        <a:rPr lang="ru-RU" sz="1400" u="none" strike="noStrike" dirty="0">
                          <a:effectLst/>
                          <a:latin typeface="Times New Roman" panose="02020603050405020304" pitchFamily="18" charset="0"/>
                          <a:cs typeface="Times New Roman" panose="02020603050405020304" pitchFamily="18" charset="0"/>
                        </a:rPr>
                        <a:t>  11 </a:t>
                      </a:r>
                      <a:r>
                        <a:rPr lang="ru-RU" sz="1400" u="none" strike="noStrike" dirty="0" smtClean="0">
                          <a:effectLst/>
                          <a:latin typeface="Times New Roman" panose="02020603050405020304" pitchFamily="18" charset="0"/>
                          <a:cs typeface="Times New Roman" panose="02020603050405020304" pitchFamily="18" charset="0"/>
                        </a:rPr>
                        <a:t>433,8</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b"/>
                      <a:r>
                        <a:rPr lang="ru-RU" sz="1400" u="none" strike="noStrike" dirty="0">
                          <a:effectLst/>
                          <a:latin typeface="Times New Roman" panose="02020603050405020304" pitchFamily="18" charset="0"/>
                          <a:cs typeface="Times New Roman" panose="02020603050405020304" pitchFamily="18" charset="0"/>
                        </a:rPr>
                        <a:t>  10 </a:t>
                      </a:r>
                      <a:r>
                        <a:rPr lang="ru-RU" sz="1400" u="none" strike="noStrike" dirty="0" smtClean="0">
                          <a:effectLst/>
                          <a:latin typeface="Times New Roman" panose="02020603050405020304" pitchFamily="18" charset="0"/>
                          <a:cs typeface="Times New Roman" panose="02020603050405020304" pitchFamily="18" charset="0"/>
                        </a:rPr>
                        <a:t>290,4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b"/>
                      <a:r>
                        <a:rPr lang="ru-RU" sz="1400" u="none" strike="noStrike" dirty="0">
                          <a:effectLst/>
                          <a:latin typeface="Times New Roman" panose="02020603050405020304" pitchFamily="18" charset="0"/>
                          <a:cs typeface="Times New Roman" panose="02020603050405020304" pitchFamily="18" charset="0"/>
                        </a:rPr>
                        <a:t>  1 </a:t>
                      </a:r>
                      <a:r>
                        <a:rPr lang="ru-RU" sz="1400" u="none" strike="noStrike" dirty="0" smtClean="0">
                          <a:effectLst/>
                          <a:latin typeface="Times New Roman" panose="02020603050405020304" pitchFamily="18" charset="0"/>
                          <a:cs typeface="Times New Roman" panose="02020603050405020304" pitchFamily="18" charset="0"/>
                        </a:rPr>
                        <a:t>143,4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extLst>
                  <a:ext uri="{0D108BD9-81ED-4DB2-BD59-A6C34878D82A}">
                    <a16:rowId xmlns="" xmlns:a16="http://schemas.microsoft.com/office/drawing/2014/main" val="271042559"/>
                  </a:ext>
                </a:extLst>
              </a:tr>
              <a:tr h="373856">
                <a:tc>
                  <a:txBody>
                    <a:bodyPr/>
                    <a:lstStyle/>
                    <a:p>
                      <a:pPr algn="l" fontAlgn="b"/>
                      <a:r>
                        <a:rPr lang="ru-RU" sz="1600" b="1" u="none" strike="noStrike" dirty="0">
                          <a:effectLst/>
                        </a:rPr>
                        <a:t> </a:t>
                      </a:r>
                      <a:endParaRPr lang="ru-RU" sz="1600" b="1" i="0" u="none" strike="noStrike" dirty="0">
                        <a:solidFill>
                          <a:srgbClr val="000000"/>
                        </a:solidFill>
                        <a:effectLst/>
                        <a:latin typeface="Times New Roman" panose="02020603050405020304" pitchFamily="18" charset="0"/>
                      </a:endParaRPr>
                    </a:p>
                  </a:txBody>
                  <a:tcPr marL="6123" marR="6123" marT="6124" marB="0" anchor="b">
                    <a:solidFill>
                      <a:schemeClr val="accent5">
                        <a:lumMod val="40000"/>
                        <a:lumOff val="60000"/>
                      </a:schemeClr>
                    </a:solidFill>
                  </a:tcPr>
                </a:tc>
                <a:tc>
                  <a:txBody>
                    <a:bodyPr/>
                    <a:lstStyle/>
                    <a:p>
                      <a:pPr algn="l" fontAlgn="ctr"/>
                      <a:r>
                        <a:rPr lang="ru-RU" sz="1600" b="1" u="none" strike="noStrike" dirty="0" err="1">
                          <a:effectLst/>
                          <a:latin typeface="Times New Roman" panose="02020603050405020304" pitchFamily="18" charset="0"/>
                          <a:cs typeface="Times New Roman" panose="02020603050405020304" pitchFamily="18" charset="0"/>
                        </a:rPr>
                        <a:t>Поедугинская</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solidFill>
                      <a:schemeClr val="accent5">
                        <a:lumMod val="40000"/>
                        <a:lumOff val="60000"/>
                      </a:schemeClr>
                    </a:solidFill>
                  </a:tcPr>
                </a:tc>
                <a:tc>
                  <a:txBody>
                    <a:bodyPr/>
                    <a:lstStyle/>
                    <a:p>
                      <a:pPr algn="ctr" fontAlgn="ctr"/>
                      <a:r>
                        <a:rPr lang="ru-RU" sz="1600" b="1" u="none" strike="noStrike" dirty="0">
                          <a:effectLst/>
                          <a:latin typeface="Times New Roman" panose="02020603050405020304" pitchFamily="18" charset="0"/>
                          <a:cs typeface="Times New Roman" panose="02020603050405020304" pitchFamily="18" charset="0"/>
                        </a:rPr>
                        <a:t>3,329</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solidFill>
                      <a:schemeClr val="accent5">
                        <a:lumMod val="40000"/>
                        <a:lumOff val="60000"/>
                      </a:schemeClr>
                    </a:solidFill>
                  </a:tcPr>
                </a:tc>
                <a:tc>
                  <a:txBody>
                    <a:bodyPr/>
                    <a:lstStyle/>
                    <a:p>
                      <a:pPr algn="ctr" fontAlgn="ctr"/>
                      <a:r>
                        <a:rPr lang="ru-RU" sz="1600" b="1" u="none" strike="noStrike" dirty="0">
                          <a:effectLst/>
                          <a:latin typeface="Times New Roman" panose="02020603050405020304" pitchFamily="18" charset="0"/>
                          <a:cs typeface="Times New Roman" panose="02020603050405020304" pitchFamily="18" charset="0"/>
                        </a:rPr>
                        <a:t>0,717</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solidFill>
                      <a:schemeClr val="accent5">
                        <a:lumMod val="40000"/>
                        <a:lumOff val="60000"/>
                      </a:schemeClr>
                    </a:solidFill>
                  </a:tcPr>
                </a:tc>
                <a:tc>
                  <a:txBody>
                    <a:bodyPr/>
                    <a:lstStyle/>
                    <a:p>
                      <a:pPr algn="ctr" fontAlgn="ctr"/>
                      <a:r>
                        <a:rPr lang="ru-RU" sz="1600" b="1" u="none" strike="noStrike" dirty="0">
                          <a:effectLst/>
                          <a:latin typeface="Times New Roman" panose="02020603050405020304" pitchFamily="18" charset="0"/>
                          <a:cs typeface="Times New Roman" panose="02020603050405020304" pitchFamily="18" charset="0"/>
                        </a:rPr>
                        <a:t>0</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solidFill>
                      <a:schemeClr val="accent5">
                        <a:lumMod val="40000"/>
                        <a:lumOff val="60000"/>
                      </a:schemeClr>
                    </a:solidFill>
                  </a:tcPr>
                </a:tc>
                <a:tc>
                  <a:txBody>
                    <a:bodyPr/>
                    <a:lstStyle/>
                    <a:p>
                      <a:pPr algn="r" fontAlgn="ctr"/>
                      <a:r>
                        <a:rPr lang="ru-RU" sz="1600" b="1" u="none" strike="noStrike" dirty="0">
                          <a:effectLst/>
                          <a:latin typeface="Times New Roman" panose="02020603050405020304" pitchFamily="18" charset="0"/>
                          <a:cs typeface="Times New Roman" panose="02020603050405020304" pitchFamily="18" charset="0"/>
                        </a:rPr>
                        <a:t>  11 </a:t>
                      </a:r>
                      <a:r>
                        <a:rPr lang="ru-RU" sz="1600" b="1" u="none" strike="noStrike" dirty="0" smtClean="0">
                          <a:effectLst/>
                          <a:latin typeface="Times New Roman" panose="02020603050405020304" pitchFamily="18" charset="0"/>
                          <a:cs typeface="Times New Roman" panose="02020603050405020304" pitchFamily="18" charset="0"/>
                        </a:rPr>
                        <a:t>194,8</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solidFill>
                      <a:schemeClr val="accent5">
                        <a:lumMod val="40000"/>
                        <a:lumOff val="60000"/>
                      </a:schemeClr>
                    </a:solidFill>
                  </a:tcPr>
                </a:tc>
                <a:tc>
                  <a:txBody>
                    <a:bodyPr/>
                    <a:lstStyle/>
                    <a:p>
                      <a:pPr algn="r" fontAlgn="ctr"/>
                      <a:r>
                        <a:rPr lang="ru-RU" sz="1600" b="1" u="none" strike="noStrike" dirty="0" smtClean="0">
                          <a:effectLst/>
                          <a:latin typeface="Times New Roman" panose="02020603050405020304" pitchFamily="18" charset="0"/>
                          <a:cs typeface="Times New Roman" panose="02020603050405020304" pitchFamily="18" charset="0"/>
                        </a:rPr>
                        <a:t>10 075,3</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solidFill>
                      <a:schemeClr val="accent5">
                        <a:lumMod val="40000"/>
                        <a:lumOff val="60000"/>
                      </a:schemeClr>
                    </a:solidFill>
                  </a:tcPr>
                </a:tc>
                <a:tc>
                  <a:txBody>
                    <a:bodyPr/>
                    <a:lstStyle/>
                    <a:p>
                      <a:pPr algn="r" fontAlgn="ctr"/>
                      <a:r>
                        <a:rPr lang="ru-RU" sz="1600" b="1" u="none" strike="noStrike" dirty="0" smtClean="0">
                          <a:effectLst/>
                          <a:latin typeface="Times New Roman" panose="02020603050405020304" pitchFamily="18" charset="0"/>
                          <a:cs typeface="Times New Roman" panose="02020603050405020304" pitchFamily="18" charset="0"/>
                        </a:rPr>
                        <a:t>1 119,5</a:t>
                      </a:r>
                      <a:endParaRPr lang="ru-RU"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solidFill>
                      <a:schemeClr val="accent5">
                        <a:lumMod val="40000"/>
                        <a:lumOff val="60000"/>
                      </a:schemeClr>
                    </a:solidFill>
                  </a:tcPr>
                </a:tc>
                <a:extLst>
                  <a:ext uri="{0D108BD9-81ED-4DB2-BD59-A6C34878D82A}">
                    <a16:rowId xmlns="" xmlns:a16="http://schemas.microsoft.com/office/drawing/2014/main" val="3177868124"/>
                  </a:ext>
                </a:extLst>
              </a:tr>
              <a:tr h="859649">
                <a:tc>
                  <a:txBody>
                    <a:bodyPr/>
                    <a:lstStyle/>
                    <a:p>
                      <a:pPr algn="r" fontAlgn="b"/>
                      <a:r>
                        <a:rPr lang="ru-RU" sz="900" u="none" strike="noStrike" dirty="0">
                          <a:effectLst/>
                        </a:rPr>
                        <a:t>1</a:t>
                      </a:r>
                      <a:endParaRPr lang="ru-RU" sz="900" b="0" i="0" u="none" strike="noStrike" dirty="0">
                        <a:solidFill>
                          <a:srgbClr val="000000"/>
                        </a:solidFill>
                        <a:effectLst/>
                        <a:latin typeface="Times New Roman" panose="02020603050405020304" pitchFamily="18" charset="0"/>
                      </a:endParaRPr>
                    </a:p>
                  </a:txBody>
                  <a:tcPr marL="6123" marR="6123" marT="6124" marB="0" anchor="ctr"/>
                </a:tc>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Ремонт автомобильной дороги Суксун-</a:t>
                      </a:r>
                      <a:r>
                        <a:rPr lang="ru-RU" sz="1400" u="none" strike="noStrike" dirty="0" err="1">
                          <a:effectLst/>
                          <a:latin typeface="Times New Roman" panose="02020603050405020304" pitchFamily="18" charset="0"/>
                          <a:cs typeface="Times New Roman" panose="02020603050405020304" pitchFamily="18" charset="0"/>
                        </a:rPr>
                        <a:t>Поедуги</a:t>
                      </a:r>
                      <a:r>
                        <a:rPr lang="ru-RU" sz="1400" u="none" strike="noStrike" dirty="0">
                          <a:effectLst/>
                          <a:latin typeface="Times New Roman" panose="02020603050405020304" pitchFamily="18" charset="0"/>
                          <a:cs typeface="Times New Roman" panose="02020603050405020304" pitchFamily="18" charset="0"/>
                        </a:rPr>
                        <a:t>-</a:t>
                      </a:r>
                      <a:r>
                        <a:rPr lang="ru-RU" sz="1400" u="none" strike="noStrike" dirty="0" err="1">
                          <a:effectLst/>
                          <a:latin typeface="Times New Roman" panose="02020603050405020304" pitchFamily="18" charset="0"/>
                          <a:cs typeface="Times New Roman" panose="02020603050405020304" pitchFamily="18" charset="0"/>
                        </a:rPr>
                        <a:t>Сызганка</a:t>
                      </a:r>
                      <a:r>
                        <a:rPr lang="ru-RU" sz="1400" u="none" strike="noStrike" dirty="0">
                          <a:effectLst/>
                          <a:latin typeface="Times New Roman" panose="02020603050405020304" pitchFamily="18" charset="0"/>
                          <a:cs typeface="Times New Roman" panose="02020603050405020304" pitchFamily="18" charset="0"/>
                        </a:rPr>
                        <a:t> (</a:t>
                      </a:r>
                      <a:r>
                        <a:rPr lang="ru-RU" sz="1400" u="none" strike="noStrike" dirty="0" err="1">
                          <a:effectLst/>
                          <a:latin typeface="Times New Roman" panose="02020603050405020304" pitchFamily="18" charset="0"/>
                          <a:cs typeface="Times New Roman" panose="02020603050405020304" pitchFamily="18" charset="0"/>
                        </a:rPr>
                        <a:t>уч.Поедуги-Сызганка</a:t>
                      </a:r>
                      <a:r>
                        <a:rPr lang="ru-RU" sz="1400" u="none" strike="noStrike" dirty="0">
                          <a:effectLst/>
                          <a:latin typeface="Times New Roman" panose="02020603050405020304" pitchFamily="18" charset="0"/>
                          <a:cs typeface="Times New Roman" panose="02020603050405020304" pitchFamily="18" charset="0"/>
                        </a:rPr>
                        <a:t>), км 013+250- км 013+792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0,542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 </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 </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ctr"/>
                      <a:r>
                        <a:rPr lang="ru-RU" sz="1400" u="none" strike="noStrike" dirty="0">
                          <a:effectLst/>
                          <a:latin typeface="Times New Roman" panose="02020603050405020304" pitchFamily="18" charset="0"/>
                          <a:cs typeface="Times New Roman" panose="02020603050405020304" pitchFamily="18" charset="0"/>
                        </a:rPr>
                        <a:t>   </a:t>
                      </a:r>
                      <a:r>
                        <a:rPr lang="ru-RU" sz="1400" u="none" strike="noStrike" dirty="0" smtClean="0">
                          <a:effectLst/>
                          <a:latin typeface="Times New Roman" panose="02020603050405020304" pitchFamily="18" charset="0"/>
                          <a:cs typeface="Times New Roman" panose="02020603050405020304" pitchFamily="18" charset="0"/>
                        </a:rPr>
                        <a:t>827,7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b"/>
                      <a:r>
                        <a:rPr lang="ru-RU" sz="1400" u="none" strike="noStrike" dirty="0">
                          <a:effectLst/>
                          <a:latin typeface="Times New Roman" panose="02020603050405020304" pitchFamily="18" charset="0"/>
                          <a:cs typeface="Times New Roman" panose="02020603050405020304" pitchFamily="18" charset="0"/>
                        </a:rPr>
                        <a:t>   </a:t>
                      </a:r>
                      <a:r>
                        <a:rPr lang="ru-RU" sz="1400" u="none" strike="noStrike" dirty="0" smtClean="0">
                          <a:effectLst/>
                          <a:latin typeface="Times New Roman" panose="02020603050405020304" pitchFamily="18" charset="0"/>
                          <a:cs typeface="Times New Roman" panose="02020603050405020304" pitchFamily="18" charset="0"/>
                        </a:rPr>
                        <a:t>744,9</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b"/>
                      <a:r>
                        <a:rPr lang="ru-RU" sz="1400" u="none" strike="noStrike" dirty="0">
                          <a:effectLst/>
                          <a:latin typeface="Times New Roman" panose="02020603050405020304" pitchFamily="18" charset="0"/>
                          <a:cs typeface="Times New Roman" panose="02020603050405020304" pitchFamily="18" charset="0"/>
                        </a:rPr>
                        <a:t>   </a:t>
                      </a:r>
                      <a:r>
                        <a:rPr lang="ru-RU" sz="1400" u="none" strike="noStrike" dirty="0" smtClean="0">
                          <a:effectLst/>
                          <a:latin typeface="Times New Roman" panose="02020603050405020304" pitchFamily="18" charset="0"/>
                          <a:cs typeface="Times New Roman" panose="02020603050405020304" pitchFamily="18" charset="0"/>
                        </a:rPr>
                        <a:t>82,8</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extLst>
                  <a:ext uri="{0D108BD9-81ED-4DB2-BD59-A6C34878D82A}">
                    <a16:rowId xmlns="" xmlns:a16="http://schemas.microsoft.com/office/drawing/2014/main" val="3724914254"/>
                  </a:ext>
                </a:extLst>
              </a:tr>
              <a:tr h="646268">
                <a:tc>
                  <a:txBody>
                    <a:bodyPr/>
                    <a:lstStyle/>
                    <a:p>
                      <a:pPr algn="r" fontAlgn="b"/>
                      <a:r>
                        <a:rPr lang="ru-RU" sz="900" u="none" strike="noStrike">
                          <a:effectLst/>
                        </a:rPr>
                        <a:t>2</a:t>
                      </a:r>
                      <a:endParaRPr lang="ru-RU" sz="900" b="0" i="0" u="none" strike="noStrike">
                        <a:solidFill>
                          <a:srgbClr val="000000"/>
                        </a:solidFill>
                        <a:effectLst/>
                        <a:latin typeface="Times New Roman" panose="02020603050405020304" pitchFamily="18" charset="0"/>
                      </a:endParaRPr>
                    </a:p>
                  </a:txBody>
                  <a:tcPr marL="6123" marR="6123" marT="6124" marB="0" anchor="ctr"/>
                </a:tc>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Ремонт автомобильной дороги Суксун-</a:t>
                      </a:r>
                      <a:r>
                        <a:rPr lang="ru-RU" sz="1400" u="none" strike="noStrike" dirty="0" err="1">
                          <a:effectLst/>
                          <a:latin typeface="Times New Roman" panose="02020603050405020304" pitchFamily="18" charset="0"/>
                          <a:cs typeface="Times New Roman" panose="02020603050405020304" pitchFamily="18" charset="0"/>
                        </a:rPr>
                        <a:t>Сасыково</a:t>
                      </a:r>
                      <a:r>
                        <a:rPr lang="ru-RU" sz="1400" u="none" strike="noStrike" dirty="0">
                          <a:effectLst/>
                          <a:latin typeface="Times New Roman" panose="02020603050405020304" pitchFamily="18" charset="0"/>
                          <a:cs typeface="Times New Roman" panose="02020603050405020304" pitchFamily="18" charset="0"/>
                        </a:rPr>
                        <a:t>, км 003+260- км 004+260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 </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 </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ctr"/>
                      <a:r>
                        <a:rPr lang="ru-RU" sz="1400" u="none" strike="noStrike" dirty="0">
                          <a:effectLst/>
                          <a:latin typeface="Times New Roman" panose="02020603050405020304" pitchFamily="18" charset="0"/>
                          <a:cs typeface="Times New Roman" panose="02020603050405020304" pitchFamily="18" charset="0"/>
                        </a:rPr>
                        <a:t>  1 </a:t>
                      </a:r>
                      <a:r>
                        <a:rPr lang="ru-RU" sz="1400" u="none" strike="noStrike" dirty="0" smtClean="0">
                          <a:effectLst/>
                          <a:latin typeface="Times New Roman" panose="02020603050405020304" pitchFamily="18" charset="0"/>
                          <a:cs typeface="Times New Roman" panose="02020603050405020304" pitchFamily="18" charset="0"/>
                        </a:rPr>
                        <a:t>220,7</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b"/>
                      <a:r>
                        <a:rPr lang="ru-RU" sz="1400" u="none" strike="noStrike" dirty="0">
                          <a:effectLst/>
                          <a:latin typeface="Times New Roman" panose="02020603050405020304" pitchFamily="18" charset="0"/>
                          <a:cs typeface="Times New Roman" panose="02020603050405020304" pitchFamily="18" charset="0"/>
                        </a:rPr>
                        <a:t>  1 </a:t>
                      </a:r>
                      <a:r>
                        <a:rPr lang="ru-RU" sz="1400" u="none" strike="noStrike" dirty="0" smtClean="0">
                          <a:effectLst/>
                          <a:latin typeface="Times New Roman" panose="02020603050405020304" pitchFamily="18" charset="0"/>
                          <a:cs typeface="Times New Roman" panose="02020603050405020304" pitchFamily="18" charset="0"/>
                        </a:rPr>
                        <a:t>098,7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b"/>
                      <a:r>
                        <a:rPr lang="ru-RU" sz="1400" u="none" strike="noStrike" dirty="0">
                          <a:effectLst/>
                          <a:latin typeface="Times New Roman" panose="02020603050405020304" pitchFamily="18" charset="0"/>
                          <a:cs typeface="Times New Roman" panose="02020603050405020304" pitchFamily="18" charset="0"/>
                        </a:rPr>
                        <a:t>   </a:t>
                      </a:r>
                      <a:r>
                        <a:rPr lang="ru-RU" sz="1400" u="none" strike="noStrike" dirty="0" smtClean="0">
                          <a:effectLst/>
                          <a:latin typeface="Times New Roman" panose="02020603050405020304" pitchFamily="18" charset="0"/>
                          <a:cs typeface="Times New Roman" panose="02020603050405020304" pitchFamily="18" charset="0"/>
                        </a:rPr>
                        <a:t>122,1</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extLst>
                  <a:ext uri="{0D108BD9-81ED-4DB2-BD59-A6C34878D82A}">
                    <a16:rowId xmlns="" xmlns:a16="http://schemas.microsoft.com/office/drawing/2014/main" val="4169729664"/>
                  </a:ext>
                </a:extLst>
              </a:tr>
              <a:tr h="859649">
                <a:tc>
                  <a:txBody>
                    <a:bodyPr/>
                    <a:lstStyle/>
                    <a:p>
                      <a:pPr algn="r" fontAlgn="b"/>
                      <a:r>
                        <a:rPr lang="ru-RU" sz="900" u="none" strike="noStrike">
                          <a:effectLst/>
                        </a:rPr>
                        <a:t>3</a:t>
                      </a:r>
                      <a:endParaRPr lang="ru-RU" sz="900" b="0" i="0" u="none" strike="noStrike">
                        <a:solidFill>
                          <a:srgbClr val="000000"/>
                        </a:solidFill>
                        <a:effectLst/>
                        <a:latin typeface="Times New Roman" panose="02020603050405020304" pitchFamily="18" charset="0"/>
                      </a:endParaRPr>
                    </a:p>
                  </a:txBody>
                  <a:tcPr marL="6123" marR="6123" marT="6124" marB="0" anchor="ctr"/>
                </a:tc>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Ремонт автомобильной дороги Суксун-</a:t>
                      </a:r>
                      <a:r>
                        <a:rPr lang="ru-RU" sz="1400" u="none" strike="noStrike" dirty="0" err="1">
                          <a:effectLst/>
                          <a:latin typeface="Times New Roman" panose="02020603050405020304" pitchFamily="18" charset="0"/>
                          <a:cs typeface="Times New Roman" panose="02020603050405020304" pitchFamily="18" charset="0"/>
                        </a:rPr>
                        <a:t>Поедуги</a:t>
                      </a:r>
                      <a:r>
                        <a:rPr lang="ru-RU" sz="1400" u="none" strike="noStrike" dirty="0">
                          <a:effectLst/>
                          <a:latin typeface="Times New Roman" panose="02020603050405020304" pitchFamily="18" charset="0"/>
                          <a:cs typeface="Times New Roman" panose="02020603050405020304" pitchFamily="18" charset="0"/>
                        </a:rPr>
                        <a:t>-</a:t>
                      </a:r>
                      <a:r>
                        <a:rPr lang="ru-RU" sz="1400" u="none" strike="noStrike" dirty="0" err="1">
                          <a:effectLst/>
                          <a:latin typeface="Times New Roman" panose="02020603050405020304" pitchFamily="18" charset="0"/>
                          <a:cs typeface="Times New Roman" panose="02020603050405020304" pitchFamily="18" charset="0"/>
                        </a:rPr>
                        <a:t>Сызганка</a:t>
                      </a:r>
                      <a:r>
                        <a:rPr lang="ru-RU" sz="1400" u="none" strike="noStrike" dirty="0">
                          <a:effectLst/>
                          <a:latin typeface="Times New Roman" panose="02020603050405020304" pitchFamily="18" charset="0"/>
                          <a:cs typeface="Times New Roman" panose="02020603050405020304" pitchFamily="18" charset="0"/>
                        </a:rPr>
                        <a:t> (участок Суксун-</a:t>
                      </a:r>
                      <a:r>
                        <a:rPr lang="ru-RU" sz="1400" u="none" strike="noStrike" dirty="0" err="1">
                          <a:effectLst/>
                          <a:latin typeface="Times New Roman" panose="02020603050405020304" pitchFamily="18" charset="0"/>
                          <a:cs typeface="Times New Roman" panose="02020603050405020304" pitchFamily="18" charset="0"/>
                        </a:rPr>
                        <a:t>Поедуги</a:t>
                      </a:r>
                      <a:r>
                        <a:rPr lang="ru-RU" sz="1400" u="none" strike="noStrike" dirty="0">
                          <a:effectLst/>
                          <a:latin typeface="Times New Roman" panose="02020603050405020304" pitchFamily="18" charset="0"/>
                          <a:cs typeface="Times New Roman" panose="02020603050405020304" pitchFamily="18" charset="0"/>
                        </a:rPr>
                        <a:t>), км 000+715- км 001+432</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l" fontAlgn="b"/>
                      <a:r>
                        <a:rPr lang="ru-RU" sz="1400" u="none" strike="noStrike" dirty="0">
                          <a:effectLst/>
                          <a:latin typeface="Times New Roman" panose="02020603050405020304" pitchFamily="18" charset="0"/>
                          <a:cs typeface="Times New Roman" panose="02020603050405020304" pitchFamily="18" charset="0"/>
                        </a:rPr>
                        <a:t> </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0,717</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 </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ctr"/>
                      <a:r>
                        <a:rPr lang="ru-RU" sz="1400" u="none" strike="noStrike" dirty="0">
                          <a:effectLst/>
                          <a:latin typeface="Times New Roman" panose="02020603050405020304" pitchFamily="18" charset="0"/>
                          <a:cs typeface="Times New Roman" panose="02020603050405020304" pitchFamily="18" charset="0"/>
                        </a:rPr>
                        <a:t>  6 </a:t>
                      </a:r>
                      <a:r>
                        <a:rPr lang="ru-RU" sz="1400" u="none" strike="noStrike" dirty="0" smtClean="0">
                          <a:effectLst/>
                          <a:latin typeface="Times New Roman" panose="02020603050405020304" pitchFamily="18" charset="0"/>
                          <a:cs typeface="Times New Roman" panose="02020603050405020304" pitchFamily="18" charset="0"/>
                        </a:rPr>
                        <a:t>620,5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b"/>
                      <a:r>
                        <a:rPr lang="ru-RU" sz="1400" u="none" strike="noStrike" dirty="0">
                          <a:effectLst/>
                          <a:latin typeface="Times New Roman" panose="02020603050405020304" pitchFamily="18" charset="0"/>
                          <a:cs typeface="Times New Roman" panose="02020603050405020304" pitchFamily="18" charset="0"/>
                        </a:rPr>
                        <a:t>  5 </a:t>
                      </a:r>
                      <a:r>
                        <a:rPr lang="ru-RU" sz="1400" u="none" strike="noStrike" dirty="0" smtClean="0">
                          <a:effectLst/>
                          <a:latin typeface="Times New Roman" panose="02020603050405020304" pitchFamily="18" charset="0"/>
                          <a:cs typeface="Times New Roman" panose="02020603050405020304" pitchFamily="18" charset="0"/>
                        </a:rPr>
                        <a:t>958,4</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b"/>
                      <a:r>
                        <a:rPr lang="ru-RU" sz="1400" u="none" strike="noStrike" dirty="0">
                          <a:effectLst/>
                          <a:latin typeface="Times New Roman" panose="02020603050405020304" pitchFamily="18" charset="0"/>
                          <a:cs typeface="Times New Roman" panose="02020603050405020304" pitchFamily="18" charset="0"/>
                        </a:rPr>
                        <a:t>   </a:t>
                      </a:r>
                      <a:r>
                        <a:rPr lang="ru-RU" sz="1400" u="none" strike="noStrike" dirty="0" smtClean="0">
                          <a:effectLst/>
                          <a:latin typeface="Times New Roman" panose="02020603050405020304" pitchFamily="18" charset="0"/>
                          <a:cs typeface="Times New Roman" panose="02020603050405020304" pitchFamily="18" charset="0"/>
                        </a:rPr>
                        <a:t>662,0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extLst>
                  <a:ext uri="{0D108BD9-81ED-4DB2-BD59-A6C34878D82A}">
                    <a16:rowId xmlns="" xmlns:a16="http://schemas.microsoft.com/office/drawing/2014/main" val="3205332806"/>
                  </a:ext>
                </a:extLst>
              </a:tr>
              <a:tr h="646268">
                <a:tc>
                  <a:txBody>
                    <a:bodyPr/>
                    <a:lstStyle/>
                    <a:p>
                      <a:pPr algn="r" fontAlgn="b"/>
                      <a:r>
                        <a:rPr lang="ru-RU" sz="900" u="none" strike="noStrike" dirty="0">
                          <a:effectLst/>
                        </a:rPr>
                        <a:t>4</a:t>
                      </a:r>
                      <a:endParaRPr lang="ru-RU" sz="900" b="0" i="0" u="none" strike="noStrike" dirty="0">
                        <a:solidFill>
                          <a:srgbClr val="000000"/>
                        </a:solidFill>
                        <a:effectLst/>
                        <a:latin typeface="Times New Roman" panose="02020603050405020304" pitchFamily="18" charset="0"/>
                      </a:endParaRPr>
                    </a:p>
                  </a:txBody>
                  <a:tcPr marL="6123" marR="6123" marT="6124" marB="0" anchor="ctr"/>
                </a:tc>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Ремонт автомобильной дороги Суксун-</a:t>
                      </a:r>
                      <a:r>
                        <a:rPr lang="ru-RU" sz="1400" u="none" strike="noStrike" dirty="0" err="1">
                          <a:effectLst/>
                          <a:latin typeface="Times New Roman" panose="02020603050405020304" pitchFamily="18" charset="0"/>
                          <a:cs typeface="Times New Roman" panose="02020603050405020304" pitchFamily="18" charset="0"/>
                        </a:rPr>
                        <a:t>Сивково</a:t>
                      </a:r>
                      <a:r>
                        <a:rPr lang="ru-RU" sz="1400" u="none" strike="noStrike" dirty="0">
                          <a:effectLst/>
                          <a:latin typeface="Times New Roman" panose="02020603050405020304" pitchFamily="18" charset="0"/>
                          <a:cs typeface="Times New Roman" panose="02020603050405020304" pitchFamily="18" charset="0"/>
                        </a:rPr>
                        <a:t>, км 000+000 - км 001+000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1</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 </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 </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ctr"/>
                      <a:r>
                        <a:rPr lang="ru-RU" sz="1400" u="none" strike="noStrike" dirty="0">
                          <a:effectLst/>
                          <a:latin typeface="Times New Roman" panose="02020603050405020304" pitchFamily="18" charset="0"/>
                          <a:cs typeface="Times New Roman" panose="02020603050405020304" pitchFamily="18" charset="0"/>
                        </a:rPr>
                        <a:t>  1 </a:t>
                      </a:r>
                      <a:r>
                        <a:rPr lang="ru-RU" sz="1400" u="none" strike="noStrike" dirty="0" smtClean="0">
                          <a:effectLst/>
                          <a:latin typeface="Times New Roman" panose="02020603050405020304" pitchFamily="18" charset="0"/>
                          <a:cs typeface="Times New Roman" panose="02020603050405020304" pitchFamily="18" charset="0"/>
                        </a:rPr>
                        <a:t>293,3</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b"/>
                      <a:r>
                        <a:rPr lang="ru-RU" sz="1400" u="none" strike="noStrike" dirty="0">
                          <a:effectLst/>
                          <a:latin typeface="Times New Roman" panose="02020603050405020304" pitchFamily="18" charset="0"/>
                          <a:cs typeface="Times New Roman" panose="02020603050405020304" pitchFamily="18" charset="0"/>
                        </a:rPr>
                        <a:t>  1 </a:t>
                      </a:r>
                      <a:r>
                        <a:rPr lang="ru-RU" sz="1400" u="none" strike="noStrike" dirty="0" smtClean="0">
                          <a:effectLst/>
                          <a:latin typeface="Times New Roman" panose="02020603050405020304" pitchFamily="18" charset="0"/>
                          <a:cs typeface="Times New Roman" panose="02020603050405020304" pitchFamily="18" charset="0"/>
                        </a:rPr>
                        <a:t>163,9</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b"/>
                      <a:r>
                        <a:rPr lang="ru-RU" sz="1400" u="none" strike="noStrike" dirty="0">
                          <a:effectLst/>
                          <a:latin typeface="Times New Roman" panose="02020603050405020304" pitchFamily="18" charset="0"/>
                          <a:cs typeface="Times New Roman" panose="02020603050405020304" pitchFamily="18" charset="0"/>
                        </a:rPr>
                        <a:t>   </a:t>
                      </a:r>
                      <a:r>
                        <a:rPr lang="ru-RU" sz="1400" u="none" strike="noStrike" dirty="0" smtClean="0">
                          <a:effectLst/>
                          <a:latin typeface="Times New Roman" panose="02020603050405020304" pitchFamily="18" charset="0"/>
                          <a:cs typeface="Times New Roman" panose="02020603050405020304" pitchFamily="18" charset="0"/>
                        </a:rPr>
                        <a:t>129,3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extLst>
                  <a:ext uri="{0D108BD9-81ED-4DB2-BD59-A6C34878D82A}">
                    <a16:rowId xmlns="" xmlns:a16="http://schemas.microsoft.com/office/drawing/2014/main" val="1248337915"/>
                  </a:ext>
                </a:extLst>
              </a:tr>
              <a:tr h="646268">
                <a:tc>
                  <a:txBody>
                    <a:bodyPr/>
                    <a:lstStyle/>
                    <a:p>
                      <a:pPr algn="r" fontAlgn="b"/>
                      <a:r>
                        <a:rPr lang="ru-RU" sz="900" u="none" strike="noStrike" dirty="0">
                          <a:effectLst/>
                        </a:rPr>
                        <a:t>5</a:t>
                      </a:r>
                      <a:endParaRPr lang="ru-RU" sz="900" b="0" i="0" u="none" strike="noStrike" dirty="0">
                        <a:solidFill>
                          <a:srgbClr val="000000"/>
                        </a:solidFill>
                        <a:effectLst/>
                        <a:latin typeface="Times New Roman" panose="02020603050405020304" pitchFamily="18" charset="0"/>
                      </a:endParaRPr>
                    </a:p>
                  </a:txBody>
                  <a:tcPr marL="6123" marR="6123" marT="6124" marB="0" anchor="ctr"/>
                </a:tc>
                <a:tc>
                  <a:txBody>
                    <a:bodyPr/>
                    <a:lstStyle/>
                    <a:p>
                      <a:pPr algn="l" fontAlgn="ctr"/>
                      <a:r>
                        <a:rPr lang="ru-RU" sz="1400" u="none" strike="noStrike" dirty="0">
                          <a:effectLst/>
                          <a:latin typeface="Times New Roman" panose="02020603050405020304" pitchFamily="18" charset="0"/>
                          <a:cs typeface="Times New Roman" panose="02020603050405020304" pitchFamily="18" charset="0"/>
                        </a:rPr>
                        <a:t>Ремонт автомобильной дороги </a:t>
                      </a:r>
                      <a:r>
                        <a:rPr lang="ru-RU" sz="1400" u="none" strike="noStrike" dirty="0" err="1">
                          <a:effectLst/>
                          <a:latin typeface="Times New Roman" panose="02020603050405020304" pitchFamily="18" charset="0"/>
                          <a:cs typeface="Times New Roman" panose="02020603050405020304" pitchFamily="18" charset="0"/>
                        </a:rPr>
                        <a:t>Поедуги</a:t>
                      </a:r>
                      <a:r>
                        <a:rPr lang="ru-RU" sz="1400" u="none" strike="noStrike" dirty="0">
                          <a:effectLst/>
                          <a:latin typeface="Times New Roman" panose="02020603050405020304" pitchFamily="18" charset="0"/>
                          <a:cs typeface="Times New Roman" panose="02020603050405020304" pitchFamily="18" charset="0"/>
                        </a:rPr>
                        <a:t>-Тарасово, км 001+253 - км 002+040</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0,787</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 </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ctr" fontAlgn="ctr"/>
                      <a:r>
                        <a:rPr lang="ru-RU" sz="1400" u="none" strike="noStrike">
                          <a:effectLst/>
                          <a:latin typeface="Times New Roman" panose="02020603050405020304" pitchFamily="18" charset="0"/>
                          <a:cs typeface="Times New Roman" panose="02020603050405020304" pitchFamily="18" charset="0"/>
                        </a:rPr>
                        <a:t> </a:t>
                      </a:r>
                      <a:endParaRPr lang="ru-RU"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ctr"/>
                      <a:r>
                        <a:rPr lang="ru-RU" sz="1400" u="none" strike="noStrike" dirty="0">
                          <a:effectLst/>
                          <a:latin typeface="Times New Roman" panose="02020603050405020304" pitchFamily="18" charset="0"/>
                          <a:cs typeface="Times New Roman" panose="02020603050405020304" pitchFamily="18" charset="0"/>
                        </a:rPr>
                        <a:t>  1 </a:t>
                      </a:r>
                      <a:r>
                        <a:rPr lang="ru-RU" sz="1400" u="none" strike="noStrike" dirty="0" smtClean="0">
                          <a:effectLst/>
                          <a:latin typeface="Times New Roman" panose="02020603050405020304" pitchFamily="18" charset="0"/>
                          <a:cs typeface="Times New Roman" panose="02020603050405020304" pitchFamily="18" charset="0"/>
                        </a:rPr>
                        <a:t>232,5</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b"/>
                      <a:r>
                        <a:rPr lang="ru-RU" sz="1400" u="none" strike="noStrike" dirty="0">
                          <a:effectLst/>
                          <a:latin typeface="Times New Roman" panose="02020603050405020304" pitchFamily="18" charset="0"/>
                          <a:cs typeface="Times New Roman" panose="02020603050405020304" pitchFamily="18" charset="0"/>
                        </a:rPr>
                        <a:t>  1 </a:t>
                      </a:r>
                      <a:r>
                        <a:rPr lang="ru-RU" sz="1400" u="none" strike="noStrike" dirty="0" smtClean="0">
                          <a:effectLst/>
                          <a:latin typeface="Times New Roman" panose="02020603050405020304" pitchFamily="18" charset="0"/>
                          <a:cs typeface="Times New Roman" panose="02020603050405020304" pitchFamily="18" charset="0"/>
                        </a:rPr>
                        <a:t>109,3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tc>
                  <a:txBody>
                    <a:bodyPr/>
                    <a:lstStyle/>
                    <a:p>
                      <a:pPr algn="r" fontAlgn="b"/>
                      <a:r>
                        <a:rPr lang="ru-RU" sz="1400" u="none" strike="noStrike" dirty="0">
                          <a:effectLst/>
                          <a:latin typeface="Times New Roman" panose="02020603050405020304" pitchFamily="18" charset="0"/>
                          <a:cs typeface="Times New Roman" panose="02020603050405020304" pitchFamily="18" charset="0"/>
                        </a:rPr>
                        <a:t>   </a:t>
                      </a:r>
                      <a:r>
                        <a:rPr lang="ru-RU" sz="1400" u="none" strike="noStrike" dirty="0" smtClean="0">
                          <a:effectLst/>
                          <a:latin typeface="Times New Roman" panose="02020603050405020304" pitchFamily="18" charset="0"/>
                          <a:cs typeface="Times New Roman" panose="02020603050405020304" pitchFamily="18" charset="0"/>
                        </a:rPr>
                        <a:t>123,3</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123" marR="6123" marT="6124" marB="0" anchor="ctr"/>
                </a:tc>
                <a:extLst>
                  <a:ext uri="{0D108BD9-81ED-4DB2-BD59-A6C34878D82A}">
                    <a16:rowId xmlns="" xmlns:a16="http://schemas.microsoft.com/office/drawing/2014/main" val="30375865"/>
                  </a:ext>
                </a:extLst>
              </a:tr>
            </a:tbl>
          </a:graphicData>
        </a:graphic>
      </p:graphicFrame>
    </p:spTree>
    <p:extLst>
      <p:ext uri="{BB962C8B-B14F-4D97-AF65-F5344CB8AC3E}">
        <p14:creationId xmlns:p14="http://schemas.microsoft.com/office/powerpoint/2010/main" xmlns="" val="1091805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Текст 2"/>
          <p:cNvSpPr>
            <a:spLocks noGrp="1"/>
          </p:cNvSpPr>
          <p:nvPr>
            <p:ph type="body" sz="half" idx="2"/>
          </p:nvPr>
        </p:nvSpPr>
        <p:spPr>
          <a:xfrm>
            <a:off x="900113" y="1557338"/>
            <a:ext cx="3694112" cy="2162175"/>
          </a:xfrm>
        </p:spPr>
        <p:txBody>
          <a:bodyPr/>
          <a:lstStyle/>
          <a:p>
            <a:pPr marL="0" indent="0">
              <a:buFont typeface="Georgia" pitchFamily="18" charset="0"/>
              <a:buNone/>
            </a:pPr>
            <a:endParaRPr lang="ru-RU" altLang="ru-RU" smtClean="0"/>
          </a:p>
        </p:txBody>
      </p:sp>
      <p:graphicFrame>
        <p:nvGraphicFramePr>
          <p:cNvPr id="3" name="Таблица 2"/>
          <p:cNvGraphicFramePr>
            <a:graphicFrameLocks noGrp="1"/>
          </p:cNvGraphicFramePr>
          <p:nvPr>
            <p:extLst>
              <p:ext uri="{D42A27DB-BD31-4B8C-83A1-F6EECF244321}">
                <p14:modId xmlns:p14="http://schemas.microsoft.com/office/powerpoint/2010/main" xmlns="" val="1659735296"/>
              </p:ext>
            </p:extLst>
          </p:nvPr>
        </p:nvGraphicFramePr>
        <p:xfrm>
          <a:off x="107950" y="315913"/>
          <a:ext cx="9001124" cy="6524865"/>
        </p:xfrm>
        <a:graphic>
          <a:graphicData uri="http://schemas.openxmlformats.org/drawingml/2006/table">
            <a:tbl>
              <a:tblPr>
                <a:tableStyleId>{5C22544A-7EE6-4342-B048-85BDC9FD1C3A}</a:tableStyleId>
              </a:tblPr>
              <a:tblGrid>
                <a:gridCol w="365104">
                  <a:extLst>
                    <a:ext uri="{9D8B030D-6E8A-4147-A177-3AD203B41FA5}">
                      <a16:colId xmlns="" xmlns:a16="http://schemas.microsoft.com/office/drawing/2014/main" val="59266046"/>
                    </a:ext>
                  </a:extLst>
                </a:gridCol>
                <a:gridCol w="4458986">
                  <a:extLst>
                    <a:ext uri="{9D8B030D-6E8A-4147-A177-3AD203B41FA5}">
                      <a16:colId xmlns="" xmlns:a16="http://schemas.microsoft.com/office/drawing/2014/main" val="2337711792"/>
                    </a:ext>
                  </a:extLst>
                </a:gridCol>
                <a:gridCol w="720080">
                  <a:extLst>
                    <a:ext uri="{9D8B030D-6E8A-4147-A177-3AD203B41FA5}">
                      <a16:colId xmlns="" xmlns:a16="http://schemas.microsoft.com/office/drawing/2014/main" val="1148431157"/>
                    </a:ext>
                  </a:extLst>
                </a:gridCol>
                <a:gridCol w="720080">
                  <a:extLst>
                    <a:ext uri="{9D8B030D-6E8A-4147-A177-3AD203B41FA5}">
                      <a16:colId xmlns="" xmlns:a16="http://schemas.microsoft.com/office/drawing/2014/main" val="2515529936"/>
                    </a:ext>
                  </a:extLst>
                </a:gridCol>
                <a:gridCol w="1008112">
                  <a:extLst>
                    <a:ext uri="{9D8B030D-6E8A-4147-A177-3AD203B41FA5}">
                      <a16:colId xmlns="" xmlns:a16="http://schemas.microsoft.com/office/drawing/2014/main" val="3255145621"/>
                    </a:ext>
                  </a:extLst>
                </a:gridCol>
                <a:gridCol w="864096">
                  <a:extLst>
                    <a:ext uri="{9D8B030D-6E8A-4147-A177-3AD203B41FA5}">
                      <a16:colId xmlns="" xmlns:a16="http://schemas.microsoft.com/office/drawing/2014/main" val="1925159035"/>
                    </a:ext>
                  </a:extLst>
                </a:gridCol>
                <a:gridCol w="864666">
                  <a:extLst>
                    <a:ext uri="{9D8B030D-6E8A-4147-A177-3AD203B41FA5}">
                      <a16:colId xmlns="" xmlns:a16="http://schemas.microsoft.com/office/drawing/2014/main" val="1377847853"/>
                    </a:ext>
                  </a:extLst>
                </a:gridCol>
              </a:tblGrid>
              <a:tr h="463295">
                <a:tc gridSpan="2">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Предмет</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solidFill>
                      <a:schemeClr val="accent1">
                        <a:lumMod val="20000"/>
                        <a:lumOff val="80000"/>
                      </a:schemeClr>
                    </a:solidFill>
                  </a:tcPr>
                </a:tc>
                <a:tc hMerge="1">
                  <a:txBody>
                    <a:bodyPr/>
                    <a:lstStyle/>
                    <a:p>
                      <a:endParaRPr lang="ru-RU"/>
                    </a:p>
                  </a:txBody>
                  <a:tcP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Переходный, км</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solidFill>
                      <a:schemeClr val="accent1">
                        <a:lumMod val="20000"/>
                        <a:lumOff val="80000"/>
                      </a:schemeClr>
                    </a:solidFill>
                  </a:tcP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Асфальт, км</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solidFill>
                      <a:schemeClr val="accent1">
                        <a:lumMod val="20000"/>
                        <a:lumOff val="80000"/>
                      </a:schemeClr>
                    </a:solidFill>
                  </a:tcP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Сумма, </a:t>
                      </a:r>
                      <a:r>
                        <a:rPr lang="ru-RU" sz="1300" u="none" strike="noStrike" dirty="0" err="1" smtClean="0">
                          <a:effectLst/>
                          <a:latin typeface="Times New Roman" panose="02020603050405020304" pitchFamily="18" charset="0"/>
                          <a:cs typeface="Times New Roman" panose="02020603050405020304" pitchFamily="18" charset="0"/>
                        </a:rPr>
                        <a:t>тыс.руб</a:t>
                      </a:r>
                      <a:r>
                        <a:rPr lang="ru-RU" sz="1300" u="none" strike="noStrike" dirty="0" smtClean="0">
                          <a:effectLst/>
                          <a:latin typeface="Times New Roman" panose="02020603050405020304" pitchFamily="18" charset="0"/>
                          <a:cs typeface="Times New Roman" panose="02020603050405020304" pitchFamily="18" charset="0"/>
                        </a:rPr>
                        <a:t>.</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solidFill>
                      <a:schemeClr val="accent1">
                        <a:lumMod val="20000"/>
                        <a:lumOff val="80000"/>
                      </a:schemeClr>
                    </a:solidFill>
                  </a:tcP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КБ</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solidFill>
                      <a:schemeClr val="accent1">
                        <a:lumMod val="20000"/>
                        <a:lumOff val="80000"/>
                      </a:schemeClr>
                    </a:solidFill>
                  </a:tcP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МБ</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solidFill>
                      <a:schemeClr val="accent1">
                        <a:lumMod val="20000"/>
                        <a:lumOff val="80000"/>
                      </a:schemeClr>
                    </a:solidFill>
                  </a:tcPr>
                </a:tc>
                <a:extLst>
                  <a:ext uri="{0D108BD9-81ED-4DB2-BD59-A6C34878D82A}">
                    <a16:rowId xmlns="" xmlns:a16="http://schemas.microsoft.com/office/drawing/2014/main" val="2890333507"/>
                  </a:ext>
                </a:extLst>
              </a:tr>
              <a:tr h="352383">
                <a:tc>
                  <a:txBody>
                    <a:bodyPr/>
                    <a:lstStyle/>
                    <a:p>
                      <a:pPr algn="ctr" fontAlgn="ctr"/>
                      <a:r>
                        <a:rPr lang="ru-RU" sz="1400" u="none" strike="noStrike" dirty="0">
                          <a:effectLst/>
                          <a:latin typeface="Times New Roman" panose="02020603050405020304" pitchFamily="18" charset="0"/>
                          <a:cs typeface="Times New Roman" panose="02020603050405020304" pitchFamily="18" charset="0"/>
                        </a:rPr>
                        <a:t> </a:t>
                      </a:r>
                      <a:endParaRPr lang="ru-RU"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solidFill>
                      <a:schemeClr val="accent5">
                        <a:lumMod val="40000"/>
                        <a:lumOff val="60000"/>
                      </a:schemeClr>
                    </a:solidFill>
                  </a:tcPr>
                </a:tc>
                <a:tc>
                  <a:txBody>
                    <a:bodyPr/>
                    <a:lstStyle/>
                    <a:p>
                      <a:pPr algn="l" fontAlgn="ctr"/>
                      <a:r>
                        <a:rPr lang="ru-RU" sz="1400" b="1" u="none" strike="noStrike" dirty="0">
                          <a:effectLst/>
                          <a:latin typeface="Times New Roman" panose="02020603050405020304" pitchFamily="18" charset="0"/>
                          <a:cs typeface="Times New Roman" panose="02020603050405020304" pitchFamily="18" charset="0"/>
                        </a:rPr>
                        <a:t>Ключевская</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solidFill>
                      <a:schemeClr val="accent5">
                        <a:lumMod val="40000"/>
                        <a:lumOff val="60000"/>
                      </a:schemeClr>
                    </a:solidFill>
                  </a:tcPr>
                </a:tc>
                <a:tc>
                  <a:txBody>
                    <a:bodyPr/>
                    <a:lstStyle/>
                    <a:p>
                      <a:pPr marL="0" algn="ctr" defTabSz="914400" rtl="0" eaLnBrk="1" fontAlgn="ctr" latinLnBrk="0" hangingPunct="1"/>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10,189</a:t>
                      </a:r>
                      <a:endPar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6" marB="0" anchor="ctr">
                    <a:solidFill>
                      <a:schemeClr val="accent5">
                        <a:lumMod val="40000"/>
                        <a:lumOff val="60000"/>
                      </a:schemeClr>
                    </a:solidFill>
                  </a:tcPr>
                </a:tc>
                <a:tc>
                  <a:txBody>
                    <a:bodyPr/>
                    <a:lstStyle/>
                    <a:p>
                      <a:pPr marL="0" algn="ctr" defTabSz="914400" rtl="0" eaLnBrk="1" fontAlgn="ctr" latinLnBrk="0" hangingPunct="1"/>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    1,29</a:t>
                      </a:r>
                    </a:p>
                  </a:txBody>
                  <a:tcPr marL="9525" marR="9525" marT="9526" marB="0" anchor="ctr">
                    <a:solidFill>
                      <a:schemeClr val="accent5">
                        <a:lumMod val="40000"/>
                        <a:lumOff val="60000"/>
                      </a:schemeClr>
                    </a:solidFill>
                  </a:tcPr>
                </a:tc>
                <a:tc>
                  <a:txBody>
                    <a:bodyPr/>
                    <a:lstStyle/>
                    <a:p>
                      <a:pPr marL="0" algn="ctr" defTabSz="914400" rtl="0" eaLnBrk="1" fontAlgn="ctr" latinLnBrk="0" hangingPunct="1"/>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32 757,5</a:t>
                      </a:r>
                      <a:endPar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6" marB="0" anchor="ctr">
                    <a:solidFill>
                      <a:schemeClr val="accent5">
                        <a:lumMod val="40000"/>
                        <a:lumOff val="60000"/>
                      </a:schemeClr>
                    </a:solidFill>
                  </a:tcPr>
                </a:tc>
                <a:tc>
                  <a:txBody>
                    <a:bodyPr/>
                    <a:lstStyle/>
                    <a:p>
                      <a:pPr marL="0" algn="ctr" defTabSz="914400" rtl="0" eaLnBrk="1" fontAlgn="ctr" latinLnBrk="0" hangingPunct="1"/>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29 481,7</a:t>
                      </a:r>
                      <a:endPar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6" marB="0" anchor="ctr">
                    <a:solidFill>
                      <a:schemeClr val="accent5">
                        <a:lumMod val="40000"/>
                        <a:lumOff val="60000"/>
                      </a:schemeClr>
                    </a:solidFill>
                  </a:tcPr>
                </a:tc>
                <a:tc>
                  <a:txBody>
                    <a:bodyPr/>
                    <a:lstStyle/>
                    <a:p>
                      <a:pPr marL="0" algn="ctr" defTabSz="914400" rtl="0" eaLnBrk="1" fontAlgn="ctr" latinLnBrk="0" hangingPunct="1"/>
                      <a:r>
                        <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ru-RU" sz="1400" b="1"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 3 275,7</a:t>
                      </a:r>
                      <a:endParaRPr lang="ru-RU" sz="1400" b="1"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6" marB="0" anchor="ctr">
                    <a:solidFill>
                      <a:schemeClr val="accent5">
                        <a:lumMod val="40000"/>
                        <a:lumOff val="60000"/>
                      </a:schemeClr>
                    </a:solidFill>
                  </a:tcPr>
                </a:tc>
                <a:extLst>
                  <a:ext uri="{0D108BD9-81ED-4DB2-BD59-A6C34878D82A}">
                    <a16:rowId xmlns="" xmlns:a16="http://schemas.microsoft.com/office/drawing/2014/main" val="1516860274"/>
                  </a:ext>
                </a:extLst>
              </a:tr>
              <a:tr h="417299">
                <a:tc>
                  <a:txBody>
                    <a:bodyPr/>
                    <a:lstStyle/>
                    <a:p>
                      <a:pPr algn="ctr" fontAlgn="ctr"/>
                      <a:r>
                        <a:rPr lang="ru-RU" sz="900" u="none" strike="noStrike" dirty="0">
                          <a:effectLst/>
                        </a:rPr>
                        <a:t>1</a:t>
                      </a:r>
                      <a:endParaRPr lang="ru-RU" sz="900" b="0" i="0" u="none" strike="noStrike" dirty="0">
                        <a:solidFill>
                          <a:srgbClr val="000000"/>
                        </a:solidFill>
                        <a:effectLst/>
                        <a:latin typeface="Times New Roman" panose="02020603050405020304" pitchFamily="18" charset="0"/>
                      </a:endParaRPr>
                    </a:p>
                  </a:txBody>
                  <a:tcPr marL="5950" marR="5950" marT="5951" marB="0" anchor="ctr"/>
                </a:tc>
                <a:tc>
                  <a:txBody>
                    <a:bodyPr/>
                    <a:lstStyle/>
                    <a:p>
                      <a:pPr algn="l" fontAlgn="ctr"/>
                      <a:r>
                        <a:rPr lang="ru-RU" sz="1300" u="none" strike="noStrike" dirty="0">
                          <a:effectLst/>
                          <a:latin typeface="Times New Roman" panose="02020603050405020304" pitchFamily="18" charset="0"/>
                          <a:cs typeface="Times New Roman" panose="02020603050405020304" pitchFamily="18" charset="0"/>
                        </a:rPr>
                        <a:t>Ремонт автомобильной дороги по ул. Мира от д. 7 до д. 23 в с. Брехово</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0,401</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7 </a:t>
                      </a:r>
                      <a:r>
                        <a:rPr lang="ru-RU" sz="1300" u="none" strike="noStrike" dirty="0" smtClean="0">
                          <a:effectLst/>
                          <a:latin typeface="Times New Roman" panose="02020603050405020304" pitchFamily="18" charset="0"/>
                          <a:cs typeface="Times New Roman" panose="02020603050405020304" pitchFamily="18" charset="0"/>
                        </a:rPr>
                        <a:t>074,2</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6 </a:t>
                      </a:r>
                      <a:r>
                        <a:rPr lang="ru-RU" sz="1300" u="none" strike="noStrike" dirty="0" smtClean="0">
                          <a:effectLst/>
                          <a:latin typeface="Times New Roman" panose="02020603050405020304" pitchFamily="18" charset="0"/>
                          <a:cs typeface="Times New Roman" panose="02020603050405020304" pitchFamily="18" charset="0"/>
                        </a:rPr>
                        <a:t>366,8</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r>
                        <a:rPr lang="ru-RU" sz="1300" u="none" strike="noStrike" dirty="0" smtClean="0">
                          <a:effectLst/>
                          <a:latin typeface="Times New Roman" panose="02020603050405020304" pitchFamily="18" charset="0"/>
                          <a:cs typeface="Times New Roman" panose="02020603050405020304" pitchFamily="18" charset="0"/>
                        </a:rPr>
                        <a:t>707,4</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extLst>
                  <a:ext uri="{0D108BD9-81ED-4DB2-BD59-A6C34878D82A}">
                    <a16:rowId xmlns="" xmlns:a16="http://schemas.microsoft.com/office/drawing/2014/main" val="2901453995"/>
                  </a:ext>
                </a:extLst>
              </a:tr>
              <a:tr h="417299">
                <a:tc>
                  <a:txBody>
                    <a:bodyPr/>
                    <a:lstStyle/>
                    <a:p>
                      <a:pPr algn="ctr" fontAlgn="ctr"/>
                      <a:r>
                        <a:rPr lang="ru-RU" sz="900" u="none" strike="noStrike">
                          <a:effectLst/>
                        </a:rPr>
                        <a:t>2</a:t>
                      </a:r>
                      <a:endParaRPr lang="ru-RU" sz="900" b="0" i="0" u="none" strike="noStrike">
                        <a:solidFill>
                          <a:srgbClr val="000000"/>
                        </a:solidFill>
                        <a:effectLst/>
                        <a:latin typeface="Times New Roman" panose="02020603050405020304" pitchFamily="18" charset="0"/>
                      </a:endParaRPr>
                    </a:p>
                  </a:txBody>
                  <a:tcPr marL="5950" marR="5950" marT="5951" marB="0" anchor="ctr"/>
                </a:tc>
                <a:tc>
                  <a:txBody>
                    <a:bodyPr/>
                    <a:lstStyle/>
                    <a:p>
                      <a:pPr algn="l" fontAlgn="ctr"/>
                      <a:r>
                        <a:rPr lang="ru-RU" sz="1300" u="none" strike="noStrike" dirty="0">
                          <a:effectLst/>
                          <a:latin typeface="Times New Roman" panose="02020603050405020304" pitchFamily="18" charset="0"/>
                          <a:cs typeface="Times New Roman" panose="02020603050405020304" pitchFamily="18" charset="0"/>
                        </a:rPr>
                        <a:t>Ремонт автомобильной дороги Ключи-</a:t>
                      </a:r>
                      <a:r>
                        <a:rPr lang="ru-RU" sz="1300" u="none" strike="noStrike" dirty="0" err="1">
                          <a:effectLst/>
                          <a:latin typeface="Times New Roman" panose="02020603050405020304" pitchFamily="18" charset="0"/>
                          <a:cs typeface="Times New Roman" panose="02020603050405020304" pitchFamily="18" charset="0"/>
                        </a:rPr>
                        <a:t>Агафонково</a:t>
                      </a:r>
                      <a:r>
                        <a:rPr lang="ru-RU" sz="1300" u="none" strike="noStrike" dirty="0">
                          <a:effectLst/>
                          <a:latin typeface="Times New Roman" panose="02020603050405020304" pitchFamily="18" charset="0"/>
                          <a:cs typeface="Times New Roman" panose="02020603050405020304" pitchFamily="18" charset="0"/>
                        </a:rPr>
                        <a:t> (уч. Тис-</a:t>
                      </a:r>
                      <a:r>
                        <a:rPr lang="ru-RU" sz="1300" u="none" strike="noStrike" dirty="0" err="1">
                          <a:effectLst/>
                          <a:latin typeface="Times New Roman" panose="02020603050405020304" pitchFamily="18" charset="0"/>
                          <a:cs typeface="Times New Roman" panose="02020603050405020304" pitchFamily="18" charset="0"/>
                        </a:rPr>
                        <a:t>Агафонково</a:t>
                      </a:r>
                      <a:r>
                        <a:rPr lang="ru-RU" sz="1300" u="none" strike="noStrike" dirty="0">
                          <a:effectLst/>
                          <a:latin typeface="Times New Roman" panose="02020603050405020304" pitchFamily="18" charset="0"/>
                          <a:cs typeface="Times New Roman" panose="02020603050405020304" pitchFamily="18" charset="0"/>
                        </a:rPr>
                        <a:t>), км 021+500 - км 022+443</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0,943</a:t>
                      </a:r>
                      <a:endParaRPr lang="ru-RU" sz="1300" b="0" i="0" u="none" strike="noStrike">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r>
                        <a:rPr lang="ru-RU" sz="1300" u="none" strike="noStrike" dirty="0" smtClean="0">
                          <a:effectLst/>
                          <a:latin typeface="Times New Roman" panose="02020603050405020304" pitchFamily="18" charset="0"/>
                          <a:cs typeface="Times New Roman" panose="02020603050405020304" pitchFamily="18" charset="0"/>
                        </a:rPr>
                        <a:t>990,0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r>
                        <a:rPr lang="ru-RU" sz="1300" u="none" strike="noStrike" dirty="0" smtClean="0">
                          <a:effectLst/>
                          <a:latin typeface="Times New Roman" panose="02020603050405020304" pitchFamily="18" charset="0"/>
                          <a:cs typeface="Times New Roman" panose="02020603050405020304" pitchFamily="18" charset="0"/>
                        </a:rPr>
                        <a:t>891,0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r>
                        <a:rPr lang="ru-RU" sz="1300" u="none" strike="noStrike" dirty="0" smtClean="0">
                          <a:effectLst/>
                          <a:latin typeface="Times New Roman" panose="02020603050405020304" pitchFamily="18" charset="0"/>
                          <a:cs typeface="Times New Roman" panose="02020603050405020304" pitchFamily="18" charset="0"/>
                        </a:rPr>
                        <a:t>99,0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extLst>
                  <a:ext uri="{0D108BD9-81ED-4DB2-BD59-A6C34878D82A}">
                    <a16:rowId xmlns="" xmlns:a16="http://schemas.microsoft.com/office/drawing/2014/main" val="1889906302"/>
                  </a:ext>
                </a:extLst>
              </a:tr>
              <a:tr h="417299">
                <a:tc>
                  <a:txBody>
                    <a:bodyPr/>
                    <a:lstStyle/>
                    <a:p>
                      <a:pPr algn="ctr" fontAlgn="ctr"/>
                      <a:r>
                        <a:rPr lang="ru-RU" sz="900" u="none" strike="noStrike">
                          <a:effectLst/>
                        </a:rPr>
                        <a:t>3</a:t>
                      </a:r>
                      <a:endParaRPr lang="ru-RU" sz="900" b="0" i="0" u="none" strike="noStrike">
                        <a:solidFill>
                          <a:srgbClr val="000000"/>
                        </a:solidFill>
                        <a:effectLst/>
                        <a:latin typeface="Times New Roman" panose="02020603050405020304" pitchFamily="18" charset="0"/>
                      </a:endParaRPr>
                    </a:p>
                  </a:txBody>
                  <a:tcPr marL="5950" marR="5950" marT="5951" marB="0" anchor="ctr"/>
                </a:tc>
                <a:tc>
                  <a:txBody>
                    <a:bodyPr/>
                    <a:lstStyle/>
                    <a:p>
                      <a:pPr algn="l" fontAlgn="ctr"/>
                      <a:r>
                        <a:rPr lang="ru-RU" sz="1300" u="none" strike="noStrike" dirty="0">
                          <a:effectLst/>
                          <a:latin typeface="Times New Roman" panose="02020603050405020304" pitchFamily="18" charset="0"/>
                          <a:cs typeface="Times New Roman" panose="02020603050405020304" pitchFamily="18" charset="0"/>
                        </a:rPr>
                        <a:t>Ремонт автомобильной дороги Пермь-Екатеринбург - </a:t>
                      </a:r>
                      <a:r>
                        <a:rPr lang="ru-RU" sz="1300" u="none" strike="noStrike" dirty="0" err="1">
                          <a:effectLst/>
                          <a:latin typeface="Times New Roman" panose="02020603050405020304" pitchFamily="18" charset="0"/>
                          <a:cs typeface="Times New Roman" panose="02020603050405020304" pitchFamily="18" charset="0"/>
                        </a:rPr>
                        <a:t>Балаши</a:t>
                      </a:r>
                      <a:r>
                        <a:rPr lang="ru-RU" sz="1300" u="none" strike="noStrike" dirty="0">
                          <a:effectLst/>
                          <a:latin typeface="Times New Roman" panose="02020603050405020304" pitchFamily="18" charset="0"/>
                          <a:cs typeface="Times New Roman" panose="02020603050405020304" pitchFamily="18" charset="0"/>
                        </a:rPr>
                        <a:t>, км 000+000-км 001+000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1</a:t>
                      </a:r>
                      <a:endParaRPr lang="ru-RU" sz="1300" b="0" i="0" u="none" strike="noStrike">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1 </a:t>
                      </a:r>
                      <a:r>
                        <a:rPr lang="ru-RU" sz="1300" u="none" strike="noStrike" dirty="0" smtClean="0">
                          <a:effectLst/>
                          <a:latin typeface="Times New Roman" panose="02020603050405020304" pitchFamily="18" charset="0"/>
                          <a:cs typeface="Times New Roman" panose="02020603050405020304" pitchFamily="18" charset="0"/>
                        </a:rPr>
                        <a:t>037,1</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r>
                        <a:rPr lang="ru-RU" sz="1300" u="none" strike="noStrike" dirty="0" smtClean="0">
                          <a:effectLst/>
                          <a:latin typeface="Times New Roman" panose="02020603050405020304" pitchFamily="18" charset="0"/>
                          <a:cs typeface="Times New Roman" panose="02020603050405020304" pitchFamily="18" charset="0"/>
                        </a:rPr>
                        <a:t>933,4</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r>
                        <a:rPr lang="ru-RU" sz="1300" u="none" strike="noStrike" dirty="0" smtClean="0">
                          <a:effectLst/>
                          <a:latin typeface="Times New Roman" panose="02020603050405020304" pitchFamily="18" charset="0"/>
                          <a:cs typeface="Times New Roman" panose="02020603050405020304" pitchFamily="18" charset="0"/>
                        </a:rPr>
                        <a:t>103,7</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extLst>
                  <a:ext uri="{0D108BD9-81ED-4DB2-BD59-A6C34878D82A}">
                    <a16:rowId xmlns="" xmlns:a16="http://schemas.microsoft.com/office/drawing/2014/main" val="19522820"/>
                  </a:ext>
                </a:extLst>
              </a:tr>
              <a:tr h="417299">
                <a:tc>
                  <a:txBody>
                    <a:bodyPr/>
                    <a:lstStyle/>
                    <a:p>
                      <a:pPr algn="ctr" fontAlgn="ctr"/>
                      <a:r>
                        <a:rPr lang="ru-RU" sz="900" u="none" strike="noStrike">
                          <a:effectLst/>
                        </a:rPr>
                        <a:t>4</a:t>
                      </a:r>
                      <a:endParaRPr lang="ru-RU" sz="900" b="0" i="0" u="none" strike="noStrike">
                        <a:solidFill>
                          <a:srgbClr val="000000"/>
                        </a:solidFill>
                        <a:effectLst/>
                        <a:latin typeface="Times New Roman" panose="02020603050405020304" pitchFamily="18" charset="0"/>
                      </a:endParaRPr>
                    </a:p>
                  </a:txBody>
                  <a:tcPr marL="5950" marR="5950" marT="5951" marB="0" anchor="ctr"/>
                </a:tc>
                <a:tc>
                  <a:txBody>
                    <a:bodyPr/>
                    <a:lstStyle/>
                    <a:p>
                      <a:pPr algn="l" fontAlgn="ctr"/>
                      <a:r>
                        <a:rPr lang="ru-RU" sz="1300" u="none" strike="noStrike" dirty="0">
                          <a:effectLst/>
                          <a:latin typeface="Times New Roman" panose="02020603050405020304" pitchFamily="18" charset="0"/>
                          <a:cs typeface="Times New Roman" panose="02020603050405020304" pitchFamily="18" charset="0"/>
                        </a:rPr>
                        <a:t>Ремонт автомобильной дороги </a:t>
                      </a:r>
                      <a:r>
                        <a:rPr lang="ru-RU" sz="1300" u="none" strike="noStrike" dirty="0" err="1">
                          <a:effectLst/>
                          <a:latin typeface="Times New Roman" panose="02020603050405020304" pitchFamily="18" charset="0"/>
                          <a:cs typeface="Times New Roman" panose="02020603050405020304" pitchFamily="18" charset="0"/>
                        </a:rPr>
                        <a:t>Пепелыши-Бырма</a:t>
                      </a:r>
                      <a:r>
                        <a:rPr lang="ru-RU" sz="1300" u="none" strike="noStrike" dirty="0">
                          <a:effectLst/>
                          <a:latin typeface="Times New Roman" panose="02020603050405020304" pitchFamily="18" charset="0"/>
                          <a:cs typeface="Times New Roman" panose="02020603050405020304" pitchFamily="18" charset="0"/>
                        </a:rPr>
                        <a:t>, км 006+000 - км 006+774</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0,774</a:t>
                      </a:r>
                      <a:endParaRPr lang="ru-RU" sz="1300" b="0" i="0" u="none" strike="noStrike">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1 </a:t>
                      </a:r>
                      <a:r>
                        <a:rPr lang="ru-RU" sz="1300" u="none" strike="noStrike" dirty="0" smtClean="0">
                          <a:effectLst/>
                          <a:latin typeface="Times New Roman" panose="02020603050405020304" pitchFamily="18" charset="0"/>
                          <a:cs typeface="Times New Roman" panose="02020603050405020304" pitchFamily="18" charset="0"/>
                        </a:rPr>
                        <a:t>249,0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1 </a:t>
                      </a:r>
                      <a:r>
                        <a:rPr lang="ru-RU" sz="1300" u="none" strike="noStrike" dirty="0" smtClean="0">
                          <a:effectLst/>
                          <a:latin typeface="Times New Roman" panose="02020603050405020304" pitchFamily="18" charset="0"/>
                          <a:cs typeface="Times New Roman" panose="02020603050405020304" pitchFamily="18" charset="0"/>
                        </a:rPr>
                        <a:t>124,1</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r>
                        <a:rPr lang="ru-RU" sz="1300" u="none" strike="noStrike" dirty="0" smtClean="0">
                          <a:effectLst/>
                          <a:latin typeface="Times New Roman" panose="02020603050405020304" pitchFamily="18" charset="0"/>
                          <a:cs typeface="Times New Roman" panose="02020603050405020304" pitchFamily="18" charset="0"/>
                        </a:rPr>
                        <a:t>124,9</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extLst>
                  <a:ext uri="{0D108BD9-81ED-4DB2-BD59-A6C34878D82A}">
                    <a16:rowId xmlns="" xmlns:a16="http://schemas.microsoft.com/office/drawing/2014/main" val="4273758847"/>
                  </a:ext>
                </a:extLst>
              </a:tr>
              <a:tr h="417299">
                <a:tc>
                  <a:txBody>
                    <a:bodyPr/>
                    <a:lstStyle/>
                    <a:p>
                      <a:pPr algn="ctr" fontAlgn="ctr"/>
                      <a:r>
                        <a:rPr lang="ru-RU" sz="900" u="none" strike="noStrike">
                          <a:effectLst/>
                        </a:rPr>
                        <a:t>5</a:t>
                      </a:r>
                      <a:endParaRPr lang="ru-RU" sz="900" b="0" i="0" u="none" strike="noStrike">
                        <a:solidFill>
                          <a:srgbClr val="000000"/>
                        </a:solidFill>
                        <a:effectLst/>
                        <a:latin typeface="Times New Roman" panose="02020603050405020304" pitchFamily="18" charset="0"/>
                      </a:endParaRPr>
                    </a:p>
                  </a:txBody>
                  <a:tcPr marL="5950" marR="5950" marT="5951" marB="0" anchor="ctr"/>
                </a:tc>
                <a:tc>
                  <a:txBody>
                    <a:bodyPr/>
                    <a:lstStyle/>
                    <a:p>
                      <a:pPr algn="l" fontAlgn="ctr"/>
                      <a:r>
                        <a:rPr lang="ru-RU" sz="1300" u="none" strike="noStrike" dirty="0">
                          <a:effectLst/>
                          <a:latin typeface="Times New Roman" panose="02020603050405020304" pitchFamily="18" charset="0"/>
                          <a:cs typeface="Times New Roman" panose="02020603050405020304" pitchFamily="18" charset="0"/>
                        </a:rPr>
                        <a:t>Ремонт автомобильной дороги Пермь-Екатеринбург-</a:t>
                      </a:r>
                      <a:r>
                        <a:rPr lang="ru-RU" sz="1300" u="none" strike="noStrike" dirty="0" err="1">
                          <a:effectLst/>
                          <a:latin typeface="Times New Roman" panose="02020603050405020304" pitchFamily="18" charset="0"/>
                          <a:cs typeface="Times New Roman" panose="02020603050405020304" pitchFamily="18" charset="0"/>
                        </a:rPr>
                        <a:t>Балаши</a:t>
                      </a:r>
                      <a:r>
                        <a:rPr lang="ru-RU" sz="1300" u="none" strike="noStrike" dirty="0">
                          <a:effectLst/>
                          <a:latin typeface="Times New Roman" panose="02020603050405020304" pitchFamily="18" charset="0"/>
                          <a:cs typeface="Times New Roman" panose="02020603050405020304" pitchFamily="18" charset="0"/>
                        </a:rPr>
                        <a:t>, км 001+000 - км 001+929</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0,929</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1 </a:t>
                      </a:r>
                      <a:r>
                        <a:rPr lang="ru-RU" sz="1300" u="none" strike="noStrike" dirty="0" smtClean="0">
                          <a:effectLst/>
                          <a:latin typeface="Times New Roman" panose="02020603050405020304" pitchFamily="18" charset="0"/>
                          <a:cs typeface="Times New Roman" panose="02020603050405020304" pitchFamily="18" charset="0"/>
                        </a:rPr>
                        <a:t>145,5</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1 </a:t>
                      </a:r>
                      <a:r>
                        <a:rPr lang="ru-RU" sz="1300" u="none" strike="noStrike" dirty="0" smtClean="0">
                          <a:effectLst/>
                          <a:latin typeface="Times New Roman" panose="02020603050405020304" pitchFamily="18" charset="0"/>
                          <a:cs typeface="Times New Roman" panose="02020603050405020304" pitchFamily="18" charset="0"/>
                        </a:rPr>
                        <a:t>031,0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r>
                        <a:rPr lang="ru-RU" sz="1300" u="none" strike="noStrike" dirty="0" smtClean="0">
                          <a:effectLst/>
                          <a:latin typeface="Times New Roman" panose="02020603050405020304" pitchFamily="18" charset="0"/>
                          <a:cs typeface="Times New Roman" panose="02020603050405020304" pitchFamily="18" charset="0"/>
                        </a:rPr>
                        <a:t>114,6</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extLst>
                  <a:ext uri="{0D108BD9-81ED-4DB2-BD59-A6C34878D82A}">
                    <a16:rowId xmlns="" xmlns:a16="http://schemas.microsoft.com/office/drawing/2014/main" val="215904461"/>
                  </a:ext>
                </a:extLst>
              </a:tr>
              <a:tr h="625950">
                <a:tc>
                  <a:txBody>
                    <a:bodyPr/>
                    <a:lstStyle/>
                    <a:p>
                      <a:pPr algn="ctr" fontAlgn="ctr"/>
                      <a:r>
                        <a:rPr lang="ru-RU" sz="900" u="none" strike="noStrike">
                          <a:effectLst/>
                        </a:rPr>
                        <a:t>6</a:t>
                      </a:r>
                      <a:endParaRPr lang="ru-RU" sz="900" b="0" i="0" u="none" strike="noStrike">
                        <a:solidFill>
                          <a:srgbClr val="000000"/>
                        </a:solidFill>
                        <a:effectLst/>
                        <a:latin typeface="Times New Roman" panose="02020603050405020304" pitchFamily="18" charset="0"/>
                      </a:endParaRPr>
                    </a:p>
                  </a:txBody>
                  <a:tcPr marL="5950" marR="5950" marT="5951" marB="0" anchor="ctr"/>
                </a:tc>
                <a:tc>
                  <a:txBody>
                    <a:bodyPr/>
                    <a:lstStyle/>
                    <a:p>
                      <a:pPr algn="l" fontAlgn="ctr"/>
                      <a:r>
                        <a:rPr lang="ru-RU" sz="1300" u="none" strike="noStrike" dirty="0">
                          <a:effectLst/>
                          <a:latin typeface="Times New Roman" panose="02020603050405020304" pitchFamily="18" charset="0"/>
                          <a:cs typeface="Times New Roman" panose="02020603050405020304" pitchFamily="18" charset="0"/>
                        </a:rPr>
                        <a:t>Ремонт автомобильной дороги Ключи-</a:t>
                      </a:r>
                      <a:r>
                        <a:rPr lang="ru-RU" sz="1300" u="none" strike="noStrike" dirty="0" err="1">
                          <a:effectLst/>
                          <a:latin typeface="Times New Roman" panose="02020603050405020304" pitchFamily="18" charset="0"/>
                          <a:cs typeface="Times New Roman" panose="02020603050405020304" pitchFamily="18" charset="0"/>
                        </a:rPr>
                        <a:t>Агафонково</a:t>
                      </a:r>
                      <a:r>
                        <a:rPr lang="ru-RU" sz="1300" u="none" strike="noStrike" dirty="0">
                          <a:effectLst/>
                          <a:latin typeface="Times New Roman" panose="02020603050405020304" pitchFamily="18" charset="0"/>
                          <a:cs typeface="Times New Roman" panose="02020603050405020304" pitchFamily="18" charset="0"/>
                        </a:rPr>
                        <a:t> (участок Тис-</a:t>
                      </a:r>
                      <a:r>
                        <a:rPr lang="ru-RU" sz="1300" u="none" strike="noStrike" dirty="0" err="1">
                          <a:effectLst/>
                          <a:latin typeface="Times New Roman" panose="02020603050405020304" pitchFamily="18" charset="0"/>
                          <a:cs typeface="Times New Roman" panose="02020603050405020304" pitchFamily="18" charset="0"/>
                        </a:rPr>
                        <a:t>Агафонково</a:t>
                      </a:r>
                      <a:r>
                        <a:rPr lang="ru-RU" sz="1300" u="none" strike="noStrike" dirty="0">
                          <a:effectLst/>
                          <a:latin typeface="Times New Roman" panose="02020603050405020304" pitchFamily="18" charset="0"/>
                          <a:cs typeface="Times New Roman" panose="02020603050405020304" pitchFamily="18" charset="0"/>
                        </a:rPr>
                        <a:t>), км 022+443 - км 023+500, км 025+000 - км 025+738</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1,795</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2 </a:t>
                      </a:r>
                      <a:r>
                        <a:rPr lang="ru-RU" sz="1300" u="none" strike="noStrike" dirty="0" smtClean="0">
                          <a:effectLst/>
                          <a:latin typeface="Times New Roman" panose="02020603050405020304" pitchFamily="18" charset="0"/>
                          <a:cs typeface="Times New Roman" panose="02020603050405020304" pitchFamily="18" charset="0"/>
                        </a:rPr>
                        <a:t>490,3</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2 </a:t>
                      </a:r>
                      <a:r>
                        <a:rPr lang="ru-RU" sz="1300" u="none" strike="noStrike" dirty="0" smtClean="0">
                          <a:effectLst/>
                          <a:latin typeface="Times New Roman" panose="02020603050405020304" pitchFamily="18" charset="0"/>
                          <a:cs typeface="Times New Roman" panose="02020603050405020304" pitchFamily="18" charset="0"/>
                        </a:rPr>
                        <a:t>241,2</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smtClean="0">
                          <a:effectLst/>
                          <a:latin typeface="Times New Roman" panose="02020603050405020304" pitchFamily="18" charset="0"/>
                          <a:cs typeface="Times New Roman" panose="02020603050405020304" pitchFamily="18" charset="0"/>
                        </a:rPr>
                        <a:t>249,0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extLst>
                  <a:ext uri="{0D108BD9-81ED-4DB2-BD59-A6C34878D82A}">
                    <a16:rowId xmlns="" xmlns:a16="http://schemas.microsoft.com/office/drawing/2014/main" val="514328481"/>
                  </a:ext>
                </a:extLst>
              </a:tr>
              <a:tr h="417299">
                <a:tc>
                  <a:txBody>
                    <a:bodyPr/>
                    <a:lstStyle/>
                    <a:p>
                      <a:pPr algn="ctr" fontAlgn="ctr"/>
                      <a:r>
                        <a:rPr lang="ru-RU" sz="900" u="none" strike="noStrike">
                          <a:effectLst/>
                        </a:rPr>
                        <a:t>7</a:t>
                      </a:r>
                      <a:endParaRPr lang="ru-RU" sz="900" b="0" i="0" u="none" strike="noStrike">
                        <a:solidFill>
                          <a:srgbClr val="000000"/>
                        </a:solidFill>
                        <a:effectLst/>
                        <a:latin typeface="Times New Roman" panose="02020603050405020304" pitchFamily="18" charset="0"/>
                      </a:endParaRPr>
                    </a:p>
                  </a:txBody>
                  <a:tcPr marL="5950" marR="5950" marT="5951" marB="0" anchor="ctr"/>
                </a:tc>
                <a:tc>
                  <a:txBody>
                    <a:bodyPr/>
                    <a:lstStyle/>
                    <a:p>
                      <a:pPr algn="l" fontAlgn="ctr"/>
                      <a:r>
                        <a:rPr lang="ru-RU" sz="1300" u="none" strike="noStrike" dirty="0">
                          <a:effectLst/>
                          <a:latin typeface="Times New Roman" panose="02020603050405020304" pitchFamily="18" charset="0"/>
                          <a:cs typeface="Times New Roman" panose="02020603050405020304" pitchFamily="18" charset="0"/>
                        </a:rPr>
                        <a:t>Ремонт автомобильной дороги Бор-</a:t>
                      </a:r>
                      <a:r>
                        <a:rPr lang="ru-RU" sz="1300" u="none" strike="noStrike" dirty="0" err="1">
                          <a:effectLst/>
                          <a:latin typeface="Times New Roman" panose="02020603050405020304" pitchFamily="18" charset="0"/>
                          <a:cs typeface="Times New Roman" panose="02020603050405020304" pitchFamily="18" charset="0"/>
                        </a:rPr>
                        <a:t>Тебеняки</a:t>
                      </a:r>
                      <a:r>
                        <a:rPr lang="ru-RU" sz="1300" u="none" strike="noStrike" dirty="0">
                          <a:effectLst/>
                          <a:latin typeface="Times New Roman" panose="02020603050405020304" pitchFamily="18" charset="0"/>
                          <a:cs typeface="Times New Roman" panose="02020603050405020304" pitchFamily="18" charset="0"/>
                        </a:rPr>
                        <a:t>, км 000+500 - км 002+020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1,52</a:t>
                      </a:r>
                      <a:endParaRPr lang="ru-RU" sz="1300" b="0" i="0" u="none" strike="noStrike">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3 </a:t>
                      </a:r>
                      <a:r>
                        <a:rPr lang="ru-RU" sz="1300" u="none" strike="noStrike" dirty="0" smtClean="0">
                          <a:effectLst/>
                          <a:latin typeface="Times New Roman" panose="02020603050405020304" pitchFamily="18" charset="0"/>
                          <a:cs typeface="Times New Roman" panose="02020603050405020304" pitchFamily="18" charset="0"/>
                        </a:rPr>
                        <a:t>177,6</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2 </a:t>
                      </a:r>
                      <a:r>
                        <a:rPr lang="ru-RU" sz="1300" u="none" strike="noStrike" dirty="0" smtClean="0">
                          <a:effectLst/>
                          <a:latin typeface="Times New Roman" panose="02020603050405020304" pitchFamily="18" charset="0"/>
                          <a:cs typeface="Times New Roman" panose="02020603050405020304" pitchFamily="18" charset="0"/>
                        </a:rPr>
                        <a:t>859,8</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smtClean="0">
                          <a:effectLst/>
                          <a:latin typeface="Times New Roman" panose="02020603050405020304" pitchFamily="18" charset="0"/>
                          <a:cs typeface="Times New Roman" panose="02020603050405020304" pitchFamily="18" charset="0"/>
                        </a:rPr>
                        <a:t>317,8</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extLst>
                  <a:ext uri="{0D108BD9-81ED-4DB2-BD59-A6C34878D82A}">
                    <a16:rowId xmlns="" xmlns:a16="http://schemas.microsoft.com/office/drawing/2014/main" val="1304743335"/>
                  </a:ext>
                </a:extLst>
              </a:tr>
              <a:tr h="417299">
                <a:tc>
                  <a:txBody>
                    <a:bodyPr/>
                    <a:lstStyle/>
                    <a:p>
                      <a:pPr algn="ctr" fontAlgn="ctr"/>
                      <a:r>
                        <a:rPr lang="ru-RU" sz="900" u="none" strike="noStrike">
                          <a:effectLst/>
                        </a:rPr>
                        <a:t>8</a:t>
                      </a:r>
                      <a:endParaRPr lang="ru-RU" sz="900" b="0" i="0" u="none" strike="noStrike">
                        <a:solidFill>
                          <a:srgbClr val="000000"/>
                        </a:solidFill>
                        <a:effectLst/>
                        <a:latin typeface="Times New Roman" panose="02020603050405020304" pitchFamily="18" charset="0"/>
                      </a:endParaRPr>
                    </a:p>
                  </a:txBody>
                  <a:tcPr marL="5950" marR="5950" marT="5951" marB="0" anchor="ctr"/>
                </a:tc>
                <a:tc>
                  <a:txBody>
                    <a:bodyPr/>
                    <a:lstStyle/>
                    <a:p>
                      <a:pPr algn="l" fontAlgn="ctr"/>
                      <a:r>
                        <a:rPr lang="ru-RU" sz="1300" u="none" strike="noStrike" dirty="0">
                          <a:effectLst/>
                          <a:latin typeface="Times New Roman" panose="02020603050405020304" pitchFamily="18" charset="0"/>
                          <a:cs typeface="Times New Roman" panose="02020603050405020304" pitchFamily="18" charset="0"/>
                        </a:rPr>
                        <a:t>Ремонт автомобильной дороги по ул. Ленина в с. Сыра от д. 60 до д. 117</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1,203</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2 </a:t>
                      </a:r>
                      <a:r>
                        <a:rPr lang="ru-RU" sz="1300" u="none" strike="noStrike" dirty="0" smtClean="0">
                          <a:effectLst/>
                          <a:latin typeface="Times New Roman" panose="02020603050405020304" pitchFamily="18" charset="0"/>
                          <a:cs typeface="Times New Roman" panose="02020603050405020304" pitchFamily="18" charset="0"/>
                        </a:rPr>
                        <a:t>446,2</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2 </a:t>
                      </a:r>
                      <a:r>
                        <a:rPr lang="ru-RU" sz="1300" u="none" strike="noStrike" dirty="0" smtClean="0">
                          <a:effectLst/>
                          <a:latin typeface="Times New Roman" panose="02020603050405020304" pitchFamily="18" charset="0"/>
                          <a:cs typeface="Times New Roman" panose="02020603050405020304" pitchFamily="18" charset="0"/>
                        </a:rPr>
                        <a:t>201,5</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r>
                        <a:rPr lang="ru-RU" sz="1300" u="none" strike="noStrike" dirty="0" smtClean="0">
                          <a:effectLst/>
                          <a:latin typeface="Times New Roman" panose="02020603050405020304" pitchFamily="18" charset="0"/>
                          <a:cs typeface="Times New Roman" panose="02020603050405020304" pitchFamily="18" charset="0"/>
                        </a:rPr>
                        <a:t>244,6</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extLst>
                  <a:ext uri="{0D108BD9-81ED-4DB2-BD59-A6C34878D82A}">
                    <a16:rowId xmlns="" xmlns:a16="http://schemas.microsoft.com/office/drawing/2014/main" val="925284370"/>
                  </a:ext>
                </a:extLst>
              </a:tr>
              <a:tr h="417299">
                <a:tc>
                  <a:txBody>
                    <a:bodyPr/>
                    <a:lstStyle/>
                    <a:p>
                      <a:pPr algn="ctr" fontAlgn="ctr"/>
                      <a:r>
                        <a:rPr lang="ru-RU" sz="900" b="0" i="0" u="none" strike="noStrike" dirty="0" smtClean="0">
                          <a:solidFill>
                            <a:srgbClr val="000000"/>
                          </a:solidFill>
                          <a:effectLst/>
                          <a:latin typeface="Times New Roman" panose="02020603050405020304" pitchFamily="18" charset="0"/>
                        </a:rPr>
                        <a:t>9</a:t>
                      </a:r>
                      <a:endParaRPr lang="ru-RU" sz="900" b="0" i="0" u="none" strike="noStrike" dirty="0">
                        <a:solidFill>
                          <a:srgbClr val="000000"/>
                        </a:solidFill>
                        <a:effectLst/>
                        <a:latin typeface="Times New Roman" panose="02020603050405020304" pitchFamily="18" charset="0"/>
                      </a:endParaRPr>
                    </a:p>
                  </a:txBody>
                  <a:tcPr marL="5950" marR="5950" marT="5951" marB="0" anchor="ctr"/>
                </a:tc>
                <a:tc>
                  <a:txBody>
                    <a:bodyPr/>
                    <a:lstStyle/>
                    <a:p>
                      <a:pPr marL="0" algn="l" defTabSz="914400" rtl="0" eaLnBrk="1" fontAlgn="ctr" latinLnBrk="0" hangingPunct="1"/>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Ремонт автомобильной дороги Ключи-</a:t>
                      </a:r>
                      <a:r>
                        <a:rPr lang="ru-RU" sz="1300" u="none" strike="noStrike" kern="1200" dirty="0" err="1">
                          <a:solidFill>
                            <a:schemeClr val="dk1"/>
                          </a:solidFill>
                          <a:effectLst/>
                          <a:latin typeface="Times New Roman" panose="02020603050405020304" pitchFamily="18" charset="0"/>
                          <a:ea typeface="+mn-ea"/>
                          <a:cs typeface="Times New Roman" panose="02020603050405020304" pitchFamily="18" charset="0"/>
                        </a:rPr>
                        <a:t>Агафонково</a:t>
                      </a:r>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 (участок Ключи-Тис), км 011+000 - км 011+884</a:t>
                      </a:r>
                    </a:p>
                  </a:txBody>
                  <a:tcPr marL="9525" marR="9525" marT="9526" marB="0" anchor="ctr"/>
                </a:tc>
                <a:tc>
                  <a:txBody>
                    <a:bodyPr/>
                    <a:lstStyle/>
                    <a:p>
                      <a:pPr marL="0" algn="ctr" defTabSz="914400" rtl="0" eaLnBrk="1" fontAlgn="ctr" latinLnBrk="0" hangingPunct="1"/>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txBody>
                  <a:tcPr marL="9525" marR="9525" marT="9526" marB="0" anchor="ctr"/>
                </a:tc>
                <a:tc>
                  <a:txBody>
                    <a:bodyPr/>
                    <a:lstStyle/>
                    <a:p>
                      <a:pPr marL="0" algn="ctr" defTabSz="914400" rtl="0" eaLnBrk="1" fontAlgn="ctr" latinLnBrk="0" hangingPunct="1"/>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0,884</a:t>
                      </a:r>
                    </a:p>
                  </a:txBody>
                  <a:tcPr marL="9525" marR="9525" marT="9526" marB="0" anchor="ctr"/>
                </a:tc>
                <a:tc>
                  <a:txBody>
                    <a:bodyPr/>
                    <a:lstStyle/>
                    <a:p>
                      <a:pPr marL="0" algn="ctr" defTabSz="914400" rtl="0" eaLnBrk="1" fontAlgn="ctr" latinLnBrk="0" hangingPunct="1"/>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  8 </a:t>
                      </a:r>
                      <a:r>
                        <a:rPr lang="ru-RU" sz="13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657,4</a:t>
                      </a:r>
                      <a:endPar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6" marB="0" anchor="ctr"/>
                </a:tc>
                <a:tc>
                  <a:txBody>
                    <a:bodyPr/>
                    <a:lstStyle/>
                    <a:p>
                      <a:pPr marL="0" algn="ctr" defTabSz="914400" rtl="0" eaLnBrk="1" fontAlgn="ctr" latinLnBrk="0" hangingPunct="1"/>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  7 </a:t>
                      </a:r>
                      <a:r>
                        <a:rPr lang="ru-RU" sz="13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791,7</a:t>
                      </a:r>
                      <a:endPar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6" marB="0" anchor="ctr"/>
                </a:tc>
                <a:tc>
                  <a:txBody>
                    <a:bodyPr/>
                    <a:lstStyle/>
                    <a:p>
                      <a:pPr marL="0" algn="ctr" defTabSz="914400" rtl="0" eaLnBrk="1" fontAlgn="ctr" latinLnBrk="0" hangingPunct="1"/>
                      <a:r>
                        <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ru-RU" sz="1300" u="none" strike="noStrike" kern="1200" dirty="0" smtClean="0">
                          <a:solidFill>
                            <a:schemeClr val="dk1"/>
                          </a:solidFill>
                          <a:effectLst/>
                          <a:latin typeface="Times New Roman" panose="02020603050405020304" pitchFamily="18" charset="0"/>
                          <a:ea typeface="+mn-ea"/>
                          <a:cs typeface="Times New Roman" panose="02020603050405020304" pitchFamily="18" charset="0"/>
                        </a:rPr>
                        <a:t>865,7</a:t>
                      </a:r>
                      <a:endParaRPr lang="ru-RU" sz="1300" u="none" strike="noStrike" kern="1200" dirty="0">
                        <a:solidFill>
                          <a:schemeClr val="dk1"/>
                        </a:solidFill>
                        <a:effectLst/>
                        <a:latin typeface="Times New Roman" panose="02020603050405020304" pitchFamily="18" charset="0"/>
                        <a:ea typeface="+mn-ea"/>
                        <a:cs typeface="Times New Roman" panose="02020603050405020304" pitchFamily="18" charset="0"/>
                      </a:endParaRPr>
                    </a:p>
                  </a:txBody>
                  <a:tcPr marL="9525" marR="9525" marT="9526" marB="0" anchor="ctr"/>
                </a:tc>
                <a:extLst>
                  <a:ext uri="{0D108BD9-81ED-4DB2-BD59-A6C34878D82A}">
                    <a16:rowId xmlns="" xmlns:a16="http://schemas.microsoft.com/office/drawing/2014/main" val="1393176297"/>
                  </a:ext>
                </a:extLst>
              </a:tr>
              <a:tr h="417299">
                <a:tc>
                  <a:txBody>
                    <a:bodyPr/>
                    <a:lstStyle/>
                    <a:p>
                      <a:pPr algn="ctr" fontAlgn="ctr"/>
                      <a:r>
                        <a:rPr lang="ru-RU" sz="900" b="0" i="0" u="none" strike="noStrike" dirty="0" smtClean="0">
                          <a:solidFill>
                            <a:schemeClr val="dk1"/>
                          </a:solidFill>
                          <a:effectLst/>
                          <a:latin typeface="+mn-lt"/>
                        </a:rPr>
                        <a:t>10</a:t>
                      </a:r>
                      <a:endParaRPr lang="ru-RU" sz="900" b="0" i="0" u="none" strike="noStrike" dirty="0">
                        <a:solidFill>
                          <a:srgbClr val="000000"/>
                        </a:solidFill>
                        <a:effectLst/>
                        <a:latin typeface="Times New Roman" panose="02020603050405020304" pitchFamily="18" charset="0"/>
                      </a:endParaRPr>
                    </a:p>
                  </a:txBody>
                  <a:tcPr marL="5950" marR="5950" marT="5951" marB="0" anchor="ctr"/>
                </a:tc>
                <a:tc>
                  <a:txBody>
                    <a:bodyPr/>
                    <a:lstStyle/>
                    <a:p>
                      <a:pPr algn="l" fontAlgn="ctr"/>
                      <a:r>
                        <a:rPr lang="ru-RU" sz="1300" u="none" strike="noStrike" dirty="0">
                          <a:effectLst/>
                          <a:latin typeface="Times New Roman" panose="02020603050405020304" pitchFamily="18" charset="0"/>
                          <a:cs typeface="Times New Roman" panose="02020603050405020304" pitchFamily="18" charset="0"/>
                        </a:rPr>
                        <a:t>Ремонт автомобильной дороги </a:t>
                      </a:r>
                      <a:r>
                        <a:rPr lang="ru-RU" sz="1300" u="none" strike="noStrike" dirty="0" err="1">
                          <a:effectLst/>
                          <a:latin typeface="Times New Roman" panose="02020603050405020304" pitchFamily="18" charset="0"/>
                          <a:cs typeface="Times New Roman" panose="02020603050405020304" pitchFamily="18" charset="0"/>
                        </a:rPr>
                        <a:t>Пепелыши-Бырма</a:t>
                      </a:r>
                      <a:r>
                        <a:rPr lang="ru-RU" sz="1300" u="none" strike="noStrike" dirty="0">
                          <a:effectLst/>
                          <a:latin typeface="Times New Roman" panose="02020603050405020304" pitchFamily="18" charset="0"/>
                          <a:cs typeface="Times New Roman" panose="02020603050405020304" pitchFamily="18" charset="0"/>
                        </a:rPr>
                        <a:t>, км 009+110 - км 010+670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a:effectLst/>
                          <a:latin typeface="Times New Roman" panose="02020603050405020304" pitchFamily="18" charset="0"/>
                          <a:cs typeface="Times New Roman" panose="02020603050405020304" pitchFamily="18" charset="0"/>
                        </a:rPr>
                        <a:t>1,56</a:t>
                      </a:r>
                      <a:endParaRPr lang="ru-RU" sz="1300" b="0" i="0" u="none" strike="noStrike">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2 </a:t>
                      </a:r>
                      <a:r>
                        <a:rPr lang="ru-RU" sz="1300" u="none" strike="noStrike" dirty="0" smtClean="0">
                          <a:effectLst/>
                          <a:latin typeface="Times New Roman" panose="02020603050405020304" pitchFamily="18" charset="0"/>
                          <a:cs typeface="Times New Roman" panose="02020603050405020304" pitchFamily="18" charset="0"/>
                        </a:rPr>
                        <a:t>502,6</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2 </a:t>
                      </a:r>
                      <a:r>
                        <a:rPr lang="ru-RU" sz="1300" u="none" strike="noStrike" dirty="0" smtClean="0">
                          <a:effectLst/>
                          <a:latin typeface="Times New Roman" panose="02020603050405020304" pitchFamily="18" charset="0"/>
                          <a:cs typeface="Times New Roman" panose="02020603050405020304" pitchFamily="18" charset="0"/>
                        </a:rPr>
                        <a:t>252,4</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smtClean="0">
                          <a:effectLst/>
                          <a:latin typeface="Times New Roman" panose="02020603050405020304" pitchFamily="18" charset="0"/>
                          <a:cs typeface="Times New Roman" panose="02020603050405020304" pitchFamily="18" charset="0"/>
                        </a:rPr>
                        <a:t>250,3</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extLst>
                  <a:ext uri="{0D108BD9-81ED-4DB2-BD59-A6C34878D82A}">
                    <a16:rowId xmlns="" xmlns:a16="http://schemas.microsoft.com/office/drawing/2014/main" val="1467070091"/>
                  </a:ext>
                </a:extLst>
              </a:tr>
              <a:tr h="508056">
                <a:tc>
                  <a:txBody>
                    <a:bodyPr/>
                    <a:lstStyle/>
                    <a:p>
                      <a:pPr algn="ctr" fontAlgn="ctr"/>
                      <a:r>
                        <a:rPr lang="ru-RU" sz="900" b="0" i="0" u="none" strike="noStrike" dirty="0" smtClean="0">
                          <a:solidFill>
                            <a:srgbClr val="000000"/>
                          </a:solidFill>
                          <a:effectLst/>
                          <a:latin typeface="Times New Roman" panose="02020603050405020304" pitchFamily="18" charset="0"/>
                        </a:rPr>
                        <a:t>11</a:t>
                      </a:r>
                      <a:endParaRPr lang="ru-RU" sz="900" b="0" i="0" u="none" strike="noStrike" dirty="0">
                        <a:solidFill>
                          <a:srgbClr val="000000"/>
                        </a:solidFill>
                        <a:effectLst/>
                        <a:latin typeface="Times New Roman" panose="02020603050405020304" pitchFamily="18" charset="0"/>
                      </a:endParaRPr>
                    </a:p>
                  </a:txBody>
                  <a:tcPr marL="5950" marR="5950" marT="5951"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u-RU" sz="1300" u="none" strike="noStrike" dirty="0" smtClean="0">
                          <a:effectLst/>
                          <a:latin typeface="Times New Roman" panose="02020603050405020304" pitchFamily="18" charset="0"/>
                          <a:cs typeface="Times New Roman" panose="02020603050405020304" pitchFamily="18" charset="0"/>
                        </a:rPr>
                        <a:t>Ремонт автомобильной дороги </a:t>
                      </a:r>
                      <a:r>
                        <a:rPr lang="ru-RU" sz="1300" u="none" strike="noStrike" dirty="0" err="1" smtClean="0">
                          <a:effectLst/>
                          <a:latin typeface="Times New Roman" panose="02020603050405020304" pitchFamily="18" charset="0"/>
                          <a:cs typeface="Times New Roman" panose="02020603050405020304" pitchFamily="18" charset="0"/>
                        </a:rPr>
                        <a:t>Шахарово</a:t>
                      </a:r>
                      <a:r>
                        <a:rPr lang="ru-RU" sz="1300" u="none" strike="noStrike" dirty="0" smtClean="0">
                          <a:effectLst/>
                          <a:latin typeface="Times New Roman" panose="02020603050405020304" pitchFamily="18" charset="0"/>
                          <a:cs typeface="Times New Roman" panose="02020603050405020304" pitchFamily="18" charset="0"/>
                        </a:rPr>
                        <a:t>-Брехово по ул.</a:t>
                      </a:r>
                      <a:r>
                        <a:rPr lang="ru-RU" sz="1300" u="none" strike="noStrike" baseline="0" dirty="0" smtClean="0">
                          <a:effectLst/>
                          <a:latin typeface="Times New Roman" panose="02020603050405020304" pitchFamily="18" charset="0"/>
                          <a:cs typeface="Times New Roman" panose="02020603050405020304" pitchFamily="18" charset="0"/>
                        </a:rPr>
                        <a:t> </a:t>
                      </a:r>
                      <a:r>
                        <a:rPr lang="ru-RU" sz="1300" u="none" strike="noStrike" baseline="0" dirty="0" err="1" smtClean="0">
                          <a:effectLst/>
                          <a:latin typeface="Times New Roman" panose="02020603050405020304" pitchFamily="18" charset="0"/>
                          <a:cs typeface="Times New Roman" panose="02020603050405020304" pitchFamily="18" charset="0"/>
                        </a:rPr>
                        <a:t>Золина</a:t>
                      </a:r>
                      <a:r>
                        <a:rPr lang="ru-RU" sz="1300" u="none" strike="noStrike" baseline="0" dirty="0" smtClean="0">
                          <a:effectLst/>
                          <a:latin typeface="Times New Roman" panose="02020603050405020304" pitchFamily="18" charset="0"/>
                          <a:cs typeface="Times New Roman" panose="02020603050405020304" pitchFamily="18" charset="0"/>
                        </a:rPr>
                        <a:t> в </a:t>
                      </a:r>
                      <a:r>
                        <a:rPr lang="ru-RU" sz="1300" u="none" strike="noStrike" baseline="0" dirty="0" err="1" smtClean="0">
                          <a:effectLst/>
                          <a:latin typeface="Times New Roman" panose="02020603050405020304" pitchFamily="18" charset="0"/>
                          <a:cs typeface="Times New Roman" panose="02020603050405020304" pitchFamily="18" charset="0"/>
                        </a:rPr>
                        <a:t>с.Ключи</a:t>
                      </a:r>
                      <a:r>
                        <a:rPr lang="ru-RU" sz="1300" u="none" strike="noStrike" baseline="0" dirty="0" smtClean="0">
                          <a:effectLst/>
                          <a:latin typeface="Times New Roman" panose="02020603050405020304" pitchFamily="18" charset="0"/>
                          <a:cs typeface="Times New Roman" panose="02020603050405020304" pitchFamily="18" charset="0"/>
                        </a:rPr>
                        <a:t> (тротуар от д.99 до д.151)</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0,469</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1 987,6</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1 788,8</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b="0" i="0" u="none" strike="noStrike" dirty="0" smtClean="0">
                          <a:solidFill>
                            <a:srgbClr val="000000"/>
                          </a:solidFill>
                          <a:effectLst/>
                          <a:latin typeface="Times New Roman" panose="02020603050405020304" pitchFamily="18" charset="0"/>
                          <a:cs typeface="Times New Roman" panose="02020603050405020304" pitchFamily="18" charset="0"/>
                        </a:rPr>
                        <a:t>198,7</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extLst>
                  <a:ext uri="{0D108BD9-81ED-4DB2-BD59-A6C34878D82A}">
                    <a16:rowId xmlns="" xmlns:a16="http://schemas.microsoft.com/office/drawing/2014/main" val="115845076"/>
                  </a:ext>
                </a:extLst>
              </a:tr>
              <a:tr h="216024">
                <a:tc>
                  <a:txBody>
                    <a:bodyPr/>
                    <a:lstStyle/>
                    <a:p>
                      <a:pPr algn="ctr" fontAlgn="ctr"/>
                      <a:r>
                        <a:rPr lang="ru-RU" sz="1200" b="1" u="none" strike="noStrike" dirty="0">
                          <a:effectLst/>
                        </a:rPr>
                        <a:t> </a:t>
                      </a:r>
                      <a:endParaRPr lang="ru-RU" sz="1200" b="1" i="0" u="none" strike="noStrike" dirty="0">
                        <a:solidFill>
                          <a:srgbClr val="000000"/>
                        </a:solidFill>
                        <a:effectLst/>
                        <a:latin typeface="Times New Roman" panose="02020603050405020304" pitchFamily="18" charset="0"/>
                      </a:endParaRPr>
                    </a:p>
                  </a:txBody>
                  <a:tcPr marL="5950" marR="5950" marT="5951" marB="0" anchor="ctr">
                    <a:solidFill>
                      <a:schemeClr val="accent5">
                        <a:lumMod val="40000"/>
                        <a:lumOff val="60000"/>
                      </a:schemeClr>
                    </a:solidFill>
                  </a:tcPr>
                </a:tc>
                <a:tc>
                  <a:txBody>
                    <a:bodyPr/>
                    <a:lstStyle/>
                    <a:p>
                      <a:pPr algn="l" fontAlgn="ctr"/>
                      <a:r>
                        <a:rPr lang="ru-RU" sz="1300" b="1" u="none" strike="noStrike" dirty="0">
                          <a:effectLst/>
                          <a:latin typeface="Times New Roman" panose="02020603050405020304" pitchFamily="18" charset="0"/>
                          <a:cs typeface="Times New Roman" panose="02020603050405020304" pitchFamily="18" charset="0"/>
                        </a:rPr>
                        <a:t>Киселевская</a:t>
                      </a:r>
                      <a:br>
                        <a:rPr lang="ru-RU" sz="1300" b="1" u="none" strike="noStrike" dirty="0">
                          <a:effectLst/>
                          <a:latin typeface="Times New Roman" panose="02020603050405020304" pitchFamily="18" charset="0"/>
                          <a:cs typeface="Times New Roman" panose="02020603050405020304" pitchFamily="18" charset="0"/>
                        </a:rPr>
                      </a:b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solidFill>
                      <a:schemeClr val="accent5">
                        <a:lumMod val="40000"/>
                        <a:lumOff val="60000"/>
                      </a:schemeClr>
                    </a:solidFill>
                  </a:tcPr>
                </a:tc>
                <a:tc>
                  <a:txBody>
                    <a:bodyPr/>
                    <a:lstStyle/>
                    <a:p>
                      <a:pPr algn="ctr" fontAlgn="ctr"/>
                      <a:r>
                        <a:rPr lang="ru-RU" sz="1300" b="1" u="none" strike="noStrike" dirty="0">
                          <a:effectLst/>
                          <a:latin typeface="Times New Roman" panose="02020603050405020304" pitchFamily="18" charset="0"/>
                          <a:cs typeface="Times New Roman" panose="02020603050405020304" pitchFamily="18" charset="0"/>
                        </a:rPr>
                        <a:t>0,568</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solidFill>
                      <a:schemeClr val="accent5">
                        <a:lumMod val="40000"/>
                        <a:lumOff val="60000"/>
                      </a:schemeClr>
                    </a:solidFill>
                  </a:tcPr>
                </a:tc>
                <a:tc>
                  <a:txBody>
                    <a:bodyPr/>
                    <a:lstStyle/>
                    <a:p>
                      <a:pPr algn="ctr" fontAlgn="ctr"/>
                      <a:r>
                        <a:rPr lang="ru-RU" sz="1300" b="1" u="none" strike="noStrike" dirty="0">
                          <a:effectLst/>
                          <a:latin typeface="Times New Roman" panose="02020603050405020304" pitchFamily="18" charset="0"/>
                          <a:cs typeface="Times New Roman" panose="02020603050405020304" pitchFamily="18" charset="0"/>
                        </a:rPr>
                        <a:t>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solidFill>
                      <a:schemeClr val="accent5">
                        <a:lumMod val="40000"/>
                        <a:lumOff val="60000"/>
                      </a:schemeClr>
                    </a:solidFill>
                  </a:tcPr>
                </a:tc>
                <a:tc>
                  <a:txBody>
                    <a:bodyPr/>
                    <a:lstStyle/>
                    <a:p>
                      <a:pPr algn="ctr" fontAlgn="ctr"/>
                      <a:r>
                        <a:rPr lang="ru-RU" sz="1300" b="1" u="none" strike="noStrike" dirty="0">
                          <a:effectLst/>
                          <a:latin typeface="Times New Roman" panose="02020603050405020304" pitchFamily="18" charset="0"/>
                          <a:cs typeface="Times New Roman" panose="02020603050405020304" pitchFamily="18" charset="0"/>
                        </a:rPr>
                        <a:t>   </a:t>
                      </a:r>
                      <a:r>
                        <a:rPr lang="ru-RU" sz="1300" b="1" u="none" strike="noStrike" dirty="0" smtClean="0">
                          <a:effectLst/>
                          <a:latin typeface="Times New Roman" panose="02020603050405020304" pitchFamily="18" charset="0"/>
                          <a:cs typeface="Times New Roman" panose="02020603050405020304" pitchFamily="18" charset="0"/>
                        </a:rPr>
                        <a:t>687,8</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solidFill>
                      <a:schemeClr val="accent5">
                        <a:lumMod val="40000"/>
                        <a:lumOff val="60000"/>
                      </a:schemeClr>
                    </a:solidFill>
                  </a:tcPr>
                </a:tc>
                <a:tc>
                  <a:txBody>
                    <a:bodyPr/>
                    <a:lstStyle/>
                    <a:p>
                      <a:pPr algn="ctr" fontAlgn="ctr"/>
                      <a:r>
                        <a:rPr lang="ru-RU" sz="1300" b="1" u="none" strike="noStrike" dirty="0">
                          <a:effectLst/>
                          <a:latin typeface="Times New Roman" panose="02020603050405020304" pitchFamily="18" charset="0"/>
                          <a:cs typeface="Times New Roman" panose="02020603050405020304" pitchFamily="18" charset="0"/>
                        </a:rPr>
                        <a:t>   </a:t>
                      </a:r>
                      <a:r>
                        <a:rPr lang="ru-RU" sz="1300" b="1" u="none" strike="noStrike" dirty="0" smtClean="0">
                          <a:effectLst/>
                          <a:latin typeface="Times New Roman" panose="02020603050405020304" pitchFamily="18" charset="0"/>
                          <a:cs typeface="Times New Roman" panose="02020603050405020304" pitchFamily="18" charset="0"/>
                        </a:rPr>
                        <a:t>619,0</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solidFill>
                      <a:schemeClr val="accent5">
                        <a:lumMod val="40000"/>
                        <a:lumOff val="60000"/>
                      </a:schemeClr>
                    </a:solidFill>
                  </a:tcPr>
                </a:tc>
                <a:tc>
                  <a:txBody>
                    <a:bodyPr/>
                    <a:lstStyle/>
                    <a:p>
                      <a:pPr algn="ctr" fontAlgn="ctr"/>
                      <a:r>
                        <a:rPr lang="ru-RU" sz="1300" b="1" u="none" strike="noStrike" dirty="0">
                          <a:effectLst/>
                          <a:latin typeface="Times New Roman" panose="02020603050405020304" pitchFamily="18" charset="0"/>
                          <a:cs typeface="Times New Roman" panose="02020603050405020304" pitchFamily="18" charset="0"/>
                        </a:rPr>
                        <a:t>   </a:t>
                      </a:r>
                      <a:r>
                        <a:rPr lang="ru-RU" sz="1300" b="1" u="none" strike="noStrike" dirty="0" smtClean="0">
                          <a:effectLst/>
                          <a:latin typeface="Times New Roman" panose="02020603050405020304" pitchFamily="18" charset="0"/>
                          <a:cs typeface="Times New Roman" panose="02020603050405020304" pitchFamily="18" charset="0"/>
                        </a:rPr>
                        <a:t>68,8</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solidFill>
                      <a:schemeClr val="accent5">
                        <a:lumMod val="40000"/>
                        <a:lumOff val="60000"/>
                      </a:schemeClr>
                    </a:solidFill>
                  </a:tcPr>
                </a:tc>
                <a:extLst>
                  <a:ext uri="{0D108BD9-81ED-4DB2-BD59-A6C34878D82A}">
                    <a16:rowId xmlns="" xmlns:a16="http://schemas.microsoft.com/office/drawing/2014/main" val="1627657168"/>
                  </a:ext>
                </a:extLst>
              </a:tr>
              <a:tr h="417299">
                <a:tc>
                  <a:txBody>
                    <a:bodyPr/>
                    <a:lstStyle/>
                    <a:p>
                      <a:pPr algn="ctr" fontAlgn="ctr"/>
                      <a:r>
                        <a:rPr lang="ru-RU" sz="900" u="none" strike="noStrike" dirty="0">
                          <a:effectLst/>
                        </a:rPr>
                        <a:t>1</a:t>
                      </a:r>
                      <a:endParaRPr lang="ru-RU" sz="900" b="0" i="0" u="none" strike="noStrike" dirty="0">
                        <a:solidFill>
                          <a:srgbClr val="000000"/>
                        </a:solidFill>
                        <a:effectLst/>
                        <a:latin typeface="Times New Roman" panose="02020603050405020304" pitchFamily="18" charset="0"/>
                      </a:endParaRPr>
                    </a:p>
                  </a:txBody>
                  <a:tcPr marL="5950" marR="5950" marT="5951" marB="0" anchor="ctr"/>
                </a:tc>
                <a:tc>
                  <a:txBody>
                    <a:bodyPr/>
                    <a:lstStyle/>
                    <a:p>
                      <a:pPr algn="l" fontAlgn="ctr"/>
                      <a:r>
                        <a:rPr lang="ru-RU" sz="1300" u="none" strike="noStrike" dirty="0">
                          <a:effectLst/>
                          <a:latin typeface="Times New Roman" panose="02020603050405020304" pitchFamily="18" charset="0"/>
                          <a:cs typeface="Times New Roman" panose="02020603050405020304" pitchFamily="18" charset="0"/>
                        </a:rPr>
                        <a:t>Ремонт автомобильной дороги </a:t>
                      </a:r>
                      <a:r>
                        <a:rPr lang="ru-RU" sz="1300" u="none" strike="noStrike" dirty="0" err="1">
                          <a:effectLst/>
                          <a:latin typeface="Times New Roman" panose="02020603050405020304" pitchFamily="18" charset="0"/>
                          <a:cs typeface="Times New Roman" panose="02020603050405020304" pitchFamily="18" charset="0"/>
                        </a:rPr>
                        <a:t>Сабарка-Моргуново</a:t>
                      </a:r>
                      <a:r>
                        <a:rPr lang="ru-RU" sz="1300" u="none" strike="noStrike" dirty="0">
                          <a:effectLst/>
                          <a:latin typeface="Times New Roman" panose="02020603050405020304" pitchFamily="18" charset="0"/>
                          <a:cs typeface="Times New Roman" panose="02020603050405020304" pitchFamily="18" charset="0"/>
                        </a:rPr>
                        <a:t>, км 000+753 - км 001+321</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0,568</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r>
                        <a:rPr lang="ru-RU" sz="1300" u="none" strike="noStrike" dirty="0" smtClean="0">
                          <a:effectLst/>
                          <a:latin typeface="Times New Roman" panose="02020603050405020304" pitchFamily="18" charset="0"/>
                          <a:cs typeface="Times New Roman" panose="02020603050405020304" pitchFamily="18" charset="0"/>
                        </a:rPr>
                        <a:t>687,8</a:t>
                      </a:r>
                      <a:endParaRPr lang="ru-RU" sz="13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r>
                        <a:rPr lang="ru-RU" sz="1300" u="none" strike="noStrike" dirty="0" smtClean="0">
                          <a:effectLst/>
                          <a:latin typeface="Times New Roman" panose="02020603050405020304" pitchFamily="18" charset="0"/>
                          <a:cs typeface="Times New Roman" panose="02020603050405020304" pitchFamily="18" charset="0"/>
                        </a:rPr>
                        <a:t>619,0</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tc>
                  <a:txBody>
                    <a:bodyPr/>
                    <a:lstStyle/>
                    <a:p>
                      <a:pPr algn="ctr" fontAlgn="ctr"/>
                      <a:r>
                        <a:rPr lang="ru-RU" sz="1300" u="none" strike="noStrike" dirty="0">
                          <a:effectLst/>
                          <a:latin typeface="Times New Roman" panose="02020603050405020304" pitchFamily="18" charset="0"/>
                          <a:cs typeface="Times New Roman" panose="02020603050405020304" pitchFamily="18" charset="0"/>
                        </a:rPr>
                        <a:t>   </a:t>
                      </a:r>
                      <a:r>
                        <a:rPr lang="ru-RU" sz="1300" u="none" strike="noStrike" dirty="0" smtClean="0">
                          <a:effectLst/>
                          <a:latin typeface="Times New Roman" panose="02020603050405020304" pitchFamily="18" charset="0"/>
                          <a:cs typeface="Times New Roman" panose="02020603050405020304" pitchFamily="18" charset="0"/>
                        </a:rPr>
                        <a:t>68,8</a:t>
                      </a:r>
                      <a:endParaRPr lang="ru-RU" sz="1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950" marR="5950" marT="5951" marB="0" anchor="ctr"/>
                </a:tc>
                <a:extLst>
                  <a:ext uri="{0D108BD9-81ED-4DB2-BD59-A6C34878D82A}">
                    <a16:rowId xmlns="" xmlns:a16="http://schemas.microsoft.com/office/drawing/2014/main" val="3003085347"/>
                  </a:ext>
                </a:extLst>
              </a:tr>
            </a:tbl>
          </a:graphicData>
        </a:graphic>
      </p:graphicFrame>
      <p:sp>
        <p:nvSpPr>
          <p:cNvPr id="4" name="Заголовок 3">
            <a:extLst>
              <a:ext uri="{FF2B5EF4-FFF2-40B4-BE49-F238E27FC236}">
                <a16:creationId xmlns="" xmlns:a16="http://schemas.microsoft.com/office/drawing/2014/main" id="{FAD842CD-708E-42D2-B55E-ACFBFF581C67}"/>
              </a:ext>
            </a:extLst>
          </p:cNvPr>
          <p:cNvSpPr>
            <a:spLocks noGrp="1"/>
          </p:cNvSpPr>
          <p:nvPr>
            <p:ph type="title"/>
          </p:nvPr>
        </p:nvSpPr>
        <p:spPr>
          <a:xfrm>
            <a:off x="606798" y="-2132"/>
            <a:ext cx="7920880" cy="400744"/>
          </a:xfrm>
        </p:spPr>
        <p:txBody>
          <a:bodyPr/>
          <a:lstStyle/>
          <a:p>
            <a:pPr marL="0" indent="0" algn="ctr">
              <a:buFont typeface="Georgia" pitchFamily="18" charset="0"/>
              <a:buNone/>
              <a:defRPr/>
            </a:pPr>
            <a:r>
              <a:rPr lang="ru-RU" sz="2400" b="1" dirty="0">
                <a:effectLst/>
                <a:latin typeface="Times New Roman" panose="02020603050405020304" pitchFamily="18" charset="0"/>
                <a:cs typeface="Times New Roman" panose="02020603050405020304" pitchFamily="18" charset="0"/>
              </a:rPr>
              <a:t>Ремонт автомобильных </a:t>
            </a:r>
            <a:r>
              <a:rPr lang="ru-RU" sz="2400" b="1" dirty="0" smtClean="0">
                <a:effectLst/>
                <a:latin typeface="Times New Roman" panose="02020603050405020304" pitchFamily="18" charset="0"/>
                <a:cs typeface="Times New Roman" panose="02020603050405020304" pitchFamily="18" charset="0"/>
              </a:rPr>
              <a:t>дорог</a:t>
            </a:r>
            <a:endParaRPr lang="ru-RU"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43635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580112" y="3573016"/>
            <a:ext cx="3106688" cy="2751584"/>
          </a:xfrm>
        </p:spPr>
        <p:txBody>
          <a:bodyPr/>
          <a:lstStyle/>
          <a:p>
            <a:endParaRPr lang="ru-RU" dirty="0" smtClean="0">
              <a:hlinkClick r:id="rId3"/>
            </a:endParaRPr>
          </a:p>
          <a:p>
            <a:endParaRPr lang="ru-RU" dirty="0"/>
          </a:p>
        </p:txBody>
      </p:sp>
      <p:pic>
        <p:nvPicPr>
          <p:cNvPr id="1028" name="Picture 4" descr="http://old.chusokrug.ru/www.chusrayon.ru/sites/default/files/files/2019/clip_art/%D0%A0%D0%95%D0%9C%D0%9E%D0%9D%D0%A2%20%D0%94%D0%9E%D0%A0%D0%9E%D0%93.jpg"/>
          <p:cNvPicPr>
            <a:picLocks noChangeAspect="1" noChangeArrowheads="1"/>
          </p:cNvPicPr>
          <p:nvPr/>
        </p:nvPicPr>
        <p:blipFill>
          <a:blip r:embed="rId4" cstate="print"/>
          <a:srcRect/>
          <a:stretch>
            <a:fillRect/>
          </a:stretch>
        </p:blipFill>
        <p:spPr bwMode="auto">
          <a:xfrm>
            <a:off x="7164288" y="4674689"/>
            <a:ext cx="1955917" cy="1829534"/>
          </a:xfrm>
          <a:prstGeom prst="rect">
            <a:avLst/>
          </a:prstGeom>
          <a:noFill/>
        </p:spPr>
      </p:pic>
      <p:sp>
        <p:nvSpPr>
          <p:cNvPr id="6" name="Прямоугольник 5"/>
          <p:cNvSpPr/>
          <p:nvPr/>
        </p:nvSpPr>
        <p:spPr>
          <a:xfrm>
            <a:off x="-128297" y="0"/>
            <a:ext cx="8892480" cy="646331"/>
          </a:xfrm>
          <a:prstGeom prst="rect">
            <a:avLst/>
          </a:prstGeom>
        </p:spPr>
        <p:txBody>
          <a:bodyPr wrap="square">
            <a:spAutoFit/>
          </a:bodyPr>
          <a:lstStyle/>
          <a:p>
            <a:pPr algn="ctr">
              <a:buNone/>
            </a:pPr>
            <a:r>
              <a:rPr lang="ru-RU" b="1" dirty="0" smtClean="0">
                <a:solidFill>
                  <a:srgbClr val="C00000"/>
                </a:solidFill>
                <a:latin typeface="Times New Roman" panose="02020603050405020304" pitchFamily="18" charset="0"/>
                <a:cs typeface="Times New Roman" pitchFamily="18" charset="0"/>
              </a:rPr>
              <a:t>МП </a:t>
            </a:r>
            <a:r>
              <a:rPr lang="ru-RU" b="1" dirty="0">
                <a:solidFill>
                  <a:srgbClr val="C00000"/>
                </a:solidFill>
                <a:cs typeface="Times New Roman" pitchFamily="18" charset="0"/>
              </a:rPr>
              <a:t>«Муниципальная программа "Создание комфортной среды проживания в </a:t>
            </a:r>
            <a:r>
              <a:rPr lang="ru-RU" b="1" dirty="0" err="1">
                <a:solidFill>
                  <a:srgbClr val="C00000"/>
                </a:solidFill>
                <a:cs typeface="Times New Roman" pitchFamily="18" charset="0"/>
              </a:rPr>
              <a:t>Суксунском</a:t>
            </a:r>
            <a:r>
              <a:rPr lang="ru-RU" b="1" dirty="0">
                <a:solidFill>
                  <a:srgbClr val="C00000"/>
                </a:solidFill>
                <a:cs typeface="Times New Roman" pitchFamily="18" charset="0"/>
              </a:rPr>
              <a:t> городском округе"» </a:t>
            </a:r>
            <a:endParaRPr lang="ru-RU" b="1" dirty="0" smtClean="0">
              <a:solidFill>
                <a:srgbClr val="C00000"/>
              </a:solidFill>
              <a:latin typeface="Times New Roman" panose="02020603050405020304" pitchFamily="18" charset="0"/>
              <a:cs typeface="Times New Roman" pitchFamily="18" charset="0"/>
            </a:endParaRPr>
          </a:p>
        </p:txBody>
      </p:sp>
      <p:sp>
        <p:nvSpPr>
          <p:cNvPr id="8" name="Прямоугольник 7"/>
          <p:cNvSpPr/>
          <p:nvPr/>
        </p:nvSpPr>
        <p:spPr>
          <a:xfrm>
            <a:off x="791714" y="1067937"/>
            <a:ext cx="7992888" cy="1846659"/>
          </a:xfrm>
          <a:prstGeom prst="rect">
            <a:avLst/>
          </a:prstGeom>
        </p:spPr>
        <p:txBody>
          <a:bodyPr wrap="square">
            <a:spAutoFit/>
          </a:bodyPr>
          <a:lstStyle/>
          <a:p>
            <a:pPr algn="just">
              <a:buFont typeface="Wingdings" pitchFamily="2" charset="2"/>
              <a:buChar char="ü"/>
            </a:pPr>
            <a:r>
              <a:rPr lang="ru-RU" dirty="0" smtClean="0">
                <a:ea typeface="Segoe UI Black" pitchFamily="34" charset="0"/>
                <a:cs typeface="Times New Roman" panose="02020603050405020304" pitchFamily="18" charset="0"/>
              </a:rPr>
              <a:t> </a:t>
            </a:r>
            <a:r>
              <a:rPr lang="ru-RU" b="1" i="1" dirty="0">
                <a:ea typeface="Segoe UI Black" pitchFamily="34" charset="0"/>
                <a:cs typeface="Times New Roman" panose="02020603050405020304" pitchFamily="18" charset="0"/>
              </a:rPr>
              <a:t>Выполнение проектно-изыскательских работ по объекту: «Капитальный ремонт моста через </a:t>
            </a:r>
            <a:r>
              <a:rPr lang="ru-RU" b="1" i="1" dirty="0" err="1">
                <a:ea typeface="Segoe UI Black" pitchFamily="34" charset="0"/>
                <a:cs typeface="Times New Roman" panose="02020603050405020304" pitchFamily="18" charset="0"/>
              </a:rPr>
              <a:t>р.Суксунчик</a:t>
            </a:r>
            <a:r>
              <a:rPr lang="ru-RU" b="1" i="1" dirty="0">
                <a:ea typeface="Segoe UI Black" pitchFamily="34" charset="0"/>
                <a:cs typeface="Times New Roman" panose="02020603050405020304" pitchFamily="18" charset="0"/>
              </a:rPr>
              <a:t> по </a:t>
            </a:r>
            <a:r>
              <a:rPr lang="ru-RU" b="1" i="1" dirty="0" err="1">
                <a:ea typeface="Segoe UI Black" pitchFamily="34" charset="0"/>
                <a:cs typeface="Times New Roman" panose="02020603050405020304" pitchFamily="18" charset="0"/>
              </a:rPr>
              <a:t>ул.Одина</a:t>
            </a:r>
            <a:r>
              <a:rPr lang="ru-RU" b="1" i="1" dirty="0">
                <a:ea typeface="Segoe UI Black" pitchFamily="34" charset="0"/>
                <a:cs typeface="Times New Roman" panose="02020603050405020304" pitchFamily="18" charset="0"/>
              </a:rPr>
              <a:t> </a:t>
            </a:r>
            <a:r>
              <a:rPr lang="ru-RU" b="1" i="1" dirty="0" err="1">
                <a:ea typeface="Segoe UI Black" pitchFamily="34" charset="0"/>
                <a:cs typeface="Times New Roman" panose="02020603050405020304" pitchFamily="18" charset="0"/>
              </a:rPr>
              <a:t>д.Кошелево</a:t>
            </a:r>
            <a:r>
              <a:rPr lang="ru-RU" b="1" i="1" dirty="0" smtClean="0">
                <a:ea typeface="Segoe UI Black" pitchFamily="34" charset="0"/>
                <a:cs typeface="Times New Roman" panose="02020603050405020304" pitchFamily="18" charset="0"/>
              </a:rPr>
              <a:t>» </a:t>
            </a:r>
            <a:r>
              <a:rPr lang="ru-RU" sz="2000" b="1" i="1" dirty="0" smtClean="0">
                <a:solidFill>
                  <a:srgbClr val="CC3300"/>
                </a:solidFill>
                <a:ea typeface="Segoe UI Black" pitchFamily="34" charset="0"/>
                <a:cs typeface="Times New Roman" panose="02020603050405020304" pitchFamily="18" charset="0"/>
              </a:rPr>
              <a:t>3450 </a:t>
            </a:r>
            <a:r>
              <a:rPr lang="ru-RU" sz="2000" b="1" i="1" dirty="0" err="1" smtClean="0">
                <a:solidFill>
                  <a:srgbClr val="CC3300"/>
                </a:solidFill>
                <a:ea typeface="Segoe UI Black" pitchFamily="34" charset="0"/>
                <a:cs typeface="Times New Roman" panose="02020603050405020304" pitchFamily="18" charset="0"/>
              </a:rPr>
              <a:t>тыс.рублей</a:t>
            </a:r>
            <a:endParaRPr lang="ru-RU" sz="2000" b="1" i="1" dirty="0" smtClean="0">
              <a:solidFill>
                <a:srgbClr val="CC3300"/>
              </a:solidFill>
              <a:ea typeface="Segoe UI Black" pitchFamily="34" charset="0"/>
              <a:cs typeface="Times New Roman" panose="02020603050405020304" pitchFamily="18" charset="0"/>
            </a:endParaRPr>
          </a:p>
          <a:p>
            <a:pPr algn="just">
              <a:buFont typeface="Wingdings" pitchFamily="2" charset="2"/>
              <a:buChar char="ü"/>
            </a:pPr>
            <a:endParaRPr lang="ru-RU" b="1" i="1" dirty="0" smtClean="0">
              <a:ea typeface="Segoe UI Black" pitchFamily="34" charset="0"/>
              <a:cs typeface="Times New Roman" panose="02020603050405020304" pitchFamily="18" charset="0"/>
            </a:endParaRPr>
          </a:p>
          <a:p>
            <a:pPr algn="just">
              <a:buFont typeface="Wingdings" pitchFamily="2" charset="2"/>
              <a:buChar char="ü"/>
            </a:pPr>
            <a:r>
              <a:rPr lang="ru-RU" b="1" i="1" dirty="0" smtClean="0">
                <a:ea typeface="Segoe UI Black" pitchFamily="34" charset="0"/>
                <a:cs typeface="Times New Roman" panose="02020603050405020304" pitchFamily="18" charset="0"/>
              </a:rPr>
              <a:t> </a:t>
            </a:r>
            <a:r>
              <a:rPr lang="ru-RU" b="1" i="1" dirty="0">
                <a:ea typeface="Segoe UI Black" pitchFamily="34" charset="0"/>
                <a:cs typeface="Times New Roman" panose="02020603050405020304" pitchFamily="18" charset="0"/>
              </a:rPr>
              <a:t>Устройство остановок в </a:t>
            </a:r>
            <a:r>
              <a:rPr lang="ru-RU" b="1" i="1" dirty="0" err="1">
                <a:ea typeface="Segoe UI Black" pitchFamily="34" charset="0"/>
                <a:cs typeface="Times New Roman" panose="02020603050405020304" pitchFamily="18" charset="0"/>
              </a:rPr>
              <a:t>д.Тарасово</a:t>
            </a:r>
            <a:r>
              <a:rPr lang="ru-RU" b="1" i="1" dirty="0">
                <a:ea typeface="Segoe UI Black" pitchFamily="34" charset="0"/>
                <a:cs typeface="Times New Roman" panose="02020603050405020304" pitchFamily="18" charset="0"/>
              </a:rPr>
              <a:t> и в </a:t>
            </a:r>
            <a:r>
              <a:rPr lang="ru-RU" b="1" i="1" dirty="0" err="1" smtClean="0">
                <a:ea typeface="Segoe UI Black" pitchFamily="34" charset="0"/>
                <a:cs typeface="Times New Roman" panose="02020603050405020304" pitchFamily="18" charset="0"/>
              </a:rPr>
              <a:t>д.Юркан</a:t>
            </a:r>
            <a:r>
              <a:rPr lang="ru-RU" b="1" i="1" dirty="0">
                <a:ea typeface="Segoe UI Black" pitchFamily="34" charset="0"/>
                <a:cs typeface="Times New Roman" panose="02020603050405020304" pitchFamily="18" charset="0"/>
              </a:rPr>
              <a:t>, </a:t>
            </a:r>
            <a:r>
              <a:rPr lang="ru-RU" b="1" i="1" dirty="0" err="1">
                <a:ea typeface="Segoe UI Black" pitchFamily="34" charset="0"/>
                <a:cs typeface="Times New Roman" panose="02020603050405020304" pitchFamily="18" charset="0"/>
              </a:rPr>
              <a:t>д.Моргуново</a:t>
            </a:r>
            <a:r>
              <a:rPr lang="ru-RU" b="1" i="1" dirty="0">
                <a:ea typeface="Segoe UI Black" pitchFamily="34" charset="0"/>
                <a:cs typeface="Times New Roman" panose="02020603050405020304" pitchFamily="18" charset="0"/>
              </a:rPr>
              <a:t> и в </a:t>
            </a:r>
            <a:r>
              <a:rPr lang="ru-RU" b="1" i="1" dirty="0" err="1" smtClean="0">
                <a:ea typeface="Segoe UI Black" pitchFamily="34" charset="0"/>
                <a:cs typeface="Times New Roman" panose="02020603050405020304" pitchFamily="18" charset="0"/>
              </a:rPr>
              <a:t>д.Поедуги</a:t>
            </a:r>
            <a:r>
              <a:rPr lang="ru-RU" b="1" i="1" dirty="0" smtClean="0">
                <a:ea typeface="Segoe UI Black" pitchFamily="34" charset="0"/>
                <a:cs typeface="Times New Roman" panose="02020603050405020304" pitchFamily="18" charset="0"/>
              </a:rPr>
              <a:t> </a:t>
            </a:r>
            <a:r>
              <a:rPr lang="ru-RU" sz="2000" b="1" i="1" dirty="0" smtClean="0">
                <a:solidFill>
                  <a:srgbClr val="CC3300"/>
                </a:solidFill>
                <a:ea typeface="Segoe UI Black" pitchFamily="34" charset="0"/>
                <a:cs typeface="Times New Roman" panose="02020603050405020304" pitchFamily="18" charset="0"/>
              </a:rPr>
              <a:t>505 </a:t>
            </a:r>
            <a:r>
              <a:rPr lang="ru-RU" sz="2000" b="1" i="1" dirty="0" err="1" smtClean="0">
                <a:solidFill>
                  <a:srgbClr val="CC3300"/>
                </a:solidFill>
                <a:ea typeface="Segoe UI Black" pitchFamily="34" charset="0"/>
                <a:cs typeface="Times New Roman" panose="02020603050405020304" pitchFamily="18" charset="0"/>
              </a:rPr>
              <a:t>тыс.рублей</a:t>
            </a:r>
            <a:endParaRPr lang="ru-RU" sz="2000" b="1" i="1" dirty="0" smtClean="0">
              <a:solidFill>
                <a:srgbClr val="CC3300"/>
              </a:solidFill>
              <a:ea typeface="Segoe UI Black" pitchFamily="34" charset="0"/>
              <a:cs typeface="Times New Roman" panose="02020603050405020304" pitchFamily="18" charset="0"/>
            </a:endParaRPr>
          </a:p>
        </p:txBody>
      </p:sp>
      <p:sp>
        <p:nvSpPr>
          <p:cNvPr id="14" name="TextBox 13"/>
          <p:cNvSpPr txBox="1"/>
          <p:nvPr/>
        </p:nvSpPr>
        <p:spPr>
          <a:xfrm>
            <a:off x="719572" y="2918847"/>
            <a:ext cx="7920880" cy="707886"/>
          </a:xfrm>
          <a:prstGeom prst="rect">
            <a:avLst/>
          </a:prstGeom>
          <a:noFill/>
        </p:spPr>
        <p:txBody>
          <a:bodyPr wrap="square" rtlCol="0">
            <a:spAutoFit/>
          </a:bodyPr>
          <a:lstStyle/>
          <a:p>
            <a:pPr>
              <a:buFont typeface="Wingdings" pitchFamily="2" charset="2"/>
              <a:buChar char="ü"/>
            </a:pPr>
            <a:r>
              <a:rPr lang="ru-RU" i="1" dirty="0" smtClean="0">
                <a:cs typeface="Times New Roman" panose="02020603050405020304" pitchFamily="18" charset="0"/>
              </a:rPr>
              <a:t> </a:t>
            </a:r>
            <a:r>
              <a:rPr lang="ru-RU" b="1" i="1" dirty="0">
                <a:ea typeface="Segoe UI Black" pitchFamily="34" charset="0"/>
                <a:cs typeface="Times New Roman" panose="02020603050405020304" pitchFamily="18" charset="0"/>
              </a:rPr>
              <a:t>Диагностика автомобильных дорог общего </a:t>
            </a:r>
            <a:r>
              <a:rPr lang="ru-RU" b="1" i="1" dirty="0" smtClean="0">
                <a:ea typeface="Segoe UI Black" pitchFamily="34" charset="0"/>
                <a:cs typeface="Times New Roman" panose="02020603050405020304" pitchFamily="18" charset="0"/>
              </a:rPr>
              <a:t>пользования  </a:t>
            </a:r>
            <a:r>
              <a:rPr lang="ru-RU" sz="2000" b="1" i="1" dirty="0" smtClean="0">
                <a:solidFill>
                  <a:srgbClr val="CC3300"/>
                </a:solidFill>
                <a:ea typeface="Segoe UI Black" pitchFamily="34" charset="0"/>
                <a:cs typeface="Times New Roman" panose="02020603050405020304" pitchFamily="18" charset="0"/>
              </a:rPr>
              <a:t>599,2 </a:t>
            </a:r>
            <a:r>
              <a:rPr lang="ru-RU" sz="2000" b="1" i="1" dirty="0" err="1" smtClean="0">
                <a:solidFill>
                  <a:srgbClr val="CC3300"/>
                </a:solidFill>
                <a:ea typeface="Segoe UI Black" pitchFamily="34" charset="0"/>
                <a:cs typeface="Times New Roman" panose="02020603050405020304" pitchFamily="18" charset="0"/>
              </a:rPr>
              <a:t>тыс.рублей</a:t>
            </a:r>
            <a:endParaRPr lang="ru-RU" sz="2000" dirty="0">
              <a:solidFill>
                <a:srgbClr val="CC3300"/>
              </a:solidFill>
              <a:ea typeface="Segoe UI Black" pitchFamily="34" charset="0"/>
              <a:cs typeface="Times New Roman" panose="02020603050405020304" pitchFamily="18" charset="0"/>
            </a:endParaRPr>
          </a:p>
        </p:txBody>
      </p:sp>
      <p:sp>
        <p:nvSpPr>
          <p:cNvPr id="15" name="TextBox 14"/>
          <p:cNvSpPr txBox="1"/>
          <p:nvPr/>
        </p:nvSpPr>
        <p:spPr>
          <a:xfrm>
            <a:off x="827584" y="5157192"/>
            <a:ext cx="6480720" cy="2062103"/>
          </a:xfrm>
          <a:prstGeom prst="rect">
            <a:avLst/>
          </a:prstGeom>
          <a:noFill/>
        </p:spPr>
        <p:txBody>
          <a:bodyPr wrap="square" rtlCol="0">
            <a:spAutoFit/>
          </a:bodyPr>
          <a:lstStyle/>
          <a:p>
            <a:pPr>
              <a:buFont typeface="Wingdings" pitchFamily="2" charset="2"/>
              <a:buChar char="ü"/>
            </a:pPr>
            <a:endParaRPr lang="ru-RU" i="1" dirty="0" smtClean="0">
              <a:ea typeface="Segoe UI Black" pitchFamily="34" charset="0"/>
              <a:cs typeface="Times New Roman" panose="02020603050405020304" pitchFamily="18" charset="0"/>
            </a:endParaRPr>
          </a:p>
          <a:p>
            <a:r>
              <a:rPr lang="ru-RU" b="1" i="1" dirty="0" smtClean="0">
                <a:ea typeface="Segoe UI Black" pitchFamily="34" charset="0"/>
                <a:cs typeface="Times New Roman" panose="02020603050405020304" pitchFamily="18" charset="0"/>
              </a:rPr>
              <a:t>Техническое обследование мостов</a:t>
            </a:r>
            <a:r>
              <a:rPr lang="en-US" b="1" i="1" dirty="0" smtClean="0">
                <a:ea typeface="Segoe UI Black" pitchFamily="34" charset="0"/>
                <a:cs typeface="Times New Roman" panose="02020603050405020304" pitchFamily="18" charset="0"/>
              </a:rPr>
              <a:t>: </a:t>
            </a:r>
            <a:r>
              <a:rPr lang="ru-RU" b="1" i="1" dirty="0" smtClean="0">
                <a:ea typeface="Segoe UI Black" pitchFamily="34" charset="0"/>
                <a:cs typeface="Times New Roman" panose="02020603050405020304" pitchFamily="18" charset="0"/>
              </a:rPr>
              <a:t>через р. Сыра (Сыра-</a:t>
            </a:r>
            <a:r>
              <a:rPr lang="ru-RU" b="1" i="1" dirty="0" err="1" smtClean="0">
                <a:ea typeface="Segoe UI Black" pitchFamily="34" charset="0"/>
                <a:cs typeface="Times New Roman" panose="02020603050405020304" pitchFamily="18" charset="0"/>
              </a:rPr>
              <a:t>Пастухово</a:t>
            </a:r>
            <a:r>
              <a:rPr lang="ru-RU" b="1" i="1" dirty="0" smtClean="0">
                <a:ea typeface="Segoe UI Black" pitchFamily="34" charset="0"/>
                <a:cs typeface="Times New Roman" panose="02020603050405020304" pitchFamily="18" charset="0"/>
              </a:rPr>
              <a:t>, Ключи-</a:t>
            </a:r>
            <a:r>
              <a:rPr lang="ru-RU" b="1" i="1" dirty="0" err="1" smtClean="0">
                <a:ea typeface="Segoe UI Black" pitchFamily="34" charset="0"/>
                <a:cs typeface="Times New Roman" panose="02020603050405020304" pitchFamily="18" charset="0"/>
              </a:rPr>
              <a:t>Агафонково</a:t>
            </a:r>
            <a:r>
              <a:rPr lang="ru-RU" b="1" i="1" dirty="0" smtClean="0">
                <a:ea typeface="Segoe UI Black" pitchFamily="34" charset="0"/>
                <a:cs typeface="Times New Roman" panose="02020603050405020304" pitchFamily="18" charset="0"/>
              </a:rPr>
              <a:t>) </a:t>
            </a:r>
            <a:r>
              <a:rPr lang="ru-RU" b="1" i="1" dirty="0" err="1" smtClean="0">
                <a:ea typeface="Segoe UI Black" pitchFamily="34" charset="0"/>
                <a:cs typeface="Times New Roman" panose="02020603050405020304" pitchFamily="18" charset="0"/>
              </a:rPr>
              <a:t>р.Иргина</a:t>
            </a:r>
            <a:r>
              <a:rPr lang="ru-RU" b="1" i="1" dirty="0" smtClean="0">
                <a:ea typeface="Segoe UI Black" pitchFamily="34" charset="0"/>
                <a:cs typeface="Times New Roman" panose="02020603050405020304" pitchFamily="18" charset="0"/>
              </a:rPr>
              <a:t> (Брехово-</a:t>
            </a:r>
            <a:r>
              <a:rPr lang="ru-RU" b="1" i="1" dirty="0" err="1" smtClean="0">
                <a:ea typeface="Segoe UI Black" pitchFamily="34" charset="0"/>
                <a:cs typeface="Times New Roman" panose="02020603050405020304" pitchFamily="18" charset="0"/>
              </a:rPr>
              <a:t>Говырино</a:t>
            </a:r>
            <a:r>
              <a:rPr lang="ru-RU" b="1" i="1" dirty="0" smtClean="0">
                <a:ea typeface="Segoe UI Black" pitchFamily="34" charset="0"/>
                <a:cs typeface="Times New Roman" panose="02020603050405020304" pitchFamily="18" charset="0"/>
              </a:rPr>
              <a:t>),  </a:t>
            </a:r>
            <a:r>
              <a:rPr lang="ru-RU" b="1" i="1" dirty="0" err="1" smtClean="0">
                <a:ea typeface="Segoe UI Black" pitchFamily="34" charset="0"/>
                <a:cs typeface="Times New Roman" panose="02020603050405020304" pitchFamily="18" charset="0"/>
              </a:rPr>
              <a:t>р.Тиса</a:t>
            </a:r>
            <a:r>
              <a:rPr lang="ru-RU" b="1" i="1" dirty="0" smtClean="0">
                <a:ea typeface="Segoe UI Black" pitchFamily="34" charset="0"/>
                <a:cs typeface="Times New Roman" panose="02020603050405020304" pitchFamily="18" charset="0"/>
              </a:rPr>
              <a:t> (Ключи-</a:t>
            </a:r>
            <a:r>
              <a:rPr lang="ru-RU" b="1" i="1" dirty="0" err="1" smtClean="0">
                <a:ea typeface="Segoe UI Black" pitchFamily="34" charset="0"/>
                <a:cs typeface="Times New Roman" panose="02020603050405020304" pitchFamily="18" charset="0"/>
              </a:rPr>
              <a:t>Агафонково</a:t>
            </a:r>
            <a:r>
              <a:rPr lang="ru-RU" b="1" i="1" dirty="0" smtClean="0">
                <a:ea typeface="Segoe UI Black" pitchFamily="34" charset="0"/>
                <a:cs typeface="Times New Roman" panose="02020603050405020304" pitchFamily="18" charset="0"/>
              </a:rPr>
              <a:t>)  </a:t>
            </a:r>
            <a:r>
              <a:rPr lang="ru-RU" sz="2000" b="1" i="1" dirty="0" smtClean="0">
                <a:solidFill>
                  <a:srgbClr val="CC3300"/>
                </a:solidFill>
                <a:ea typeface="Segoe UI Black" pitchFamily="34" charset="0"/>
                <a:cs typeface="Times New Roman" panose="02020603050405020304" pitchFamily="18" charset="0"/>
              </a:rPr>
              <a:t>1705,1 </a:t>
            </a:r>
            <a:r>
              <a:rPr lang="ru-RU" sz="2000" b="1" i="1" dirty="0" err="1" smtClean="0">
                <a:solidFill>
                  <a:srgbClr val="CC3300"/>
                </a:solidFill>
                <a:ea typeface="Segoe UI Black" pitchFamily="34" charset="0"/>
                <a:cs typeface="Times New Roman" panose="02020603050405020304" pitchFamily="18" charset="0"/>
              </a:rPr>
              <a:t>тыс.рублей</a:t>
            </a:r>
            <a:endParaRPr lang="ru-RU" sz="2000" b="1" i="1" dirty="0" smtClean="0">
              <a:solidFill>
                <a:srgbClr val="CC3300"/>
              </a:solidFill>
              <a:ea typeface="Segoe UI Black" pitchFamily="34" charset="0"/>
              <a:cs typeface="Times New Roman" panose="02020603050405020304" pitchFamily="18" charset="0"/>
            </a:endParaRPr>
          </a:p>
          <a:p>
            <a:endParaRPr lang="ru-RU" b="1" i="1" dirty="0" smtClean="0">
              <a:ea typeface="Segoe UI Black" pitchFamily="34" charset="0"/>
              <a:cs typeface="Times New Roman" panose="02020603050405020304" pitchFamily="18" charset="0"/>
            </a:endParaRPr>
          </a:p>
          <a:p>
            <a:r>
              <a:rPr lang="ru-RU" b="1" i="1" dirty="0" smtClean="0">
                <a:ea typeface="Segoe UI Black" pitchFamily="34" charset="0"/>
                <a:cs typeface="Times New Roman" panose="02020603050405020304" pitchFamily="18" charset="0"/>
              </a:rPr>
              <a:t> </a:t>
            </a:r>
          </a:p>
          <a:p>
            <a:endParaRPr lang="ru-RU" dirty="0">
              <a:ea typeface="Segoe UI Black" pitchFamily="34" charset="0"/>
              <a:cs typeface="Times New Roman" panose="02020603050405020304" pitchFamily="18" charset="0"/>
            </a:endParaRPr>
          </a:p>
        </p:txBody>
      </p:sp>
      <p:sp>
        <p:nvSpPr>
          <p:cNvPr id="17" name="TextBox 16"/>
          <p:cNvSpPr txBox="1"/>
          <p:nvPr/>
        </p:nvSpPr>
        <p:spPr>
          <a:xfrm>
            <a:off x="639376" y="3789040"/>
            <a:ext cx="8029810" cy="1231106"/>
          </a:xfrm>
          <a:prstGeom prst="rect">
            <a:avLst/>
          </a:prstGeom>
          <a:noFill/>
        </p:spPr>
        <p:txBody>
          <a:bodyPr wrap="square" rtlCol="0">
            <a:spAutoFit/>
          </a:bodyPr>
          <a:lstStyle/>
          <a:p>
            <a:pPr>
              <a:buFont typeface="Wingdings" pitchFamily="2" charset="2"/>
              <a:buChar char="ü"/>
            </a:pPr>
            <a:r>
              <a:rPr lang="ru-RU" dirty="0" smtClean="0">
                <a:cs typeface="Times New Roman" panose="02020603050405020304" pitchFamily="18" charset="0"/>
              </a:rPr>
              <a:t> Р</a:t>
            </a:r>
            <a:r>
              <a:rPr lang="ru-RU" b="1" i="1" dirty="0" smtClean="0">
                <a:ea typeface="Segoe UI Black" pitchFamily="34" charset="0"/>
                <a:cs typeface="Times New Roman" panose="02020603050405020304" pitchFamily="18" charset="0"/>
              </a:rPr>
              <a:t>азработка технических паспортов на автомобильные дороги общего пользования </a:t>
            </a:r>
            <a:r>
              <a:rPr lang="ru-RU" b="1" i="1" dirty="0">
                <a:ea typeface="Segoe UI Black" pitchFamily="34" charset="0"/>
                <a:cs typeface="Times New Roman" panose="02020603050405020304" pitchFamily="18" charset="0"/>
              </a:rPr>
              <a:t>местного значения, </a:t>
            </a:r>
            <a:r>
              <a:rPr lang="ru-RU" b="1" i="1" dirty="0" smtClean="0">
                <a:ea typeface="Segoe UI Black" pitchFamily="34" charset="0"/>
                <a:cs typeface="Times New Roman" panose="02020603050405020304" pitchFamily="18" charset="0"/>
              </a:rPr>
              <a:t>Разработка проектов организации дорожного движения на автомобильные дороги общего пользования местного значения  </a:t>
            </a:r>
            <a:r>
              <a:rPr lang="ru-RU" sz="2000" b="1" i="1" dirty="0" smtClean="0">
                <a:solidFill>
                  <a:srgbClr val="CC3300"/>
                </a:solidFill>
                <a:ea typeface="Segoe UI Black" pitchFamily="34" charset="0"/>
                <a:cs typeface="Times New Roman" panose="02020603050405020304" pitchFamily="18" charset="0"/>
              </a:rPr>
              <a:t>1194,7 </a:t>
            </a:r>
            <a:r>
              <a:rPr lang="ru-RU" sz="2000" b="1" i="1" dirty="0" err="1" smtClean="0">
                <a:solidFill>
                  <a:srgbClr val="CC3300"/>
                </a:solidFill>
                <a:ea typeface="Segoe UI Black" pitchFamily="34" charset="0"/>
                <a:cs typeface="Times New Roman" panose="02020603050405020304" pitchFamily="18" charset="0"/>
              </a:rPr>
              <a:t>тыс.рублей</a:t>
            </a:r>
            <a:endParaRPr lang="ru-RU" sz="2000" dirty="0">
              <a:solidFill>
                <a:srgbClr val="CC3300"/>
              </a:solidFill>
              <a:ea typeface="Segoe UI Black" pitchFamily="34" charset="0"/>
              <a:cs typeface="Times New Roman" panose="02020603050405020304" pitchFamily="18" charset="0"/>
            </a:endParaRPr>
          </a:p>
        </p:txBody>
      </p:sp>
      <p:sp>
        <p:nvSpPr>
          <p:cNvPr id="10" name="Номер слайда 15"/>
          <p:cNvSpPr txBox="1">
            <a:spLocks/>
          </p:cNvSpPr>
          <p:nvPr/>
        </p:nvSpPr>
        <p:spPr>
          <a:xfrm>
            <a:off x="8676456" y="0"/>
            <a:ext cx="467544" cy="392897"/>
          </a:xfrm>
          <a:prstGeom prst="rect">
            <a:avLst/>
          </a:prstGeom>
          <a:solidFill>
            <a:schemeClr val="accent2">
              <a:lumMod val="75000"/>
            </a:schemeClr>
          </a:solidFill>
        </p:spPr>
        <p:txBody>
          <a:bodyPr vert="horz"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20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ru-RU" sz="20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250926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Шестиугольник 57"/>
          <p:cNvSpPr/>
          <p:nvPr/>
        </p:nvSpPr>
        <p:spPr>
          <a:xfrm>
            <a:off x="2571371" y="1145458"/>
            <a:ext cx="3443560" cy="2153406"/>
          </a:xfrm>
          <a:prstGeom prst="hexagon">
            <a:avLst>
              <a:gd name="adj" fmla="val 28355"/>
              <a:gd name="vf" fmla="val 11547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67" name="TextBox 66"/>
          <p:cNvSpPr txBox="1"/>
          <p:nvPr/>
        </p:nvSpPr>
        <p:spPr>
          <a:xfrm>
            <a:off x="863462" y="500042"/>
            <a:ext cx="7150414" cy="1231106"/>
          </a:xfrm>
          <a:prstGeom prst="rect">
            <a:avLst/>
          </a:prstGeom>
          <a:noFill/>
        </p:spPr>
        <p:txBody>
          <a:bodyPr wrap="square" rtlCol="0">
            <a:spAutoFit/>
          </a:bodyPr>
          <a:lstStyle/>
          <a:p>
            <a:pPr algn="ctr"/>
            <a:r>
              <a:rPr lang="ru-RU" sz="2000" b="1" dirty="0" smtClean="0">
                <a:solidFill>
                  <a:srgbClr val="990033"/>
                </a:solidFill>
                <a:latin typeface="Times New Roman" pitchFamily="18" charset="0"/>
                <a:cs typeface="Times New Roman" pitchFamily="18" charset="0"/>
              </a:rPr>
              <a:t>Федеральный и </a:t>
            </a:r>
            <a:r>
              <a:rPr lang="ru-RU" sz="2000" b="1" dirty="0">
                <a:solidFill>
                  <a:srgbClr val="990033"/>
                </a:solidFill>
                <a:cs typeface="Times New Roman" pitchFamily="18" charset="0"/>
              </a:rPr>
              <a:t>р</a:t>
            </a:r>
            <a:r>
              <a:rPr lang="ru-RU" sz="2000" b="1" dirty="0" smtClean="0">
                <a:solidFill>
                  <a:srgbClr val="990033"/>
                </a:solidFill>
                <a:cs typeface="Times New Roman" pitchFamily="18" charset="0"/>
              </a:rPr>
              <a:t>егиональный </a:t>
            </a:r>
            <a:r>
              <a:rPr lang="ru-RU" sz="2000" b="1" dirty="0">
                <a:solidFill>
                  <a:srgbClr val="990033"/>
                </a:solidFill>
                <a:cs typeface="Times New Roman" pitchFamily="18" charset="0"/>
              </a:rPr>
              <a:t>проект по формированию современной городской среды </a:t>
            </a:r>
          </a:p>
          <a:p>
            <a:pPr algn="ctr"/>
            <a:r>
              <a:rPr lang="ru-RU" sz="2000" b="1" dirty="0" smtClean="0">
                <a:solidFill>
                  <a:srgbClr val="990033"/>
                </a:solidFill>
                <a:latin typeface="Times New Roman" pitchFamily="18" charset="0"/>
                <a:cs typeface="Times New Roman" pitchFamily="18" charset="0"/>
              </a:rPr>
              <a:t> </a:t>
            </a:r>
          </a:p>
          <a:p>
            <a:endParaRPr lang="ru-RU" sz="1400" b="1" dirty="0">
              <a:solidFill>
                <a:schemeClr val="bg1"/>
              </a:solidFill>
              <a:latin typeface="Times New Roman" pitchFamily="18" charset="0"/>
              <a:cs typeface="Times New Roman" pitchFamily="18" charset="0"/>
            </a:endParaRPr>
          </a:p>
        </p:txBody>
      </p:sp>
      <p:pic>
        <p:nvPicPr>
          <p:cNvPr id="1039" name="Picture 15" descr="https://e.sfu-kras.ru/pluginfile.php/878241/course/overviewfiles/11.png"/>
          <p:cNvPicPr>
            <a:picLocks noChangeAspect="1" noChangeArrowheads="1"/>
          </p:cNvPicPr>
          <p:nvPr/>
        </p:nvPicPr>
        <p:blipFill>
          <a:blip r:embed="rId2" cstate="print"/>
          <a:srcRect/>
          <a:stretch>
            <a:fillRect/>
          </a:stretch>
        </p:blipFill>
        <p:spPr bwMode="auto">
          <a:xfrm>
            <a:off x="2784651" y="869972"/>
            <a:ext cx="3214711" cy="2428892"/>
          </a:xfrm>
          <a:prstGeom prst="rect">
            <a:avLst/>
          </a:prstGeom>
          <a:noFill/>
        </p:spPr>
      </p:pic>
      <p:sp>
        <p:nvSpPr>
          <p:cNvPr id="71" name="Шестиугольник 70"/>
          <p:cNvSpPr/>
          <p:nvPr/>
        </p:nvSpPr>
        <p:spPr>
          <a:xfrm>
            <a:off x="6507177" y="3546464"/>
            <a:ext cx="2609654" cy="2376264"/>
          </a:xfrm>
          <a:prstGeom prst="hexagon">
            <a:avLst>
              <a:gd name="adj" fmla="val 28355"/>
              <a:gd name="vf" fmla="val 11547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ru-RU" dirty="0">
              <a:solidFill>
                <a:schemeClr val="bg1"/>
              </a:solidFill>
            </a:endParaRPr>
          </a:p>
        </p:txBody>
      </p:sp>
      <p:sp>
        <p:nvSpPr>
          <p:cNvPr id="77" name="TextBox 76"/>
          <p:cNvSpPr txBox="1"/>
          <p:nvPr/>
        </p:nvSpPr>
        <p:spPr>
          <a:xfrm>
            <a:off x="6625528" y="3691824"/>
            <a:ext cx="2520280" cy="1231106"/>
          </a:xfrm>
          <a:prstGeom prst="rect">
            <a:avLst/>
          </a:prstGeom>
          <a:noFill/>
        </p:spPr>
        <p:txBody>
          <a:bodyPr wrap="square" rtlCol="0">
            <a:spAutoFit/>
          </a:bodyPr>
          <a:lstStyle/>
          <a:p>
            <a:pPr algn="ctr"/>
            <a:r>
              <a:rPr lang="ru-RU" sz="1600" b="1" dirty="0" smtClean="0">
                <a:solidFill>
                  <a:srgbClr val="1E07C9"/>
                </a:solidFill>
                <a:cs typeface="Times New Roman" pitchFamily="18" charset="0"/>
              </a:rPr>
              <a:t>Благоустройство </a:t>
            </a:r>
          </a:p>
          <a:p>
            <a:pPr algn="ctr"/>
            <a:r>
              <a:rPr lang="ru-RU" sz="1600" b="1" dirty="0" smtClean="0">
                <a:solidFill>
                  <a:srgbClr val="1E07C9"/>
                </a:solidFill>
                <a:cs typeface="Times New Roman" pitchFamily="18" charset="0"/>
              </a:rPr>
              <a:t>территории </a:t>
            </a:r>
            <a:r>
              <a:rPr lang="ru-RU" sz="1600" b="1" dirty="0" err="1" smtClean="0">
                <a:solidFill>
                  <a:srgbClr val="1E07C9"/>
                </a:solidFill>
                <a:cs typeface="Times New Roman" pitchFamily="18" charset="0"/>
              </a:rPr>
              <a:t>п.Суксун</a:t>
            </a:r>
            <a:r>
              <a:rPr lang="ru-RU" sz="1600" b="1" dirty="0" smtClean="0">
                <a:solidFill>
                  <a:srgbClr val="1E07C9"/>
                </a:solidFill>
                <a:cs typeface="Times New Roman" pitchFamily="18" charset="0"/>
              </a:rPr>
              <a:t> ул.К.Маркса,4</a:t>
            </a:r>
          </a:p>
          <a:p>
            <a:pPr algn="ctr"/>
            <a:endParaRPr lang="ru-RU" sz="1200" b="1" dirty="0" smtClean="0">
              <a:solidFill>
                <a:schemeClr val="bg1"/>
              </a:solidFill>
              <a:latin typeface="Times New Roman" pitchFamily="18" charset="0"/>
              <a:cs typeface="Times New Roman" pitchFamily="18" charset="0"/>
            </a:endParaRPr>
          </a:p>
          <a:p>
            <a:endParaRPr lang="ru-RU" sz="1400" b="1" dirty="0">
              <a:solidFill>
                <a:schemeClr val="bg1"/>
              </a:solidFill>
              <a:latin typeface="Times New Roman" pitchFamily="18" charset="0"/>
              <a:cs typeface="Times New Roman" pitchFamily="18" charset="0"/>
            </a:endParaRPr>
          </a:p>
        </p:txBody>
      </p:sp>
      <p:sp>
        <p:nvSpPr>
          <p:cNvPr id="78" name="Прямоугольник 77"/>
          <p:cNvSpPr/>
          <p:nvPr/>
        </p:nvSpPr>
        <p:spPr>
          <a:xfrm>
            <a:off x="8045260" y="4509120"/>
            <a:ext cx="1071571" cy="71458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solidFill>
                  <a:srgbClr val="1E07C9"/>
                </a:solidFill>
                <a:latin typeface="Times New Roman" pitchFamily="18" charset="0"/>
                <a:cs typeface="Times New Roman" pitchFamily="18" charset="0"/>
              </a:rPr>
              <a:t>ФБ,КБ -2234,0</a:t>
            </a:r>
          </a:p>
          <a:p>
            <a:pPr algn="ctr"/>
            <a:r>
              <a:rPr lang="ru-RU" sz="1400" b="1" dirty="0" smtClean="0">
                <a:solidFill>
                  <a:srgbClr val="1E07C9"/>
                </a:solidFill>
                <a:latin typeface="Times New Roman" pitchFamily="18" charset="0"/>
                <a:cs typeface="Times New Roman" pitchFamily="18" charset="0"/>
              </a:rPr>
              <a:t>МБ – 248,2</a:t>
            </a:r>
            <a:endParaRPr lang="ru-RU" sz="1400" b="1" dirty="0">
              <a:solidFill>
                <a:srgbClr val="1E07C9"/>
              </a:solidFill>
              <a:latin typeface="Times New Roman" pitchFamily="18" charset="0"/>
              <a:cs typeface="Times New Roman" pitchFamily="18" charset="0"/>
            </a:endParaRPr>
          </a:p>
        </p:txBody>
      </p:sp>
      <p:sp>
        <p:nvSpPr>
          <p:cNvPr id="59" name="Стрелка вправо 58"/>
          <p:cNvSpPr/>
          <p:nvPr/>
        </p:nvSpPr>
        <p:spPr>
          <a:xfrm>
            <a:off x="6902252" y="4669567"/>
            <a:ext cx="1143008" cy="370637"/>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100" b="1" dirty="0" smtClean="0">
                <a:solidFill>
                  <a:schemeClr val="bg1"/>
                </a:solidFill>
                <a:latin typeface="Times New Roman" pitchFamily="18" charset="0"/>
                <a:cs typeface="Times New Roman" pitchFamily="18" charset="0"/>
              </a:rPr>
              <a:t>2021 план</a:t>
            </a:r>
            <a:endParaRPr lang="ru-RU" sz="1100" b="1" dirty="0">
              <a:solidFill>
                <a:schemeClr val="bg1"/>
              </a:solidFill>
              <a:latin typeface="Times New Roman" pitchFamily="18" charset="0"/>
              <a:cs typeface="Times New Roman" pitchFamily="18" charset="0"/>
            </a:endParaRPr>
          </a:p>
        </p:txBody>
      </p:sp>
      <p:sp>
        <p:nvSpPr>
          <p:cNvPr id="80" name="Шестиугольник 79"/>
          <p:cNvSpPr/>
          <p:nvPr/>
        </p:nvSpPr>
        <p:spPr>
          <a:xfrm>
            <a:off x="0" y="3684289"/>
            <a:ext cx="2571371" cy="1970559"/>
          </a:xfrm>
          <a:prstGeom prst="hexagon">
            <a:avLst>
              <a:gd name="adj" fmla="val 28355"/>
              <a:gd name="vf" fmla="val 11547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81" name="TextBox 80"/>
          <p:cNvSpPr txBox="1"/>
          <p:nvPr/>
        </p:nvSpPr>
        <p:spPr>
          <a:xfrm>
            <a:off x="0" y="3814344"/>
            <a:ext cx="2448273" cy="1840504"/>
          </a:xfrm>
          <a:prstGeom prst="rect">
            <a:avLst/>
          </a:prstGeom>
          <a:noFill/>
        </p:spPr>
        <p:txBody>
          <a:bodyPr wrap="square" rtlCol="0">
            <a:spAutoFit/>
          </a:bodyPr>
          <a:lstStyle/>
          <a:p>
            <a:pPr algn="ctr">
              <a:lnSpc>
                <a:spcPct val="115000"/>
              </a:lnSpc>
            </a:pPr>
            <a:r>
              <a:rPr lang="ru-RU" altLang="ru-RU" sz="1600" b="1" dirty="0">
                <a:solidFill>
                  <a:srgbClr val="1E07C9"/>
                </a:solidFill>
                <a:cs typeface="Times New Roman" pitchFamily="18" charset="0"/>
              </a:rPr>
              <a:t>Ремонт дворовой </a:t>
            </a:r>
            <a:r>
              <a:rPr lang="ru-RU" altLang="ru-RU" sz="1600" b="1" dirty="0" smtClean="0">
                <a:solidFill>
                  <a:srgbClr val="1E07C9"/>
                </a:solidFill>
                <a:cs typeface="Times New Roman" pitchFamily="18" charset="0"/>
              </a:rPr>
              <a:t>территории </a:t>
            </a:r>
            <a:endParaRPr lang="ru-RU" altLang="ru-RU" sz="1600" b="1" dirty="0">
              <a:solidFill>
                <a:srgbClr val="1E07C9"/>
              </a:solidFill>
              <a:cs typeface="Times New Roman" pitchFamily="18" charset="0"/>
            </a:endParaRPr>
          </a:p>
          <a:p>
            <a:pPr algn="ctr">
              <a:lnSpc>
                <a:spcPct val="115000"/>
              </a:lnSpc>
            </a:pPr>
            <a:r>
              <a:rPr lang="ru-RU" altLang="ru-RU" sz="1600" b="1" dirty="0" smtClean="0">
                <a:solidFill>
                  <a:srgbClr val="1E07C9"/>
                </a:solidFill>
                <a:cs typeface="Times New Roman" pitchFamily="18" charset="0"/>
              </a:rPr>
              <a:t>п. Суксун                                 ул. Строителей, 11</a:t>
            </a:r>
          </a:p>
          <a:p>
            <a:pPr algn="r">
              <a:buNone/>
            </a:pPr>
            <a:endParaRPr lang="ru-RU" sz="1400" b="1" i="1" dirty="0" smtClean="0">
              <a:solidFill>
                <a:schemeClr val="bg1"/>
              </a:solidFill>
              <a:latin typeface="Segoe UI Black" pitchFamily="34" charset="0"/>
              <a:ea typeface="Segoe UI Black" pitchFamily="34" charset="0"/>
              <a:cs typeface="Times New Roman" pitchFamily="18" charset="0"/>
            </a:endParaRPr>
          </a:p>
          <a:p>
            <a:pPr algn="r">
              <a:buNone/>
            </a:pPr>
            <a:endParaRPr lang="ru-RU" sz="1200" b="1" i="1" dirty="0" smtClean="0">
              <a:solidFill>
                <a:schemeClr val="bg1"/>
              </a:solidFill>
              <a:latin typeface="Segoe UI Black" pitchFamily="34" charset="0"/>
              <a:ea typeface="Segoe UI Black" pitchFamily="34" charset="0"/>
              <a:cs typeface="Times New Roman" pitchFamily="18" charset="0"/>
            </a:endParaRPr>
          </a:p>
          <a:p>
            <a:endParaRPr lang="ru-RU" sz="1400" b="1" dirty="0">
              <a:solidFill>
                <a:schemeClr val="bg1"/>
              </a:solidFill>
              <a:latin typeface="Times New Roman" pitchFamily="18" charset="0"/>
              <a:cs typeface="Times New Roman" pitchFamily="18" charset="0"/>
            </a:endParaRPr>
          </a:p>
        </p:txBody>
      </p:sp>
      <p:sp>
        <p:nvSpPr>
          <p:cNvPr id="82" name="Прямоугольник 81"/>
          <p:cNvSpPr/>
          <p:nvPr/>
        </p:nvSpPr>
        <p:spPr>
          <a:xfrm>
            <a:off x="2405545" y="4669568"/>
            <a:ext cx="1070146" cy="73657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rgbClr val="1E07C9"/>
                </a:solidFill>
                <a:latin typeface="Times New Roman" pitchFamily="18" charset="0"/>
                <a:cs typeface="Times New Roman" pitchFamily="18" charset="0"/>
              </a:rPr>
              <a:t>ФБ,КБ –689,8</a:t>
            </a:r>
          </a:p>
          <a:p>
            <a:pPr algn="ctr"/>
            <a:r>
              <a:rPr lang="ru-RU" sz="1400" b="1" dirty="0" smtClean="0">
                <a:solidFill>
                  <a:srgbClr val="1E07C9"/>
                </a:solidFill>
                <a:latin typeface="Times New Roman" pitchFamily="18" charset="0"/>
                <a:cs typeface="Times New Roman" pitchFamily="18" charset="0"/>
              </a:rPr>
              <a:t>МБ –76,6</a:t>
            </a:r>
            <a:endParaRPr lang="ru-RU" sz="1400" b="1" dirty="0">
              <a:solidFill>
                <a:srgbClr val="1E07C9"/>
              </a:solidFill>
              <a:latin typeface="Times New Roman" pitchFamily="18" charset="0"/>
              <a:cs typeface="Times New Roman" pitchFamily="18" charset="0"/>
            </a:endParaRPr>
          </a:p>
        </p:txBody>
      </p:sp>
      <p:sp>
        <p:nvSpPr>
          <p:cNvPr id="83" name="Стрелка вправо 82"/>
          <p:cNvSpPr/>
          <p:nvPr/>
        </p:nvSpPr>
        <p:spPr>
          <a:xfrm>
            <a:off x="1564803" y="4951650"/>
            <a:ext cx="995572" cy="432048"/>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200" b="1" dirty="0" smtClean="0">
                <a:solidFill>
                  <a:schemeClr val="bg1"/>
                </a:solidFill>
                <a:latin typeface="Times New Roman" pitchFamily="18" charset="0"/>
                <a:cs typeface="Times New Roman" pitchFamily="18" charset="0"/>
              </a:rPr>
              <a:t>2021 план </a:t>
            </a:r>
            <a:endParaRPr lang="ru-RU" sz="1200" b="1" dirty="0">
              <a:solidFill>
                <a:schemeClr val="bg1"/>
              </a:solidFill>
              <a:latin typeface="Times New Roman" pitchFamily="18" charset="0"/>
              <a:cs typeface="Times New Roman" pitchFamily="18" charset="0"/>
            </a:endParaRPr>
          </a:p>
        </p:txBody>
      </p:sp>
      <p:sp>
        <p:nvSpPr>
          <p:cNvPr id="30" name="Прямоугольник 29"/>
          <p:cNvSpPr/>
          <p:nvPr/>
        </p:nvSpPr>
        <p:spPr>
          <a:xfrm>
            <a:off x="107504" y="142852"/>
            <a:ext cx="8857918" cy="35719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chemeClr val="accent2">
                    <a:lumMod val="75000"/>
                  </a:schemeClr>
                </a:solidFill>
                <a:latin typeface="Times New Roman" pitchFamily="18" charset="0"/>
                <a:cs typeface="Times New Roman" pitchFamily="18" charset="0"/>
              </a:rPr>
              <a:t>Сведения об общественно значимых проектах</a:t>
            </a:r>
            <a:endParaRPr lang="ru-RU" sz="2200" b="1" dirty="0">
              <a:solidFill>
                <a:schemeClr val="accent2">
                  <a:lumMod val="75000"/>
                </a:schemeClr>
              </a:solidFill>
              <a:latin typeface="Times New Roman" pitchFamily="18" charset="0"/>
              <a:cs typeface="Times New Roman" pitchFamily="18" charset="0"/>
            </a:endParaRPr>
          </a:p>
        </p:txBody>
      </p:sp>
      <p:sp>
        <p:nvSpPr>
          <p:cNvPr id="32" name="Заголовок 1"/>
          <p:cNvSpPr txBox="1">
            <a:spLocks/>
          </p:cNvSpPr>
          <p:nvPr/>
        </p:nvSpPr>
        <p:spPr>
          <a:xfrm>
            <a:off x="7715272" y="1002582"/>
            <a:ext cx="1285884" cy="285752"/>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тыс. рублей</a:t>
            </a:r>
            <a:endParaRPr kumimoji="0" lang="ru-RU" sz="1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1" name="Номер слайда 15"/>
          <p:cNvSpPr txBox="1">
            <a:spLocks/>
          </p:cNvSpPr>
          <p:nvPr/>
        </p:nvSpPr>
        <p:spPr>
          <a:xfrm>
            <a:off x="8786843" y="6267795"/>
            <a:ext cx="357158" cy="602715"/>
          </a:xfrm>
          <a:prstGeom prst="rect">
            <a:avLst/>
          </a:prstGeom>
          <a:solidFill>
            <a:schemeClr val="accent2">
              <a:lumMod val="75000"/>
            </a:schemeClr>
          </a:solidFill>
        </p:spPr>
        <p:txBody>
          <a:bodyPr vert="horz"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ru-RU" sz="16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79" name="Стрелка вправо с вырезом 78"/>
          <p:cNvSpPr/>
          <p:nvPr/>
        </p:nvSpPr>
        <p:spPr>
          <a:xfrm rot="7450481">
            <a:off x="1659777" y="2653332"/>
            <a:ext cx="1177492" cy="618805"/>
          </a:xfrm>
          <a:prstGeom prst="notchedRightArrow">
            <a:avLst>
              <a:gd name="adj1" fmla="val 37543"/>
              <a:gd name="adj2" fmla="val 48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Стрелка вправо с вырезом 69"/>
          <p:cNvSpPr/>
          <p:nvPr/>
        </p:nvSpPr>
        <p:spPr>
          <a:xfrm rot="3042943">
            <a:off x="5842370" y="2682076"/>
            <a:ext cx="1026931" cy="571843"/>
          </a:xfrm>
          <a:prstGeom prst="notchedRightArrow">
            <a:avLst>
              <a:gd name="adj1" fmla="val 37543"/>
              <a:gd name="adj2" fmla="val 48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Рисунок 12" descr="https://sun9-1.userapi.com/impg/w4Rnkr2kzH2ZerYWQ1W3b6QK5eSu5PO-dWG_2A/xvy7YfOawIg.jpg?size=1280x960&amp;quality=95&amp;sign=8f52af093d736a0d7ad900861f1308d7&amp;type=album"/>
          <p:cNvPicPr>
            <a:picLocks noChangeAspect="1" noChangeArrowheads="1"/>
          </p:cNvPicPr>
          <p:nvPr/>
        </p:nvPicPr>
        <p:blipFill>
          <a:blip r:embed="rId3" cstate="print">
            <a:extLst>
              <a:ext uri="{28A0092B-C50C-407E-A947-70E740481C1C}">
                <a14:useLocalDpi xmlns:a14="http://schemas.microsoft.com/office/drawing/2010/main" xmlns="" val="0"/>
              </a:ext>
            </a:extLst>
          </a:blip>
          <a:srcRect t="13605"/>
          <a:stretch>
            <a:fillRect/>
          </a:stretch>
        </p:blipFill>
        <p:spPr bwMode="auto">
          <a:xfrm>
            <a:off x="6902253" y="5327212"/>
            <a:ext cx="2135337" cy="142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Рисунок 9" descr="https://sun9-23.userapi.com/impg/zY2RQqHU7FrMJ7JY4vXLOOTw_yNJH4fVDNf7WA/tlcMAJAlNS0.jpg?size=1280x960&amp;quality=95&amp;sign=9462dd752331e326673bd564287627ac&amp;type=album"/>
          <p:cNvPicPr>
            <a:picLocks noChangeAspect="1" noChangeArrowheads="1"/>
          </p:cNvPicPr>
          <p:nvPr/>
        </p:nvPicPr>
        <p:blipFill>
          <a:blip r:embed="rId4" cstate="print">
            <a:extLst>
              <a:ext uri="{28A0092B-C50C-407E-A947-70E740481C1C}">
                <a14:useLocalDpi xmlns:a14="http://schemas.microsoft.com/office/drawing/2010/main" xmlns="" val="0"/>
              </a:ext>
            </a:extLst>
          </a:blip>
          <a:srcRect t="11456"/>
          <a:stretch>
            <a:fillRect/>
          </a:stretch>
        </p:blipFill>
        <p:spPr bwMode="auto">
          <a:xfrm>
            <a:off x="395536" y="5437420"/>
            <a:ext cx="1852987" cy="1369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Стрелка вправо с вырезом 21"/>
          <p:cNvSpPr/>
          <p:nvPr/>
        </p:nvSpPr>
        <p:spPr>
          <a:xfrm rot="5400000">
            <a:off x="4332444" y="3372802"/>
            <a:ext cx="948721" cy="618805"/>
          </a:xfrm>
          <a:prstGeom prst="notchedRightArrow">
            <a:avLst>
              <a:gd name="adj1" fmla="val 37543"/>
              <a:gd name="adj2" fmla="val 48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Шестиугольник 22"/>
          <p:cNvSpPr/>
          <p:nvPr/>
        </p:nvSpPr>
        <p:spPr>
          <a:xfrm>
            <a:off x="3683962" y="4156565"/>
            <a:ext cx="2465057" cy="1913751"/>
          </a:xfrm>
          <a:prstGeom prst="hexagon">
            <a:avLst>
              <a:gd name="adj" fmla="val 28355"/>
              <a:gd name="vf" fmla="val 11547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lnSpc>
                <a:spcPct val="115000"/>
              </a:lnSpc>
            </a:pPr>
            <a:r>
              <a:rPr lang="ru-RU" altLang="ru-RU" sz="1500" b="1" dirty="0">
                <a:solidFill>
                  <a:srgbClr val="1E07C9"/>
                </a:solidFill>
                <a:latin typeface="Times New Roman" panose="02020603050405020304" pitchFamily="18" charset="0"/>
                <a:cs typeface="Times New Roman" panose="02020603050405020304" pitchFamily="18" charset="0"/>
              </a:rPr>
              <a:t>Ремонт дворовой территории </a:t>
            </a:r>
          </a:p>
          <a:p>
            <a:pPr algn="ctr">
              <a:lnSpc>
                <a:spcPct val="115000"/>
              </a:lnSpc>
            </a:pPr>
            <a:r>
              <a:rPr lang="ru-RU" altLang="ru-RU" sz="1500" b="1" dirty="0">
                <a:solidFill>
                  <a:srgbClr val="1E07C9"/>
                </a:solidFill>
                <a:latin typeface="Times New Roman" panose="02020603050405020304" pitchFamily="18" charset="0"/>
                <a:cs typeface="Times New Roman" panose="02020603050405020304" pitchFamily="18" charset="0"/>
              </a:rPr>
              <a:t>п. </a:t>
            </a:r>
            <a:r>
              <a:rPr lang="ru-RU" altLang="ru-RU" sz="1500" b="1" dirty="0" smtClean="0">
                <a:solidFill>
                  <a:srgbClr val="1E07C9"/>
                </a:solidFill>
                <a:latin typeface="Times New Roman" panose="02020603050405020304" pitchFamily="18" charset="0"/>
                <a:cs typeface="Times New Roman" panose="02020603050405020304" pitchFamily="18" charset="0"/>
              </a:rPr>
              <a:t>Суксун</a:t>
            </a:r>
            <a:r>
              <a:rPr lang="en-US" altLang="ru-RU" sz="1500" b="1" dirty="0" smtClean="0">
                <a:solidFill>
                  <a:srgbClr val="1E07C9"/>
                </a:solidFill>
                <a:latin typeface="Times New Roman" panose="02020603050405020304" pitchFamily="18" charset="0"/>
                <a:cs typeface="Times New Roman" panose="02020603050405020304" pitchFamily="18" charset="0"/>
              </a:rPr>
              <a:t>, </a:t>
            </a:r>
            <a:r>
              <a:rPr lang="ru-RU" altLang="ru-RU" sz="1500" b="1" dirty="0" err="1" smtClean="0">
                <a:solidFill>
                  <a:srgbClr val="1E07C9"/>
                </a:solidFill>
                <a:latin typeface="Times New Roman" panose="02020603050405020304" pitchFamily="18" charset="0"/>
                <a:cs typeface="Times New Roman" panose="02020603050405020304" pitchFamily="18" charset="0"/>
              </a:rPr>
              <a:t>ул.К.Маркса</a:t>
            </a:r>
            <a:r>
              <a:rPr lang="ru-RU" altLang="ru-RU" sz="1500" b="1" dirty="0" smtClean="0">
                <a:solidFill>
                  <a:srgbClr val="1E07C9"/>
                </a:solidFill>
                <a:latin typeface="Times New Roman" panose="02020603050405020304" pitchFamily="18" charset="0"/>
                <a:cs typeface="Times New Roman" panose="02020603050405020304" pitchFamily="18" charset="0"/>
              </a:rPr>
              <a:t>, 49 </a:t>
            </a:r>
            <a:endParaRPr lang="ru-RU" sz="1500" dirty="0">
              <a:latin typeface="Times New Roman" panose="02020603050405020304" pitchFamily="18" charset="0"/>
              <a:cs typeface="Times New Roman" panose="02020603050405020304" pitchFamily="18" charset="0"/>
            </a:endParaRPr>
          </a:p>
        </p:txBody>
      </p:sp>
      <p:sp>
        <p:nvSpPr>
          <p:cNvPr id="24" name="Стрелка вправо 23"/>
          <p:cNvSpPr/>
          <p:nvPr/>
        </p:nvSpPr>
        <p:spPr>
          <a:xfrm>
            <a:off x="4617662" y="5583526"/>
            <a:ext cx="995572" cy="432048"/>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200" b="1" dirty="0" smtClean="0">
                <a:solidFill>
                  <a:schemeClr val="bg1"/>
                </a:solidFill>
                <a:latin typeface="Times New Roman" pitchFamily="18" charset="0"/>
                <a:cs typeface="Times New Roman" pitchFamily="18" charset="0"/>
              </a:rPr>
              <a:t>2021 план </a:t>
            </a:r>
            <a:endParaRPr lang="ru-RU" sz="1200" b="1" dirty="0">
              <a:solidFill>
                <a:schemeClr val="bg1"/>
              </a:solidFill>
              <a:latin typeface="Times New Roman" pitchFamily="18" charset="0"/>
              <a:cs typeface="Times New Roman" pitchFamily="18" charset="0"/>
            </a:endParaRPr>
          </a:p>
        </p:txBody>
      </p:sp>
      <p:sp>
        <p:nvSpPr>
          <p:cNvPr id="25" name="Прямоугольник 24"/>
          <p:cNvSpPr/>
          <p:nvPr/>
        </p:nvSpPr>
        <p:spPr>
          <a:xfrm>
            <a:off x="5613234" y="5654848"/>
            <a:ext cx="1071571" cy="71458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ru-RU" sz="1400" b="1" dirty="0" smtClean="0">
                <a:solidFill>
                  <a:srgbClr val="1E07C9"/>
                </a:solidFill>
                <a:latin typeface="Times New Roman" pitchFamily="18" charset="0"/>
                <a:cs typeface="Times New Roman" pitchFamily="18" charset="0"/>
              </a:rPr>
              <a:t>ФБ,КБ -704,9</a:t>
            </a:r>
            <a:r>
              <a:rPr lang="ru-RU" sz="1400" b="1" dirty="0">
                <a:solidFill>
                  <a:srgbClr val="1E07C9"/>
                </a:solidFill>
                <a:latin typeface="Times New Roman" pitchFamily="18" charset="0"/>
                <a:cs typeface="Times New Roman" pitchFamily="18" charset="0"/>
              </a:rPr>
              <a:t> </a:t>
            </a:r>
            <a:r>
              <a:rPr lang="ru-RU" sz="1400" b="1" dirty="0" smtClean="0">
                <a:solidFill>
                  <a:srgbClr val="1E07C9"/>
                </a:solidFill>
                <a:latin typeface="Times New Roman" pitchFamily="18" charset="0"/>
                <a:cs typeface="Times New Roman" pitchFamily="18" charset="0"/>
              </a:rPr>
              <a:t>             МБ – 78,3</a:t>
            </a:r>
            <a:endParaRPr lang="ru-RU" sz="1400" b="1" dirty="0">
              <a:solidFill>
                <a:srgbClr val="1E07C9"/>
              </a:solidFill>
              <a:latin typeface="Times New Roman" pitchFamily="18" charset="0"/>
              <a:cs typeface="Times New Roman" pitchFamily="18" charset="0"/>
            </a:endParaRPr>
          </a:p>
        </p:txBody>
      </p:sp>
      <p:pic>
        <p:nvPicPr>
          <p:cNvPr id="26" name="Рисунок 7" descr="https://sun9-35.userapi.com/impg/zntrRbZmxsglA5IG-a321jbmreOhgcqT7mCjiw/ig8PNceThxk.jpg?size=1280x960&amp;quality=95&amp;sign=82e36657b27466d980478cd4f7fd213c&amp;type=album"/>
          <p:cNvPicPr>
            <a:picLocks noChangeAspect="1" noChangeArrowheads="1"/>
          </p:cNvPicPr>
          <p:nvPr/>
        </p:nvPicPr>
        <p:blipFill>
          <a:blip r:embed="rId5" cstate="print">
            <a:extLst>
              <a:ext uri="{28A0092B-C50C-407E-A947-70E740481C1C}">
                <a14:useLocalDpi xmlns:a14="http://schemas.microsoft.com/office/drawing/2010/main" xmlns="" val="0"/>
              </a:ext>
            </a:extLst>
          </a:blip>
          <a:srcRect t="11694"/>
          <a:stretch>
            <a:fillRect/>
          </a:stretch>
        </p:blipFill>
        <p:spPr bwMode="auto">
          <a:xfrm>
            <a:off x="2945021" y="5728168"/>
            <a:ext cx="1697038" cy="11298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1653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191585" y="14687"/>
            <a:ext cx="8656954" cy="533993"/>
          </a:xfrm>
          <a:prstGeom prst="rect">
            <a:avLst/>
          </a:prstGeom>
        </p:spPr>
        <p:txBody>
          <a:bodyPr vert="horz" lIns="91440" tIns="45720" rIns="91440" bIns="45720" rtlCol="0" anchor="ctr">
            <a:normAutofit fontScale="92500" lnSpcReduction="20000"/>
          </a:bodyPr>
          <a:lstStyle>
            <a:defPPr>
              <a:defRPr lang="ru-RU"/>
            </a:defPPr>
            <a:lvl1pPr algn="ctr">
              <a:spcBef>
                <a:spcPct val="0"/>
              </a:spcBef>
              <a:buNone/>
              <a:defRPr sz="4400" b="1">
                <a:effectLst>
                  <a:outerShdw blurRad="38100" dist="38100" dir="2700000" algn="tl">
                    <a:srgbClr val="000000">
                      <a:alpha val="43137"/>
                    </a:srgbClr>
                  </a:outerShdw>
                </a:effectLst>
                <a:latin typeface="+mj-lt"/>
                <a:ea typeface="+mj-ea"/>
                <a:cs typeface="+mj-cs"/>
              </a:defRPr>
            </a:lvl1pPr>
          </a:lstStyle>
          <a:p>
            <a:r>
              <a:rPr lang="ru-RU" sz="3600" dirty="0">
                <a:latin typeface="Times New Roman" panose="02020603050405020304" pitchFamily="18" charset="0"/>
                <a:cs typeface="Times New Roman" panose="02020603050405020304" pitchFamily="18" charset="0"/>
              </a:rPr>
              <a:t>Содержание и форма проекта </a:t>
            </a:r>
          </a:p>
        </p:txBody>
      </p:sp>
      <p:sp>
        <p:nvSpPr>
          <p:cNvPr id="3" name="Объект 2"/>
          <p:cNvSpPr txBox="1">
            <a:spLocks/>
          </p:cNvSpPr>
          <p:nvPr/>
        </p:nvSpPr>
        <p:spPr>
          <a:xfrm>
            <a:off x="414497" y="620688"/>
            <a:ext cx="8434041" cy="540059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just">
              <a:spcBef>
                <a:spcPts val="200"/>
              </a:spcBef>
            </a:pPr>
            <a:r>
              <a:rPr lang="ru-RU" sz="1400" b="1" dirty="0" smtClean="0">
                <a:solidFill>
                  <a:schemeClr val="tx1"/>
                </a:solidFill>
                <a:effectLst>
                  <a:outerShdw blurRad="38100" dist="38100" dir="2700000" algn="tl">
                    <a:srgbClr val="000000">
                      <a:alpha val="43137"/>
                    </a:srgbClr>
                  </a:outerShdw>
                </a:effectLst>
              </a:rPr>
              <a:t>            </a:t>
            </a:r>
            <a:r>
              <a:rPr lang="ru-RU" sz="1600" b="1" dirty="0" smtClean="0">
                <a:solidFill>
                  <a:schemeClr val="tx1"/>
                </a:solidFill>
                <a:latin typeface="Times New Roman" panose="02020603050405020304" pitchFamily="18" charset="0"/>
                <a:cs typeface="Times New Roman" panose="02020603050405020304" pitchFamily="18" charset="0"/>
              </a:rPr>
              <a:t>Бюджетным кодексом Российской Федерации установлены единые требования к форме и содержанию проекта решения об утверждении отчета об исполнении бюджета (статья 264.6), Положением о Бюджетном процессе</a:t>
            </a:r>
          </a:p>
          <a:p>
            <a:pPr algn="just">
              <a:spcBef>
                <a:spcPts val="200"/>
              </a:spcBef>
            </a:pPr>
            <a:endParaRPr lang="ru-RU" sz="1400" b="1" dirty="0" smtClean="0">
              <a:solidFill>
                <a:schemeClr val="tx1"/>
              </a:solidFill>
              <a:effectLst>
                <a:outerShdw blurRad="38100" dist="38100" dir="2700000" algn="tl">
                  <a:srgbClr val="000000">
                    <a:alpha val="43137"/>
                  </a:srgbClr>
                </a:outerShdw>
              </a:effectLst>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smtClean="0">
              <a:solidFill>
                <a:schemeClr val="accent6">
                  <a:lumMod val="50000"/>
                </a:schemeClr>
              </a:solidFill>
            </a:endParaRPr>
          </a:p>
          <a:p>
            <a:endParaRPr lang="ru-RU" sz="1400" b="1" dirty="0">
              <a:solidFill>
                <a:schemeClr val="accent6">
                  <a:lumMod val="50000"/>
                </a:schemeClr>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3176878473"/>
              </p:ext>
            </p:extLst>
          </p:nvPr>
        </p:nvGraphicFramePr>
        <p:xfrm>
          <a:off x="539552" y="1556791"/>
          <a:ext cx="8395028" cy="5014384"/>
        </p:xfrm>
        <a:graphic>
          <a:graphicData uri="http://schemas.openxmlformats.org/drawingml/2006/table">
            <a:tbl>
              <a:tblPr firstRow="1" bandRow="1">
                <a:tableStyleId>{8FD4443E-F989-4FC4-A0C8-D5A2AF1F390B}</a:tableStyleId>
              </a:tblPr>
              <a:tblGrid>
                <a:gridCol w="6494354"/>
                <a:gridCol w="1900674"/>
              </a:tblGrid>
              <a:tr h="5875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Times New Roman" panose="02020603050405020304" pitchFamily="18" charset="0"/>
                          <a:cs typeface="Times New Roman" panose="02020603050405020304" pitchFamily="18" charset="0"/>
                        </a:rPr>
                        <a:t>Наименование</a:t>
                      </a:r>
                      <a:endParaRPr lang="ru-RU" sz="14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Times New Roman" panose="02020603050405020304" pitchFamily="18" charset="0"/>
                          <a:cs typeface="Times New Roman" panose="02020603050405020304" pitchFamily="18" charset="0"/>
                        </a:rPr>
                        <a:t>Номер статьи, приложения к проекту решения</a:t>
                      </a:r>
                      <a:endParaRPr lang="ru-RU" sz="1400" kern="1200" dirty="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r>
              <a:tr h="3431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1E07C9"/>
                          </a:solidFill>
                          <a:latin typeface="Times New Roman" panose="02020603050405020304" pitchFamily="18" charset="0"/>
                          <a:cs typeface="Times New Roman" panose="02020603050405020304" pitchFamily="18" charset="0"/>
                        </a:rPr>
                        <a:t>Отчет об исполнении бюджета за отчетный финансовый год с указанием общего объема доходов, расходов и дефицита (профицита) бюджета</a:t>
                      </a:r>
                      <a:endParaRPr lang="ru-RU" sz="1200" b="1" kern="1200" dirty="0">
                        <a:solidFill>
                          <a:srgbClr val="1E07C9"/>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1E07C9"/>
                          </a:solidFill>
                          <a:latin typeface="Times New Roman" panose="02020603050405020304" pitchFamily="18" charset="0"/>
                          <a:cs typeface="Times New Roman" panose="02020603050405020304" pitchFamily="18" charset="0"/>
                        </a:rPr>
                        <a:t>пункт 1</a:t>
                      </a:r>
                      <a:endParaRPr lang="ru-RU" sz="1200" b="1" kern="1200" dirty="0">
                        <a:solidFill>
                          <a:srgbClr val="1E07C9"/>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r>
              <a:tr h="3179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1E07C9"/>
                          </a:solidFill>
                          <a:latin typeface="Times New Roman" panose="02020603050405020304" pitchFamily="18" charset="0"/>
                          <a:ea typeface="+mn-ea"/>
                          <a:cs typeface="Times New Roman" panose="02020603050405020304" pitchFamily="18" charset="0"/>
                        </a:rPr>
                        <a:t>Доходы бюджета по кодам классификации доходов бюджетов за 2022</a:t>
                      </a:r>
                      <a:r>
                        <a:rPr lang="ru-RU" sz="1200" b="1" kern="1200" baseline="0" dirty="0" smtClean="0">
                          <a:solidFill>
                            <a:srgbClr val="1E07C9"/>
                          </a:solidFill>
                          <a:latin typeface="Times New Roman" panose="02020603050405020304" pitchFamily="18" charset="0"/>
                          <a:ea typeface="+mn-ea"/>
                          <a:cs typeface="Times New Roman" panose="02020603050405020304" pitchFamily="18" charset="0"/>
                        </a:rPr>
                        <a:t> </a:t>
                      </a:r>
                      <a:r>
                        <a:rPr lang="ru-RU" sz="1200" b="1" kern="1200" dirty="0" smtClean="0">
                          <a:solidFill>
                            <a:srgbClr val="1E07C9"/>
                          </a:solidFill>
                          <a:latin typeface="Times New Roman" panose="02020603050405020304" pitchFamily="18" charset="0"/>
                          <a:ea typeface="+mn-ea"/>
                          <a:cs typeface="Times New Roman" panose="02020603050405020304" pitchFamily="18" charset="0"/>
                        </a:rPr>
                        <a:t>год</a:t>
                      </a:r>
                      <a:endParaRPr lang="ru-RU" sz="1200" b="1" kern="1200" dirty="0">
                        <a:solidFill>
                          <a:srgbClr val="1E07C9"/>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1E07C9"/>
                          </a:solidFill>
                          <a:latin typeface="Times New Roman" panose="02020603050405020304" pitchFamily="18" charset="0"/>
                          <a:ea typeface="+mn-ea"/>
                          <a:cs typeface="Times New Roman" panose="02020603050405020304" pitchFamily="18" charset="0"/>
                        </a:rPr>
                        <a:t>Приложение 1</a:t>
                      </a:r>
                      <a:endParaRPr lang="ru-RU" sz="1200" b="1" kern="1200" dirty="0">
                        <a:solidFill>
                          <a:srgbClr val="1E07C9"/>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1E07C9"/>
                          </a:solidFill>
                          <a:latin typeface="Times New Roman" panose="02020603050405020304" pitchFamily="18" charset="0"/>
                          <a:ea typeface="+mn-ea"/>
                          <a:cs typeface="Times New Roman" panose="02020603050405020304" pitchFamily="18" charset="0"/>
                        </a:rPr>
                        <a:t>Расходы бюджета по ведомственной структуре расходов бюджета за 2022 год</a:t>
                      </a:r>
                      <a:endParaRPr lang="ru-RU" sz="1200" b="1" kern="1200" dirty="0">
                        <a:solidFill>
                          <a:srgbClr val="1E07C9"/>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1E07C9"/>
                          </a:solidFill>
                          <a:latin typeface="Times New Roman" panose="02020603050405020304" pitchFamily="18" charset="0"/>
                          <a:ea typeface="+mn-ea"/>
                          <a:cs typeface="Times New Roman" panose="02020603050405020304" pitchFamily="18" charset="0"/>
                        </a:rPr>
                        <a:t>Приложение 2</a:t>
                      </a:r>
                      <a:endParaRPr lang="ru-RU" sz="1200" b="1" kern="1200" dirty="0" smtClean="0">
                        <a:solidFill>
                          <a:srgbClr val="1E07C9"/>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r>
              <a:tr h="2902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1E07C9"/>
                          </a:solidFill>
                          <a:latin typeface="Times New Roman" panose="02020603050405020304" pitchFamily="18" charset="0"/>
                          <a:ea typeface="+mn-ea"/>
                          <a:cs typeface="Times New Roman" panose="02020603050405020304" pitchFamily="18" charset="0"/>
                        </a:rPr>
                        <a:t>Расходы бюджета по разделам и подразделам классификации расходов бюджетов за 2022 год</a:t>
                      </a:r>
                      <a:endParaRPr lang="ru-RU" sz="1200" b="1" kern="1200" dirty="0">
                        <a:solidFill>
                          <a:srgbClr val="1E07C9"/>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1E07C9"/>
                          </a:solidFill>
                          <a:latin typeface="Times New Roman" panose="02020603050405020304" pitchFamily="18" charset="0"/>
                          <a:ea typeface="+mn-ea"/>
                          <a:cs typeface="Times New Roman" panose="02020603050405020304" pitchFamily="18" charset="0"/>
                        </a:rPr>
                        <a:t>Приложение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r>
              <a:tr h="3348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1E07C9"/>
                          </a:solidFill>
                          <a:latin typeface="Times New Roman" panose="02020603050405020304" pitchFamily="18" charset="0"/>
                          <a:ea typeface="+mn-ea"/>
                          <a:cs typeface="Times New Roman" panose="02020603050405020304" pitchFamily="18" charset="0"/>
                        </a:rPr>
                        <a:t>Расходы бюджета по целевым статьям (муниципальным программам и непрограммным направлениям деятельности), группам (группам и подгруппам) видов расходов  классификации расходов бюджетов за 2022 год</a:t>
                      </a:r>
                      <a:endParaRPr lang="ru-RU" sz="1200" b="1" kern="1200" dirty="0">
                        <a:solidFill>
                          <a:srgbClr val="1E07C9"/>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1E07C9"/>
                          </a:solidFill>
                          <a:latin typeface="Times New Roman" panose="02020603050405020304" pitchFamily="18" charset="0"/>
                          <a:ea typeface="+mn-ea"/>
                          <a:cs typeface="Times New Roman" panose="02020603050405020304" pitchFamily="18" charset="0"/>
                        </a:rPr>
                        <a:t>Приложение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r>
              <a:tr h="5506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1E07C9"/>
                          </a:solidFill>
                          <a:latin typeface="Times New Roman" panose="02020603050405020304" pitchFamily="18" charset="0"/>
                          <a:ea typeface="+mn-ea"/>
                          <a:cs typeface="Times New Roman" panose="02020603050405020304" pitchFamily="18" charset="0"/>
                        </a:rPr>
                        <a:t>Источники финансирования дефицита бюджета по кодам классификации источников финансирования дефицитов бюджетов за 2022год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1E07C9"/>
                          </a:solidFill>
                          <a:latin typeface="Times New Roman" panose="02020603050405020304" pitchFamily="18" charset="0"/>
                          <a:ea typeface="+mn-ea"/>
                          <a:cs typeface="Times New Roman" panose="02020603050405020304" pitchFamily="18" charset="0"/>
                        </a:rPr>
                        <a:t>Приложение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r>
              <a:tr h="2962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1E07C9"/>
                          </a:solidFill>
                          <a:effectLst/>
                          <a:latin typeface="Times New Roman" panose="02020603050405020304" pitchFamily="18" charset="0"/>
                          <a:ea typeface="+mn-ea"/>
                          <a:cs typeface="Times New Roman" panose="02020603050405020304" pitchFamily="18" charset="0"/>
                        </a:rPr>
                        <a:t>Расходы муниципального дорожного фонда </a:t>
                      </a:r>
                      <a:r>
                        <a:rPr lang="ru-RU" sz="1200" b="1" kern="1200" dirty="0" smtClean="0">
                          <a:solidFill>
                            <a:srgbClr val="1E07C9"/>
                          </a:solidFill>
                          <a:latin typeface="Times New Roman" panose="02020603050405020304" pitchFamily="18" charset="0"/>
                          <a:ea typeface="+mn-ea"/>
                          <a:cs typeface="Times New Roman" panose="02020603050405020304" pitchFamily="18" charset="0"/>
                        </a:rPr>
                        <a:t>за 2022 год</a:t>
                      </a:r>
                      <a:endParaRPr lang="ru-RU" sz="1200" b="1" kern="1200" dirty="0">
                        <a:solidFill>
                          <a:srgbClr val="1E07C9"/>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1E07C9"/>
                          </a:solidFill>
                          <a:latin typeface="Times New Roman" panose="02020603050405020304" pitchFamily="18" charset="0"/>
                          <a:ea typeface="+mn-ea"/>
                          <a:cs typeface="Times New Roman" panose="02020603050405020304" pitchFamily="18" charset="0"/>
                        </a:rPr>
                        <a:t>Приложение 6</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200" b="1" kern="1200" dirty="0" smtClean="0">
                        <a:solidFill>
                          <a:schemeClr val="tx1"/>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r>
              <a:tr h="557274">
                <a:tc>
                  <a:txBody>
                    <a:bodyPr/>
                    <a:lstStyle/>
                    <a:p>
                      <a:r>
                        <a:rPr lang="ru-RU" sz="1200" b="1" kern="1200" dirty="0" smtClean="0">
                          <a:solidFill>
                            <a:srgbClr val="1E07C9"/>
                          </a:solidFill>
                          <a:latin typeface="Times New Roman" panose="02020603050405020304" pitchFamily="18" charset="0"/>
                          <a:ea typeface="+mn-ea"/>
                          <a:cs typeface="Times New Roman" panose="02020603050405020304" pitchFamily="18" charset="0"/>
                        </a:rPr>
                        <a:t>Состояние муниципального долга на начало и конец отчетного финансового года, </a:t>
                      </a:r>
                      <a:r>
                        <a:rPr lang="ru-RU" sz="1200" b="1" kern="1200" dirty="0" smtClean="0">
                          <a:solidFill>
                            <a:srgbClr val="1E07C9"/>
                          </a:solidFill>
                          <a:effectLst/>
                          <a:latin typeface="Times New Roman" panose="02020603050405020304" pitchFamily="18" charset="0"/>
                          <a:ea typeface="+mn-ea"/>
                          <a:cs typeface="Times New Roman" panose="02020603050405020304" pitchFamily="18" charset="0"/>
                        </a:rPr>
                        <a:t>сведения о расходовании средств резервного фонда</a:t>
                      </a:r>
                      <a:endParaRPr lang="ru-RU" sz="1200" b="1" kern="1200" dirty="0">
                        <a:solidFill>
                          <a:srgbClr val="1E07C9"/>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1E07C9"/>
                          </a:solidFill>
                          <a:latin typeface="Times New Roman" panose="02020603050405020304" pitchFamily="18" charset="0"/>
                          <a:ea typeface="+mn-ea"/>
                          <a:cs typeface="Times New Roman" panose="02020603050405020304" pitchFamily="18" charset="0"/>
                        </a:rPr>
                        <a:t>пункт 1.7,</a:t>
                      </a:r>
                      <a:r>
                        <a:rPr lang="ru-RU" sz="1200" b="1" kern="1200" baseline="0" dirty="0" smtClean="0">
                          <a:solidFill>
                            <a:srgbClr val="1E07C9"/>
                          </a:solidFill>
                          <a:latin typeface="Times New Roman" panose="02020603050405020304" pitchFamily="18" charset="0"/>
                          <a:ea typeface="+mn-ea"/>
                          <a:cs typeface="Times New Roman" panose="02020603050405020304" pitchFamily="18" charset="0"/>
                        </a:rPr>
                        <a:t> пункт 2</a:t>
                      </a:r>
                      <a:endParaRPr lang="ru-RU" sz="1200" b="1" kern="1200" dirty="0" smtClean="0">
                        <a:solidFill>
                          <a:srgbClr val="1E07C9"/>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r>
              <a:tr h="557274">
                <a:tc>
                  <a:txBody>
                    <a:bodyPr/>
                    <a:lstStyle/>
                    <a:p>
                      <a:r>
                        <a:rPr lang="ru-RU" sz="1200" b="1" kern="1200" dirty="0" smtClean="0">
                          <a:solidFill>
                            <a:srgbClr val="1E07C9"/>
                          </a:solidFill>
                          <a:effectLst/>
                          <a:latin typeface="Times New Roman" panose="02020603050405020304" pitchFamily="18" charset="0"/>
                          <a:ea typeface="+mn-ea"/>
                          <a:cs typeface="Times New Roman" panose="02020603050405020304" pitchFamily="18" charset="0"/>
                        </a:rPr>
                        <a:t>сведения о предоставленных муниципальных гарантиях, о муниципальных заимствованиях, о структуре муниципального долга</a:t>
                      </a:r>
                      <a:endParaRPr lang="ru-RU" sz="1200" b="1" kern="1200" dirty="0">
                        <a:solidFill>
                          <a:srgbClr val="1E07C9"/>
                        </a:solidFill>
                        <a:latin typeface="Times New Roman" panose="02020603050405020304" pitchFamily="18" charset="0"/>
                        <a:ea typeface="+mn-ea"/>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rgbClr val="1E07C9"/>
                          </a:solidFill>
                          <a:latin typeface="Times New Roman" panose="02020603050405020304" pitchFamily="18" charset="0"/>
                          <a:ea typeface="+mn-ea"/>
                          <a:cs typeface="Times New Roman" panose="02020603050405020304" pitchFamily="18" charset="0"/>
                        </a:rPr>
                        <a:t>дополнительные сведения к проекту</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FF99"/>
                    </a:solidFill>
                  </a:tcPr>
                </a:tc>
              </a:tr>
            </a:tbl>
          </a:graphicData>
        </a:graphic>
      </p:graphicFrame>
      <p:sp>
        <p:nvSpPr>
          <p:cNvPr id="6" name="Номер слайда 3"/>
          <p:cNvSpPr txBox="1">
            <a:spLocks/>
          </p:cNvSpPr>
          <p:nvPr/>
        </p:nvSpPr>
        <p:spPr>
          <a:xfrm>
            <a:off x="8848539" y="6597352"/>
            <a:ext cx="172083" cy="260648"/>
          </a:xfrm>
          <a:prstGeom prst="rect">
            <a:avLst/>
          </a:prstGeom>
        </p:spPr>
        <p:txBody>
          <a:bodyPr vert="horz" lIns="91440" tIns="45720" rIns="91440" bIns="45720" rtlCol="0" anchor="ctr"/>
          <a:lstStyle>
            <a:defPPr>
              <a:defRPr lang="ru-RU"/>
            </a:defPPr>
            <a:lvl1pPr marL="0" algn="l" defTabSz="914400" rtl="0" eaLnBrk="1" latinLnBrk="0" hangingPunct="1">
              <a:defRPr sz="2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41E5C4E-6DA8-4A4B-8387-6EA77005CAB4}" type="slidenum">
              <a:rPr lang="ru-RU" sz="1400" smtClean="0"/>
              <a:pPr>
                <a:defRPr/>
              </a:pPr>
              <a:t>3</a:t>
            </a:fld>
            <a:endParaRPr lang="ru-RU" sz="1400" dirty="0"/>
          </a:p>
        </p:txBody>
      </p:sp>
    </p:spTree>
    <p:extLst>
      <p:ext uri="{BB962C8B-B14F-4D97-AF65-F5344CB8AC3E}">
        <p14:creationId xmlns:p14="http://schemas.microsoft.com/office/powerpoint/2010/main" xmlns="" val="2728142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Шестиугольник 42"/>
          <p:cNvSpPr/>
          <p:nvPr/>
        </p:nvSpPr>
        <p:spPr>
          <a:xfrm>
            <a:off x="5568550" y="1032960"/>
            <a:ext cx="2513650" cy="2030090"/>
          </a:xfrm>
          <a:prstGeom prst="hexagon">
            <a:avLst>
              <a:gd name="adj" fmla="val 28355"/>
              <a:gd name="vf" fmla="val 11547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endParaRPr lang="ru-RU" sz="1200" b="1" dirty="0">
              <a:solidFill>
                <a:srgbClr val="1E07C9"/>
              </a:solidFill>
            </a:endParaRPr>
          </a:p>
        </p:txBody>
      </p:sp>
      <p:sp>
        <p:nvSpPr>
          <p:cNvPr id="58" name="Шестиугольник 57"/>
          <p:cNvSpPr/>
          <p:nvPr/>
        </p:nvSpPr>
        <p:spPr>
          <a:xfrm>
            <a:off x="426616" y="1095953"/>
            <a:ext cx="2493970" cy="1967097"/>
          </a:xfrm>
          <a:prstGeom prst="hexagon">
            <a:avLst>
              <a:gd name="adj" fmla="val 28355"/>
              <a:gd name="vf" fmla="val 11547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lnSpc>
                <a:spcPct val="115000"/>
              </a:lnSpc>
            </a:pPr>
            <a:r>
              <a:rPr lang="ru-RU" altLang="ru-RU" sz="1400" b="1" dirty="0">
                <a:solidFill>
                  <a:srgbClr val="1E07C9"/>
                </a:solidFill>
                <a:latin typeface="Times New Roman" panose="02020603050405020304" pitchFamily="18" charset="0"/>
                <a:cs typeface="Times New Roman" panose="02020603050405020304" pitchFamily="18" charset="0"/>
              </a:rPr>
              <a:t>Ремонт дворовой территории. </a:t>
            </a:r>
          </a:p>
          <a:p>
            <a:pPr algn="ctr">
              <a:lnSpc>
                <a:spcPct val="115000"/>
              </a:lnSpc>
            </a:pPr>
            <a:r>
              <a:rPr lang="ru-RU" altLang="ru-RU" sz="1400" b="1" dirty="0">
                <a:solidFill>
                  <a:srgbClr val="1E07C9"/>
                </a:solidFill>
                <a:latin typeface="Times New Roman" panose="02020603050405020304" pitchFamily="18" charset="0"/>
                <a:cs typeface="Times New Roman" panose="02020603050405020304" pitchFamily="18" charset="0"/>
              </a:rPr>
              <a:t>п. Суксун ул. Строителей, </a:t>
            </a:r>
            <a:r>
              <a:rPr lang="ru-RU" altLang="ru-RU" sz="1400" b="1" dirty="0" smtClean="0">
                <a:solidFill>
                  <a:srgbClr val="1E07C9"/>
                </a:solidFill>
                <a:latin typeface="Times New Roman" panose="02020603050405020304" pitchFamily="18" charset="0"/>
                <a:cs typeface="Times New Roman" panose="02020603050405020304" pitchFamily="18" charset="0"/>
              </a:rPr>
              <a:t>9</a:t>
            </a:r>
            <a:endParaRPr lang="ru-RU" altLang="ru-RU" sz="1400" b="1" dirty="0">
              <a:solidFill>
                <a:srgbClr val="1E07C9"/>
              </a:solidFill>
              <a:latin typeface="Times New Roman" panose="02020603050405020304" pitchFamily="18" charset="0"/>
              <a:cs typeface="Times New Roman" panose="02020603050405020304" pitchFamily="18" charset="0"/>
            </a:endParaRPr>
          </a:p>
        </p:txBody>
      </p:sp>
      <p:sp>
        <p:nvSpPr>
          <p:cNvPr id="80" name="Шестиугольник 79"/>
          <p:cNvSpPr/>
          <p:nvPr/>
        </p:nvSpPr>
        <p:spPr>
          <a:xfrm>
            <a:off x="426616" y="4005907"/>
            <a:ext cx="2598905" cy="2376264"/>
          </a:xfrm>
          <a:prstGeom prst="hexagon">
            <a:avLst>
              <a:gd name="adj" fmla="val 28355"/>
              <a:gd name="vf" fmla="val 11547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81" name="TextBox 80"/>
          <p:cNvSpPr txBox="1"/>
          <p:nvPr/>
        </p:nvSpPr>
        <p:spPr>
          <a:xfrm>
            <a:off x="503621" y="4047351"/>
            <a:ext cx="2448273" cy="1729704"/>
          </a:xfrm>
          <a:prstGeom prst="rect">
            <a:avLst/>
          </a:prstGeom>
          <a:noFill/>
        </p:spPr>
        <p:txBody>
          <a:bodyPr wrap="square" rtlCol="0">
            <a:spAutoFit/>
          </a:bodyPr>
          <a:lstStyle/>
          <a:p>
            <a:pPr algn="r">
              <a:buNone/>
            </a:pPr>
            <a:endParaRPr lang="ru-RU" sz="1400" b="1" i="1" dirty="0" smtClean="0">
              <a:solidFill>
                <a:schemeClr val="bg1"/>
              </a:solidFill>
              <a:latin typeface="Segoe UI Black" pitchFamily="34" charset="0"/>
              <a:ea typeface="Segoe UI Black" pitchFamily="34" charset="0"/>
              <a:cs typeface="Times New Roman" pitchFamily="18" charset="0"/>
            </a:endParaRPr>
          </a:p>
          <a:p>
            <a:pPr algn="ctr">
              <a:lnSpc>
                <a:spcPct val="115000"/>
              </a:lnSpc>
            </a:pPr>
            <a:r>
              <a:rPr lang="ru-RU" altLang="ru-RU" sz="1400" b="1" dirty="0">
                <a:solidFill>
                  <a:srgbClr val="1E07C9"/>
                </a:solidFill>
                <a:cs typeface="Times New Roman" pitchFamily="18" charset="0"/>
              </a:rPr>
              <a:t>Ремонт дворовой территории. </a:t>
            </a:r>
          </a:p>
          <a:p>
            <a:pPr algn="ctr">
              <a:lnSpc>
                <a:spcPct val="115000"/>
              </a:lnSpc>
            </a:pPr>
            <a:r>
              <a:rPr lang="ru-RU" altLang="ru-RU" sz="1400" b="1" dirty="0">
                <a:solidFill>
                  <a:srgbClr val="1E07C9"/>
                </a:solidFill>
                <a:cs typeface="Times New Roman" pitchFamily="18" charset="0"/>
              </a:rPr>
              <a:t>п. Суксун ул. </a:t>
            </a:r>
            <a:r>
              <a:rPr lang="ru-RU" altLang="ru-RU" sz="1400" b="1" dirty="0" smtClean="0">
                <a:solidFill>
                  <a:srgbClr val="1E07C9"/>
                </a:solidFill>
                <a:cs typeface="Times New Roman" pitchFamily="18" charset="0"/>
              </a:rPr>
              <a:t>Строителей, 1а</a:t>
            </a:r>
            <a:endParaRPr lang="ru-RU" altLang="ru-RU" sz="1400" b="1" dirty="0">
              <a:solidFill>
                <a:srgbClr val="1E07C9"/>
              </a:solidFill>
              <a:cs typeface="Times New Roman" pitchFamily="18" charset="0"/>
            </a:endParaRPr>
          </a:p>
          <a:p>
            <a:pPr algn="r">
              <a:buNone/>
            </a:pPr>
            <a:endParaRPr lang="ru-RU" sz="1400" b="1" i="1" dirty="0" smtClean="0">
              <a:solidFill>
                <a:schemeClr val="bg1"/>
              </a:solidFill>
              <a:latin typeface="Segoe UI Black" pitchFamily="34" charset="0"/>
              <a:ea typeface="Segoe UI Black" pitchFamily="34" charset="0"/>
              <a:cs typeface="Times New Roman" pitchFamily="18" charset="0"/>
            </a:endParaRPr>
          </a:p>
          <a:p>
            <a:endParaRPr lang="ru-RU" sz="1400" b="1" dirty="0">
              <a:solidFill>
                <a:schemeClr val="bg1"/>
              </a:solidFill>
              <a:latin typeface="Times New Roman" pitchFamily="18" charset="0"/>
              <a:cs typeface="Times New Roman" pitchFamily="18" charset="0"/>
            </a:endParaRPr>
          </a:p>
        </p:txBody>
      </p:sp>
      <p:sp>
        <p:nvSpPr>
          <p:cNvPr id="82" name="Прямоугольник 81"/>
          <p:cNvSpPr/>
          <p:nvPr/>
        </p:nvSpPr>
        <p:spPr>
          <a:xfrm>
            <a:off x="3025521" y="5294633"/>
            <a:ext cx="1020652" cy="80190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rgbClr val="1E07C9"/>
                </a:solidFill>
                <a:latin typeface="Times New Roman" pitchFamily="18" charset="0"/>
                <a:cs typeface="Times New Roman" pitchFamily="18" charset="0"/>
              </a:rPr>
              <a:t>ФБ, КБ –          670,4</a:t>
            </a:r>
          </a:p>
          <a:p>
            <a:pPr algn="ctr"/>
            <a:r>
              <a:rPr lang="ru-RU" sz="1400" b="1" dirty="0" smtClean="0">
                <a:solidFill>
                  <a:srgbClr val="1E07C9"/>
                </a:solidFill>
                <a:latin typeface="Times New Roman" pitchFamily="18" charset="0"/>
                <a:cs typeface="Times New Roman" pitchFamily="18" charset="0"/>
              </a:rPr>
              <a:t>МБ –74,5</a:t>
            </a:r>
            <a:endParaRPr lang="ru-RU" sz="1400" b="1" dirty="0">
              <a:solidFill>
                <a:srgbClr val="1E07C9"/>
              </a:solidFill>
              <a:latin typeface="Times New Roman" pitchFamily="18" charset="0"/>
              <a:cs typeface="Times New Roman" pitchFamily="18" charset="0"/>
            </a:endParaRPr>
          </a:p>
        </p:txBody>
      </p:sp>
      <p:sp>
        <p:nvSpPr>
          <p:cNvPr id="83" name="Стрелка вправо 82"/>
          <p:cNvSpPr/>
          <p:nvPr/>
        </p:nvSpPr>
        <p:spPr>
          <a:xfrm>
            <a:off x="2758117" y="4862585"/>
            <a:ext cx="995572" cy="432048"/>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200" b="1" dirty="0" smtClean="0">
                <a:solidFill>
                  <a:schemeClr val="bg1"/>
                </a:solidFill>
                <a:latin typeface="Times New Roman" pitchFamily="18" charset="0"/>
                <a:cs typeface="Times New Roman" pitchFamily="18" charset="0"/>
              </a:rPr>
              <a:t>2021 план </a:t>
            </a:r>
            <a:endParaRPr lang="ru-RU" sz="1200" b="1" dirty="0">
              <a:solidFill>
                <a:schemeClr val="bg1"/>
              </a:solidFill>
              <a:latin typeface="Times New Roman" pitchFamily="18" charset="0"/>
              <a:cs typeface="Times New Roman" pitchFamily="18" charset="0"/>
            </a:endParaRPr>
          </a:p>
        </p:txBody>
      </p:sp>
      <p:sp>
        <p:nvSpPr>
          <p:cNvPr id="30" name="Прямоугольник 29"/>
          <p:cNvSpPr/>
          <p:nvPr/>
        </p:nvSpPr>
        <p:spPr>
          <a:xfrm>
            <a:off x="1259632" y="29830"/>
            <a:ext cx="6455640" cy="3571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200" b="1" dirty="0" smtClean="0">
                <a:solidFill>
                  <a:srgbClr val="1E07C9"/>
                </a:solidFill>
                <a:latin typeface="Times New Roman" pitchFamily="18" charset="0"/>
                <a:cs typeface="Times New Roman" pitchFamily="18" charset="0"/>
              </a:rPr>
              <a:t>Сведения об общественно значимых проектах</a:t>
            </a:r>
            <a:endParaRPr lang="ru-RU" sz="2200" b="1" dirty="0">
              <a:solidFill>
                <a:srgbClr val="1E07C9"/>
              </a:solidFill>
              <a:latin typeface="Times New Roman" pitchFamily="18" charset="0"/>
              <a:cs typeface="Times New Roman" pitchFamily="18" charset="0"/>
            </a:endParaRPr>
          </a:p>
        </p:txBody>
      </p:sp>
      <p:sp>
        <p:nvSpPr>
          <p:cNvPr id="32" name="Заголовок 1"/>
          <p:cNvSpPr txBox="1">
            <a:spLocks/>
          </p:cNvSpPr>
          <p:nvPr/>
        </p:nvSpPr>
        <p:spPr>
          <a:xfrm>
            <a:off x="7715272" y="103824"/>
            <a:ext cx="1285884" cy="285752"/>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тыс. </a:t>
            </a:r>
            <a:r>
              <a:rPr kumimoji="0" lang="ru-RU" sz="1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руб</a:t>
            </a:r>
            <a:r>
              <a:rPr lang="ru-RU" b="1" dirty="0" smtClean="0">
                <a:ea typeface="+mj-ea"/>
                <a:cs typeface="Times New Roman" pitchFamily="18" charset="0"/>
              </a:rPr>
              <a:t>лей</a:t>
            </a:r>
            <a:endParaRPr kumimoji="0" lang="ru-RU" sz="1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1" name="Номер слайда 15"/>
          <p:cNvSpPr txBox="1">
            <a:spLocks/>
          </p:cNvSpPr>
          <p:nvPr/>
        </p:nvSpPr>
        <p:spPr>
          <a:xfrm>
            <a:off x="8786843" y="6267795"/>
            <a:ext cx="357158" cy="602715"/>
          </a:xfrm>
          <a:prstGeom prst="rect">
            <a:avLst/>
          </a:prstGeom>
          <a:solidFill>
            <a:schemeClr val="accent2">
              <a:lumMod val="75000"/>
            </a:schemeClr>
          </a:solidFill>
        </p:spPr>
        <p:txBody>
          <a:bodyPr vert="horz"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ru-RU" sz="16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38" name="Прямоугольник 15"/>
          <p:cNvSpPr>
            <a:spLocks noChangeArrowheads="1"/>
          </p:cNvSpPr>
          <p:nvPr/>
        </p:nvSpPr>
        <p:spPr bwMode="auto">
          <a:xfrm>
            <a:off x="179512" y="412070"/>
            <a:ext cx="8281854" cy="707886"/>
          </a:xfrm>
          <a:prstGeom prst="rect">
            <a:avLst/>
          </a:prstGeom>
          <a:noFill/>
          <a:ln w="9525">
            <a:noFill/>
            <a:miter lim="800000"/>
            <a:headEnd/>
            <a:tailEnd/>
          </a:ln>
        </p:spPr>
        <p:txBody>
          <a:bodyPr wrap="square">
            <a:spAutoFit/>
          </a:bodyPr>
          <a:lstStyle/>
          <a:p>
            <a:pPr algn="ctr"/>
            <a:r>
              <a:rPr lang="ru-RU" sz="2000" b="1" dirty="0">
                <a:solidFill>
                  <a:srgbClr val="990033"/>
                </a:solidFill>
                <a:cs typeface="Times New Roman" pitchFamily="18" charset="0"/>
              </a:rPr>
              <a:t>Федеральный и региональный проект по формированию современной городской среды </a:t>
            </a:r>
          </a:p>
        </p:txBody>
      </p:sp>
      <p:sp>
        <p:nvSpPr>
          <p:cNvPr id="50" name="Прямоугольник 49"/>
          <p:cNvSpPr/>
          <p:nvPr/>
        </p:nvSpPr>
        <p:spPr>
          <a:xfrm>
            <a:off x="8100393" y="1636312"/>
            <a:ext cx="1043608" cy="80191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rgbClr val="1E07C9"/>
                </a:solidFill>
                <a:latin typeface="Times New Roman" pitchFamily="18" charset="0"/>
                <a:cs typeface="Times New Roman" pitchFamily="18" charset="0"/>
              </a:rPr>
              <a:t>ФБ, КБ-747,4</a:t>
            </a:r>
          </a:p>
          <a:p>
            <a:pPr algn="ctr"/>
            <a:r>
              <a:rPr lang="ru-RU" sz="1400" b="1" dirty="0" smtClean="0">
                <a:solidFill>
                  <a:srgbClr val="1E07C9"/>
                </a:solidFill>
                <a:latin typeface="Times New Roman" pitchFamily="18" charset="0"/>
                <a:cs typeface="Times New Roman" pitchFamily="18" charset="0"/>
              </a:rPr>
              <a:t>МБ –83,0</a:t>
            </a:r>
            <a:endParaRPr lang="ru-RU" sz="1400" b="1" dirty="0">
              <a:solidFill>
                <a:srgbClr val="1E07C9"/>
              </a:solidFill>
              <a:latin typeface="Times New Roman" pitchFamily="18" charset="0"/>
              <a:cs typeface="Times New Roman" pitchFamily="18" charset="0"/>
            </a:endParaRPr>
          </a:p>
        </p:txBody>
      </p:sp>
      <p:sp>
        <p:nvSpPr>
          <p:cNvPr id="2" name="TextBox 1"/>
          <p:cNvSpPr txBox="1"/>
          <p:nvPr/>
        </p:nvSpPr>
        <p:spPr>
          <a:xfrm>
            <a:off x="5859303" y="1163614"/>
            <a:ext cx="1932143" cy="1083374"/>
          </a:xfrm>
          <a:prstGeom prst="rect">
            <a:avLst/>
          </a:prstGeom>
          <a:noFill/>
        </p:spPr>
        <p:txBody>
          <a:bodyPr wrap="square" rtlCol="0">
            <a:spAutoFit/>
          </a:bodyPr>
          <a:lstStyle/>
          <a:p>
            <a:pPr algn="ctr">
              <a:lnSpc>
                <a:spcPct val="115000"/>
              </a:lnSpc>
            </a:pPr>
            <a:r>
              <a:rPr lang="ru-RU" altLang="ru-RU" sz="1400" b="1" dirty="0">
                <a:solidFill>
                  <a:srgbClr val="1E07C9"/>
                </a:solidFill>
                <a:cs typeface="Times New Roman" pitchFamily="18" charset="0"/>
              </a:rPr>
              <a:t>Ремонт дворовой территории. </a:t>
            </a:r>
          </a:p>
          <a:p>
            <a:pPr algn="ctr">
              <a:lnSpc>
                <a:spcPct val="115000"/>
              </a:lnSpc>
            </a:pPr>
            <a:r>
              <a:rPr lang="ru-RU" altLang="ru-RU" sz="1400" b="1" dirty="0">
                <a:solidFill>
                  <a:srgbClr val="1E07C9"/>
                </a:solidFill>
                <a:cs typeface="Times New Roman" pitchFamily="18" charset="0"/>
              </a:rPr>
              <a:t>п. </a:t>
            </a:r>
            <a:r>
              <a:rPr lang="ru-RU" altLang="ru-RU" sz="1400" b="1" dirty="0" smtClean="0">
                <a:solidFill>
                  <a:srgbClr val="1E07C9"/>
                </a:solidFill>
                <a:cs typeface="Times New Roman" pitchFamily="18" charset="0"/>
              </a:rPr>
              <a:t>Суксун, ул. </a:t>
            </a:r>
            <a:r>
              <a:rPr lang="ru-RU" altLang="ru-RU" sz="1400" b="1" dirty="0" err="1" smtClean="0">
                <a:solidFill>
                  <a:srgbClr val="1E07C9"/>
                </a:solidFill>
                <a:cs typeface="Times New Roman" pitchFamily="18" charset="0"/>
              </a:rPr>
              <a:t>Маношина</a:t>
            </a:r>
            <a:r>
              <a:rPr lang="ru-RU" altLang="ru-RU" sz="1400" b="1" dirty="0" smtClean="0">
                <a:solidFill>
                  <a:srgbClr val="1E07C9"/>
                </a:solidFill>
                <a:cs typeface="Times New Roman" pitchFamily="18" charset="0"/>
              </a:rPr>
              <a:t>, 34</a:t>
            </a:r>
            <a:endParaRPr lang="ru-RU" altLang="ru-RU" sz="1400" b="1" dirty="0">
              <a:solidFill>
                <a:srgbClr val="1E07C9"/>
              </a:solidFill>
              <a:cs typeface="Times New Roman" pitchFamily="18" charset="0"/>
            </a:endParaRPr>
          </a:p>
        </p:txBody>
      </p:sp>
      <p:sp>
        <p:nvSpPr>
          <p:cNvPr id="44" name="Стрелка вправо 43"/>
          <p:cNvSpPr/>
          <p:nvPr/>
        </p:nvSpPr>
        <p:spPr>
          <a:xfrm>
            <a:off x="7086128" y="2048005"/>
            <a:ext cx="946384" cy="457098"/>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1200" b="1" dirty="0">
              <a:solidFill>
                <a:schemeClr val="bg1"/>
              </a:solidFill>
              <a:latin typeface="Times New Roman" pitchFamily="18" charset="0"/>
              <a:cs typeface="Times New Roman" pitchFamily="18" charset="0"/>
            </a:endParaRPr>
          </a:p>
        </p:txBody>
      </p:sp>
      <p:pic>
        <p:nvPicPr>
          <p:cNvPr id="23" name="Рисунок 7" descr="https://sun9-40.userapi.com/impg/ob-L1mudzjriei-iq8_R6UQfDmCHWpzWqKJ4fQ/V4a6b_YeLfQ.jpg?size=1280x960&amp;quality=95&amp;sign=25679c6f00c48cfcff8be8615906541f&amp;type=album"/>
          <p:cNvPicPr>
            <a:picLocks noChangeAspect="1" noChangeArrowheads="1"/>
          </p:cNvPicPr>
          <p:nvPr/>
        </p:nvPicPr>
        <p:blipFill>
          <a:blip r:embed="rId2" cstate="print">
            <a:extLst>
              <a:ext uri="{28A0092B-C50C-407E-A947-70E740481C1C}">
                <a14:useLocalDpi xmlns:a14="http://schemas.microsoft.com/office/drawing/2010/main" xmlns="" val="0"/>
              </a:ext>
            </a:extLst>
          </a:blip>
          <a:srcRect t="12650"/>
          <a:stretch>
            <a:fillRect/>
          </a:stretch>
        </p:blipFill>
        <p:spPr bwMode="auto">
          <a:xfrm>
            <a:off x="545844" y="5294633"/>
            <a:ext cx="2225956" cy="14409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Рисунок 7" descr="https://sun9-28.userapi.com/impg/zrqDs6DlzNAjrjDCpz_Rgp4ouvs3aOQQigHA3Q/kCTTbZNFKcM.jpg?size=1280x960&amp;quality=95&amp;sign=2339837a38a392aca88a58a641d95a00&amp;type=album"/>
          <p:cNvPicPr>
            <a:picLocks noChangeAspect="1" noChangeArrowheads="1"/>
          </p:cNvPicPr>
          <p:nvPr/>
        </p:nvPicPr>
        <p:blipFill>
          <a:blip r:embed="rId3" cstate="print">
            <a:extLst>
              <a:ext uri="{28A0092B-C50C-407E-A947-70E740481C1C}">
                <a14:useLocalDpi xmlns:a14="http://schemas.microsoft.com/office/drawing/2010/main" xmlns="" val="0"/>
              </a:ext>
            </a:extLst>
          </a:blip>
          <a:srcRect t="17661"/>
          <a:stretch>
            <a:fillRect/>
          </a:stretch>
        </p:blipFill>
        <p:spPr bwMode="auto">
          <a:xfrm>
            <a:off x="5859303" y="2552027"/>
            <a:ext cx="2006950" cy="1237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Стрелка вправо 26"/>
          <p:cNvSpPr/>
          <p:nvPr/>
        </p:nvSpPr>
        <p:spPr>
          <a:xfrm>
            <a:off x="2522381" y="1844824"/>
            <a:ext cx="995572" cy="384888"/>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sz="1200" b="1" dirty="0" smtClean="0">
                <a:solidFill>
                  <a:schemeClr val="bg1"/>
                </a:solidFill>
                <a:latin typeface="Times New Roman" pitchFamily="18" charset="0"/>
                <a:cs typeface="Times New Roman" pitchFamily="18" charset="0"/>
              </a:rPr>
              <a:t>2021 план </a:t>
            </a:r>
            <a:endParaRPr lang="ru-RU" sz="1200" b="1" dirty="0">
              <a:solidFill>
                <a:schemeClr val="bg1"/>
              </a:solidFill>
              <a:latin typeface="Times New Roman" pitchFamily="18" charset="0"/>
              <a:cs typeface="Times New Roman" pitchFamily="18" charset="0"/>
            </a:endParaRPr>
          </a:p>
        </p:txBody>
      </p:sp>
      <p:sp>
        <p:nvSpPr>
          <p:cNvPr id="29" name="Прямоугольник 28"/>
          <p:cNvSpPr/>
          <p:nvPr/>
        </p:nvSpPr>
        <p:spPr>
          <a:xfrm>
            <a:off x="3517953" y="1556792"/>
            <a:ext cx="1020652" cy="7920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rgbClr val="1E07C9"/>
                </a:solidFill>
                <a:latin typeface="Times New Roman" pitchFamily="18" charset="0"/>
                <a:cs typeface="Times New Roman" pitchFamily="18" charset="0"/>
              </a:rPr>
              <a:t>ФБ, КБ –          760,3</a:t>
            </a:r>
          </a:p>
          <a:p>
            <a:pPr algn="ctr"/>
            <a:r>
              <a:rPr lang="ru-RU" sz="1400" b="1" dirty="0" smtClean="0">
                <a:solidFill>
                  <a:srgbClr val="1E07C9"/>
                </a:solidFill>
                <a:latin typeface="Times New Roman" pitchFamily="18" charset="0"/>
                <a:cs typeface="Times New Roman" pitchFamily="18" charset="0"/>
              </a:rPr>
              <a:t>МБ –84,5</a:t>
            </a:r>
            <a:endParaRPr lang="ru-RU" sz="1400" b="1" dirty="0">
              <a:solidFill>
                <a:srgbClr val="1E07C9"/>
              </a:solidFill>
              <a:latin typeface="Times New Roman" pitchFamily="18" charset="0"/>
              <a:cs typeface="Times New Roman" pitchFamily="18" charset="0"/>
            </a:endParaRPr>
          </a:p>
        </p:txBody>
      </p:sp>
      <p:pic>
        <p:nvPicPr>
          <p:cNvPr id="33" name="Рисунок 7" descr="https://sun9-80.userapi.com/impg/_E-257JA895TBUvYlwi0mCVvLRuA_Y7rH45Blw/8pUb6LGk95I.jpg?size=1280x960&amp;quality=95&amp;sign=4b2d3ef65765928ad743a121a4b05936&amp;type=album"/>
          <p:cNvPicPr>
            <a:picLocks noChangeAspect="1" noChangeArrowheads="1"/>
          </p:cNvPicPr>
          <p:nvPr/>
        </p:nvPicPr>
        <p:blipFill>
          <a:blip r:embed="rId4" cstate="print">
            <a:extLst>
              <a:ext uri="{28A0092B-C50C-407E-A947-70E740481C1C}">
                <a14:useLocalDpi xmlns:a14="http://schemas.microsoft.com/office/drawing/2010/main" xmlns="" val="0"/>
              </a:ext>
            </a:extLst>
          </a:blip>
          <a:srcRect t="10023"/>
          <a:stretch>
            <a:fillRect/>
          </a:stretch>
        </p:blipFill>
        <p:spPr bwMode="auto">
          <a:xfrm>
            <a:off x="588068" y="2542614"/>
            <a:ext cx="2092856" cy="1439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TextBox 7"/>
          <p:cNvSpPr txBox="1">
            <a:spLocks noChangeArrowheads="1"/>
          </p:cNvSpPr>
          <p:nvPr/>
        </p:nvSpPr>
        <p:spPr bwMode="auto">
          <a:xfrm>
            <a:off x="5859302" y="3880382"/>
            <a:ext cx="3106119" cy="20636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ru-RU" altLang="ru-RU" sz="1400" b="1" dirty="0">
                <a:solidFill>
                  <a:srgbClr val="000000"/>
                </a:solidFill>
                <a:latin typeface="Times New Roman" panose="02020603050405020304" pitchFamily="18" charset="0"/>
                <a:cs typeface="Times New Roman" pitchFamily="18" charset="0"/>
              </a:rPr>
              <a:t>Обустройство 7 остановочных пунктов </a:t>
            </a:r>
            <a:r>
              <a:rPr lang="ru-RU" altLang="ru-RU" sz="1400" b="1" dirty="0" err="1">
                <a:solidFill>
                  <a:srgbClr val="000000"/>
                </a:solidFill>
                <a:latin typeface="Times New Roman" pitchFamily="18" charset="0"/>
                <a:cs typeface="Times New Roman" pitchFamily="18" charset="0"/>
              </a:rPr>
              <a:t>р.п</a:t>
            </a:r>
            <a:r>
              <a:rPr lang="ru-RU" altLang="ru-RU" sz="1400" b="1" dirty="0">
                <a:solidFill>
                  <a:srgbClr val="000000"/>
                </a:solidFill>
                <a:latin typeface="Times New Roman" pitchFamily="18" charset="0"/>
                <a:cs typeface="Times New Roman" pitchFamily="18" charset="0"/>
              </a:rPr>
              <a:t>. Суксун</a:t>
            </a:r>
          </a:p>
          <a:p>
            <a:pPr>
              <a:lnSpc>
                <a:spcPct val="115000"/>
              </a:lnSpc>
            </a:pPr>
            <a:r>
              <a:rPr lang="ru-RU" altLang="ru-RU" sz="1400" dirty="0">
                <a:solidFill>
                  <a:srgbClr val="990033"/>
                </a:solidFill>
                <a:latin typeface="Times New Roman" pitchFamily="18" charset="0"/>
                <a:cs typeface="Times New Roman" pitchFamily="18" charset="0"/>
              </a:rPr>
              <a:t>Общая сумма – </a:t>
            </a:r>
            <a:r>
              <a:rPr lang="ru-RU" altLang="ru-RU" sz="1400" b="1" dirty="0" smtClean="0">
                <a:solidFill>
                  <a:srgbClr val="990033"/>
                </a:solidFill>
                <a:latin typeface="Times New Roman" pitchFamily="18" charset="0"/>
                <a:cs typeface="Times New Roman" pitchFamily="18" charset="0"/>
              </a:rPr>
              <a:t>976,2 тыс. руб</a:t>
            </a:r>
            <a:r>
              <a:rPr lang="ru-RU" altLang="ru-RU" sz="1400" b="1" dirty="0">
                <a:solidFill>
                  <a:srgbClr val="990033"/>
                </a:solidFill>
                <a:latin typeface="Times New Roman" pitchFamily="18" charset="0"/>
                <a:cs typeface="Times New Roman" pitchFamily="18" charset="0"/>
              </a:rPr>
              <a:t>.</a:t>
            </a:r>
          </a:p>
          <a:p>
            <a:r>
              <a:rPr lang="ru-RU" altLang="ru-RU" sz="1400" b="1" dirty="0">
                <a:solidFill>
                  <a:srgbClr val="990033"/>
                </a:solidFill>
                <a:latin typeface="Times New Roman" pitchFamily="18" charset="0"/>
                <a:cs typeface="Times New Roman" pitchFamily="18" charset="0"/>
              </a:rPr>
              <a:t>КБ – </a:t>
            </a:r>
            <a:r>
              <a:rPr lang="ru-RU" altLang="ru-RU" sz="1400" b="1" dirty="0" smtClean="0">
                <a:solidFill>
                  <a:srgbClr val="990033"/>
                </a:solidFill>
                <a:latin typeface="Times New Roman" pitchFamily="18" charset="0"/>
                <a:cs typeface="Times New Roman" pitchFamily="18" charset="0"/>
              </a:rPr>
              <a:t>878,6 </a:t>
            </a:r>
            <a:r>
              <a:rPr lang="ru-RU" altLang="ru-RU" sz="1400" b="1" dirty="0" err="1" smtClean="0">
                <a:solidFill>
                  <a:srgbClr val="990033"/>
                </a:solidFill>
                <a:latin typeface="Times New Roman" pitchFamily="18" charset="0"/>
                <a:cs typeface="Times New Roman" pitchFamily="18" charset="0"/>
              </a:rPr>
              <a:t>тыс.руб</a:t>
            </a:r>
            <a:r>
              <a:rPr lang="ru-RU" altLang="ru-RU" sz="1400" b="1" dirty="0">
                <a:solidFill>
                  <a:srgbClr val="990033"/>
                </a:solidFill>
                <a:latin typeface="Times New Roman" pitchFamily="18" charset="0"/>
                <a:cs typeface="Times New Roman" pitchFamily="18" charset="0"/>
              </a:rPr>
              <a:t>.</a:t>
            </a:r>
          </a:p>
          <a:p>
            <a:r>
              <a:rPr lang="ru-RU" altLang="ru-RU" sz="1400" b="1" dirty="0">
                <a:solidFill>
                  <a:srgbClr val="990033"/>
                </a:solidFill>
                <a:latin typeface="Times New Roman" pitchFamily="18" charset="0"/>
                <a:cs typeface="Times New Roman" pitchFamily="18" charset="0"/>
              </a:rPr>
              <a:t>МБ – </a:t>
            </a:r>
            <a:r>
              <a:rPr lang="ru-RU" altLang="ru-RU" sz="1400" b="1" dirty="0" smtClean="0">
                <a:solidFill>
                  <a:srgbClr val="990033"/>
                </a:solidFill>
                <a:latin typeface="Times New Roman" pitchFamily="18" charset="0"/>
                <a:cs typeface="Times New Roman" pitchFamily="18" charset="0"/>
              </a:rPr>
              <a:t>97,6 тыс. руб.</a:t>
            </a:r>
            <a:endParaRPr lang="ru-RU" altLang="ru-RU" sz="1400" dirty="0">
              <a:latin typeface="Times New Roman" panose="02020603050405020304" pitchFamily="18" charset="0"/>
              <a:cs typeface="Times New Roman" panose="02020603050405020304" pitchFamily="18" charset="0"/>
            </a:endParaRPr>
          </a:p>
          <a:p>
            <a:r>
              <a:rPr lang="ru-RU" altLang="ru-RU" sz="1400" dirty="0" err="1" smtClean="0">
                <a:latin typeface="Times New Roman" panose="02020603050405020304" pitchFamily="18" charset="0"/>
                <a:cs typeface="Times New Roman" panose="02020603050405020304" pitchFamily="18" charset="0"/>
              </a:rPr>
              <a:t>р.п</a:t>
            </a:r>
            <a:r>
              <a:rPr lang="ru-RU" altLang="ru-RU" sz="1400" dirty="0">
                <a:latin typeface="Times New Roman" panose="02020603050405020304" pitchFamily="18" charset="0"/>
                <a:cs typeface="Times New Roman" panose="02020603050405020304" pitchFamily="18" charset="0"/>
              </a:rPr>
              <a:t>. Суксун ул. Северная 21, ул. Колхозная 1б, ул. Колхозная 11, ул. Космонавтов 21, ул. Космонавтов 9, ул. Космонавтов 8, ул. Южная 2.</a:t>
            </a:r>
            <a:endParaRPr lang="ru-RU" altLang="ru-RU" sz="1400" b="1" dirty="0">
              <a:solidFill>
                <a:srgbClr val="000000"/>
              </a:solidFill>
              <a:latin typeface="Times New Roman" pitchFamily="18" charset="0"/>
              <a:cs typeface="Times New Roman" pitchFamily="18" charset="0"/>
            </a:endParaRPr>
          </a:p>
        </p:txBody>
      </p:sp>
      <p:pic>
        <p:nvPicPr>
          <p:cNvPr id="42" name="Рисунок 5"/>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300192" y="5967348"/>
            <a:ext cx="2218705" cy="8996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 name="Шестиугольник 21"/>
          <p:cNvSpPr/>
          <p:nvPr/>
        </p:nvSpPr>
        <p:spPr>
          <a:xfrm>
            <a:off x="3020167" y="2552027"/>
            <a:ext cx="2493970" cy="1967097"/>
          </a:xfrm>
          <a:prstGeom prst="hexagon">
            <a:avLst>
              <a:gd name="adj" fmla="val 28355"/>
              <a:gd name="vf" fmla="val 11547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lnSpc>
                <a:spcPct val="115000"/>
              </a:lnSpc>
            </a:pPr>
            <a:r>
              <a:rPr lang="ru-RU" altLang="ru-RU" sz="1400" b="1" dirty="0">
                <a:solidFill>
                  <a:srgbClr val="1E07C9"/>
                </a:solidFill>
                <a:latin typeface="Times New Roman" panose="02020603050405020304" pitchFamily="18" charset="0"/>
                <a:cs typeface="Times New Roman" panose="02020603050405020304" pitchFamily="18" charset="0"/>
              </a:rPr>
              <a:t>Ремонт дворовой </a:t>
            </a:r>
            <a:r>
              <a:rPr lang="ru-RU" altLang="ru-RU" sz="1400" b="1" dirty="0" smtClean="0">
                <a:solidFill>
                  <a:srgbClr val="1E07C9"/>
                </a:solidFill>
                <a:latin typeface="Times New Roman" panose="02020603050405020304" pitchFamily="18" charset="0"/>
                <a:cs typeface="Times New Roman" panose="02020603050405020304" pitchFamily="18" charset="0"/>
              </a:rPr>
              <a:t>территории </a:t>
            </a:r>
            <a:endParaRPr lang="ru-RU" altLang="ru-RU" sz="1400" b="1" dirty="0">
              <a:solidFill>
                <a:srgbClr val="1E07C9"/>
              </a:solidFill>
              <a:latin typeface="Times New Roman" panose="02020603050405020304" pitchFamily="18" charset="0"/>
              <a:cs typeface="Times New Roman" panose="02020603050405020304" pitchFamily="18" charset="0"/>
            </a:endParaRPr>
          </a:p>
          <a:p>
            <a:pPr algn="ctr">
              <a:lnSpc>
                <a:spcPct val="115000"/>
              </a:lnSpc>
            </a:pPr>
            <a:r>
              <a:rPr lang="ru-RU" altLang="ru-RU" sz="1400" b="1" dirty="0">
                <a:solidFill>
                  <a:srgbClr val="1E07C9"/>
                </a:solidFill>
                <a:latin typeface="Times New Roman" panose="02020603050405020304" pitchFamily="18" charset="0"/>
                <a:cs typeface="Times New Roman" panose="02020603050405020304" pitchFamily="18" charset="0"/>
              </a:rPr>
              <a:t>п. Суксун ул. </a:t>
            </a:r>
            <a:r>
              <a:rPr lang="ru-RU" altLang="ru-RU" sz="1400" b="1" dirty="0" smtClean="0">
                <a:solidFill>
                  <a:srgbClr val="1E07C9"/>
                </a:solidFill>
                <a:latin typeface="Times New Roman" panose="02020603050405020304" pitchFamily="18" charset="0"/>
                <a:cs typeface="Times New Roman" panose="02020603050405020304" pitchFamily="18" charset="0"/>
              </a:rPr>
              <a:t>Космонавтов,2 </a:t>
            </a:r>
            <a:endParaRPr lang="ru-RU" altLang="ru-RU" sz="1400" b="1" dirty="0">
              <a:solidFill>
                <a:srgbClr val="1E07C9"/>
              </a:solidFill>
              <a:latin typeface="Times New Roman" panose="02020603050405020304" pitchFamily="18" charset="0"/>
              <a:cs typeface="Times New Roman" panose="02020603050405020304" pitchFamily="18" charset="0"/>
            </a:endParaRPr>
          </a:p>
        </p:txBody>
      </p:sp>
      <p:sp>
        <p:nvSpPr>
          <p:cNvPr id="24" name="Прямоугольник 23"/>
          <p:cNvSpPr/>
          <p:nvPr/>
        </p:nvSpPr>
        <p:spPr>
          <a:xfrm>
            <a:off x="4327460" y="4125518"/>
            <a:ext cx="1020652" cy="801909"/>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rgbClr val="1E07C9"/>
                </a:solidFill>
                <a:latin typeface="Times New Roman" pitchFamily="18" charset="0"/>
                <a:cs typeface="Times New Roman" pitchFamily="18" charset="0"/>
              </a:rPr>
              <a:t>ФБ, КБ –          1739,2</a:t>
            </a:r>
          </a:p>
          <a:p>
            <a:pPr algn="ctr"/>
            <a:r>
              <a:rPr lang="ru-RU" sz="1400" b="1" dirty="0" smtClean="0">
                <a:solidFill>
                  <a:srgbClr val="1E07C9"/>
                </a:solidFill>
                <a:latin typeface="Times New Roman" pitchFamily="18" charset="0"/>
                <a:cs typeface="Times New Roman" pitchFamily="18" charset="0"/>
              </a:rPr>
              <a:t>МБ –82,0</a:t>
            </a:r>
            <a:endParaRPr lang="ru-RU" sz="1400" b="1" dirty="0">
              <a:solidFill>
                <a:srgbClr val="1E07C9"/>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2041501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853656" y="2361859"/>
            <a:ext cx="2251734" cy="1839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Шестиугольник 42"/>
          <p:cNvSpPr/>
          <p:nvPr/>
        </p:nvSpPr>
        <p:spPr>
          <a:xfrm>
            <a:off x="-3175" y="3853264"/>
            <a:ext cx="2839632" cy="2376264"/>
          </a:xfrm>
          <a:prstGeom prst="hexagon">
            <a:avLst>
              <a:gd name="adj" fmla="val 28355"/>
              <a:gd name="vf" fmla="val 11547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endParaRPr lang="ru-RU" sz="1200" b="1" dirty="0">
              <a:solidFill>
                <a:srgbClr val="1E07C9"/>
              </a:solidFill>
            </a:endParaRPr>
          </a:p>
        </p:txBody>
      </p:sp>
      <p:sp>
        <p:nvSpPr>
          <p:cNvPr id="32" name="Заголовок 1"/>
          <p:cNvSpPr txBox="1">
            <a:spLocks/>
          </p:cNvSpPr>
          <p:nvPr/>
        </p:nvSpPr>
        <p:spPr>
          <a:xfrm>
            <a:off x="4105390" y="118075"/>
            <a:ext cx="1285884" cy="285752"/>
          </a:xfrm>
          <a:prstGeom prst="rect">
            <a:avLst/>
          </a:prstGeom>
        </p:spPr>
        <p:txBody>
          <a:bodyPr vert="horz" lIns="0" rIns="0" bIns="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1800" b="1" i="0" u="none" strike="noStrike" kern="1200" cap="none" spc="0" normalizeH="0" baseline="0" noProof="0" dirty="0" smtClean="0">
                <a:ln>
                  <a:noFill/>
                </a:ln>
                <a:solidFill>
                  <a:schemeClr val="tx1"/>
                </a:solidFill>
                <a:effectLst/>
                <a:uLnTx/>
                <a:uFillTx/>
                <a:latin typeface="Times New Roman" pitchFamily="18" charset="0"/>
                <a:ea typeface="+mj-ea"/>
                <a:cs typeface="Times New Roman" pitchFamily="18" charset="0"/>
              </a:rPr>
              <a:t>тыс. </a:t>
            </a:r>
            <a:r>
              <a:rPr kumimoji="0" lang="ru-RU" sz="1800" b="1" i="0" u="none" strike="noStrike" kern="1200" cap="none" spc="0" normalizeH="0" baseline="0" noProof="0" dirty="0" err="1" smtClean="0">
                <a:ln>
                  <a:noFill/>
                </a:ln>
                <a:solidFill>
                  <a:schemeClr val="tx1"/>
                </a:solidFill>
                <a:effectLst/>
                <a:uLnTx/>
                <a:uFillTx/>
                <a:latin typeface="Times New Roman" pitchFamily="18" charset="0"/>
                <a:ea typeface="+mj-ea"/>
                <a:cs typeface="Times New Roman" pitchFamily="18" charset="0"/>
              </a:rPr>
              <a:t>руб</a:t>
            </a:r>
            <a:r>
              <a:rPr lang="ru-RU" b="1" dirty="0" smtClean="0">
                <a:ea typeface="+mj-ea"/>
                <a:cs typeface="Times New Roman" pitchFamily="18" charset="0"/>
              </a:rPr>
              <a:t>лей</a:t>
            </a:r>
            <a:endParaRPr kumimoji="0" lang="ru-RU" sz="1800" b="0" i="0" u="none" strike="noStrike" kern="1200" cap="none" spc="0" normalizeH="0" baseline="0" noProof="0" dirty="0">
              <a:ln>
                <a:noFill/>
              </a:ln>
              <a:solidFill>
                <a:schemeClr val="tx1"/>
              </a:solidFill>
              <a:effectLst/>
              <a:uLnTx/>
              <a:uFillTx/>
              <a:latin typeface="Times New Roman" pitchFamily="18" charset="0"/>
              <a:ea typeface="+mj-ea"/>
              <a:cs typeface="Times New Roman" pitchFamily="18" charset="0"/>
            </a:endParaRPr>
          </a:p>
        </p:txBody>
      </p:sp>
      <p:sp>
        <p:nvSpPr>
          <p:cNvPr id="31" name="Номер слайда 15"/>
          <p:cNvSpPr txBox="1">
            <a:spLocks/>
          </p:cNvSpPr>
          <p:nvPr/>
        </p:nvSpPr>
        <p:spPr>
          <a:xfrm>
            <a:off x="8786843" y="6267795"/>
            <a:ext cx="357158" cy="602715"/>
          </a:xfrm>
          <a:prstGeom prst="rect">
            <a:avLst/>
          </a:prstGeom>
          <a:solidFill>
            <a:schemeClr val="accent2">
              <a:lumMod val="75000"/>
            </a:schemeClr>
          </a:solidFill>
        </p:spPr>
        <p:txBody>
          <a:bodyPr vert="horz"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725C68B6-61C2-468F-89AB-4B9F7531AA68}" type="slidenum">
              <a:rPr kumimoji="0" lang="ru-RU" sz="1600" b="1" i="0" u="none" strike="noStrike" kern="1200" cap="none" spc="0" normalizeH="0" baseline="0" noProof="0" smtClean="0">
                <a:ln>
                  <a:noFill/>
                </a:ln>
                <a:solidFill>
                  <a:schemeClr val="bg1"/>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ru-RU" sz="1600" b="1"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sp>
        <p:nvSpPr>
          <p:cNvPr id="38" name="Прямоугольник 15"/>
          <p:cNvSpPr>
            <a:spLocks noChangeArrowheads="1"/>
          </p:cNvSpPr>
          <p:nvPr/>
        </p:nvSpPr>
        <p:spPr bwMode="auto">
          <a:xfrm>
            <a:off x="0" y="68476"/>
            <a:ext cx="4105390" cy="1015663"/>
          </a:xfrm>
          <a:prstGeom prst="rect">
            <a:avLst/>
          </a:prstGeom>
          <a:noFill/>
          <a:ln w="9525">
            <a:noFill/>
            <a:miter lim="800000"/>
            <a:headEnd/>
            <a:tailEnd/>
          </a:ln>
        </p:spPr>
        <p:txBody>
          <a:bodyPr wrap="square">
            <a:spAutoFit/>
          </a:bodyPr>
          <a:lstStyle/>
          <a:p>
            <a:pPr algn="ctr" eaLnBrk="1" hangingPunct="1"/>
            <a:r>
              <a:rPr lang="ru-RU" altLang="ru-RU" sz="2000" b="1" dirty="0" smtClean="0">
                <a:solidFill>
                  <a:srgbClr val="990033"/>
                </a:solidFill>
                <a:latin typeface="Times New Roman" pitchFamily="18" charset="0"/>
                <a:cs typeface="Times New Roman" pitchFamily="18" charset="0"/>
              </a:rPr>
              <a:t>Проект </a:t>
            </a:r>
          </a:p>
          <a:p>
            <a:pPr algn="ctr" eaLnBrk="1" hangingPunct="1"/>
            <a:r>
              <a:rPr lang="ru-RU" altLang="ru-RU" sz="2000" b="1" dirty="0" smtClean="0">
                <a:solidFill>
                  <a:srgbClr val="990033"/>
                </a:solidFill>
                <a:latin typeface="Times New Roman" pitchFamily="18" charset="0"/>
                <a:cs typeface="Times New Roman" pitchFamily="18" charset="0"/>
              </a:rPr>
              <a:t>Комплексное </a:t>
            </a:r>
            <a:r>
              <a:rPr lang="ru-RU" altLang="ru-RU" sz="2000" b="1" dirty="0">
                <a:solidFill>
                  <a:srgbClr val="990033"/>
                </a:solidFill>
                <a:latin typeface="Times New Roman" pitchFamily="18" charset="0"/>
                <a:cs typeface="Times New Roman" pitchFamily="18" charset="0"/>
              </a:rPr>
              <a:t>развитие сельских </a:t>
            </a:r>
            <a:r>
              <a:rPr lang="ru-RU" altLang="ru-RU" sz="2000" b="1" dirty="0" smtClean="0">
                <a:solidFill>
                  <a:srgbClr val="990033"/>
                </a:solidFill>
                <a:latin typeface="Times New Roman" pitchFamily="18" charset="0"/>
                <a:cs typeface="Times New Roman" pitchFamily="18" charset="0"/>
              </a:rPr>
              <a:t>территорий</a:t>
            </a:r>
          </a:p>
        </p:txBody>
      </p:sp>
      <p:sp>
        <p:nvSpPr>
          <p:cNvPr id="39" name="Шестиугольник 38"/>
          <p:cNvSpPr/>
          <p:nvPr/>
        </p:nvSpPr>
        <p:spPr>
          <a:xfrm>
            <a:off x="16707" y="1314662"/>
            <a:ext cx="2493970" cy="1967097"/>
          </a:xfrm>
          <a:prstGeom prst="hexagon">
            <a:avLst>
              <a:gd name="adj" fmla="val 28355"/>
              <a:gd name="vf" fmla="val 11547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3"/>
          </a:fillRef>
          <a:effectRef idx="1">
            <a:schemeClr val="accent3"/>
          </a:effectRef>
          <a:fontRef idx="minor">
            <a:schemeClr val="lt1"/>
          </a:fontRef>
        </p:style>
        <p:txBody>
          <a:bodyPr rtlCol="0" anchor="ctr"/>
          <a:lstStyle/>
          <a:p>
            <a:pPr algn="ctr"/>
            <a:endParaRPr lang="ru-RU"/>
          </a:p>
        </p:txBody>
      </p:sp>
      <p:sp>
        <p:nvSpPr>
          <p:cNvPr id="40" name="Стрелка вправо с вырезом 39"/>
          <p:cNvSpPr/>
          <p:nvPr/>
        </p:nvSpPr>
        <p:spPr>
          <a:xfrm rot="5400000">
            <a:off x="667277" y="2896881"/>
            <a:ext cx="1279308" cy="707569"/>
          </a:xfrm>
          <a:prstGeom prst="notchedRightArrow">
            <a:avLst>
              <a:gd name="adj1" fmla="val 37543"/>
              <a:gd name="adj2" fmla="val 489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1306932" y="5188014"/>
            <a:ext cx="1020652" cy="91379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ru-RU" sz="1400" b="1" dirty="0" smtClean="0">
                <a:solidFill>
                  <a:srgbClr val="1E07C9"/>
                </a:solidFill>
                <a:latin typeface="Times New Roman" pitchFamily="18" charset="0"/>
                <a:cs typeface="Times New Roman" pitchFamily="18" charset="0"/>
              </a:rPr>
              <a:t>ФБ-1396,7</a:t>
            </a:r>
          </a:p>
          <a:p>
            <a:pPr algn="ctr"/>
            <a:r>
              <a:rPr lang="ru-RU" sz="1400" b="1" dirty="0" smtClean="0">
                <a:solidFill>
                  <a:srgbClr val="1E07C9"/>
                </a:solidFill>
                <a:latin typeface="Times New Roman" pitchFamily="18" charset="0"/>
                <a:cs typeface="Times New Roman" pitchFamily="18" charset="0"/>
              </a:rPr>
              <a:t>КБ -73,5</a:t>
            </a:r>
          </a:p>
          <a:p>
            <a:pPr algn="ctr"/>
            <a:r>
              <a:rPr lang="ru-RU" sz="1400" b="1" dirty="0" smtClean="0">
                <a:solidFill>
                  <a:srgbClr val="1E07C9"/>
                </a:solidFill>
                <a:latin typeface="Times New Roman" pitchFamily="18" charset="0"/>
                <a:cs typeface="Times New Roman" pitchFamily="18" charset="0"/>
              </a:rPr>
              <a:t>МБ –630,1</a:t>
            </a:r>
            <a:endParaRPr lang="ru-RU" sz="1400" b="1" dirty="0">
              <a:solidFill>
                <a:srgbClr val="1E07C9"/>
              </a:solidFill>
              <a:latin typeface="Times New Roman" pitchFamily="18" charset="0"/>
              <a:cs typeface="Times New Roman" pitchFamily="18" charset="0"/>
            </a:endParaRPr>
          </a:p>
        </p:txBody>
      </p:sp>
      <p:sp>
        <p:nvSpPr>
          <p:cNvPr id="2" name="TextBox 1"/>
          <p:cNvSpPr txBox="1"/>
          <p:nvPr/>
        </p:nvSpPr>
        <p:spPr>
          <a:xfrm>
            <a:off x="2510677" y="5266463"/>
            <a:ext cx="2417279" cy="954107"/>
          </a:xfrm>
          <a:prstGeom prst="rect">
            <a:avLst/>
          </a:prstGeom>
          <a:noFill/>
        </p:spPr>
        <p:txBody>
          <a:bodyPr wrap="square" rtlCol="0">
            <a:spAutoFit/>
          </a:bodyPr>
          <a:lstStyle/>
          <a:p>
            <a:r>
              <a:rPr lang="ru-RU" altLang="ru-RU" sz="1400" b="1" dirty="0" smtClean="0">
                <a:solidFill>
                  <a:srgbClr val="1E07C9"/>
                </a:solidFill>
                <a:cs typeface="Times New Roman" pitchFamily="18" charset="0"/>
              </a:rPr>
              <a:t>Ключевская территория – 29 </a:t>
            </a:r>
            <a:r>
              <a:rPr lang="ru-RU" altLang="ru-RU" sz="1400" b="1" dirty="0">
                <a:solidFill>
                  <a:srgbClr val="1E07C9"/>
                </a:solidFill>
                <a:cs typeface="Times New Roman" pitchFamily="18" charset="0"/>
              </a:rPr>
              <a:t>площадок</a:t>
            </a:r>
            <a:r>
              <a:rPr lang="ru-RU" altLang="ru-RU" sz="1400" b="1" dirty="0" smtClean="0">
                <a:solidFill>
                  <a:srgbClr val="1E07C9"/>
                </a:solidFill>
                <a:cs typeface="Times New Roman" pitchFamily="18" charset="0"/>
              </a:rPr>
              <a:t>,</a:t>
            </a:r>
          </a:p>
          <a:p>
            <a:r>
              <a:rPr lang="ru-RU" altLang="ru-RU" sz="1400" b="1" dirty="0" err="1" smtClean="0">
                <a:solidFill>
                  <a:srgbClr val="1E07C9"/>
                </a:solidFill>
                <a:cs typeface="Times New Roman" pitchFamily="18" charset="0"/>
              </a:rPr>
              <a:t>Поедугинская</a:t>
            </a:r>
            <a:r>
              <a:rPr lang="ru-RU" altLang="ru-RU" sz="1400" b="1" dirty="0" smtClean="0">
                <a:solidFill>
                  <a:srgbClr val="1E07C9"/>
                </a:solidFill>
                <a:cs typeface="Times New Roman" pitchFamily="18" charset="0"/>
              </a:rPr>
              <a:t> территория- 26 площадок</a:t>
            </a:r>
          </a:p>
        </p:txBody>
      </p:sp>
      <p:pic>
        <p:nvPicPr>
          <p:cNvPr id="1026" name="Picture 2" descr="https://static.tildacdn.com/tild6135-3337-4161-b761-616136353733/01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8183" y="1581283"/>
            <a:ext cx="1611017" cy="1433854"/>
          </a:xfrm>
          <a:prstGeom prst="rect">
            <a:avLst/>
          </a:prstGeom>
          <a:noFill/>
          <a:extLst>
            <a:ext uri="{909E8E84-426E-40DD-AFC4-6F175D3DCCD1}">
              <a14:hiddenFill xmlns:a14="http://schemas.microsoft.com/office/drawing/2010/main" xmlns="">
                <a:solidFill>
                  <a:srgbClr val="FFFFFF"/>
                </a:solidFill>
              </a14:hiddenFill>
            </a:ext>
          </a:extLst>
        </p:spPr>
      </p:pic>
      <p:sp>
        <p:nvSpPr>
          <p:cNvPr id="44" name="Стрелка вправо 43"/>
          <p:cNvSpPr/>
          <p:nvPr/>
        </p:nvSpPr>
        <p:spPr>
          <a:xfrm>
            <a:off x="297426" y="5041396"/>
            <a:ext cx="946384" cy="457098"/>
          </a:xfrm>
          <a:prstGeom prst="rightArrow">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ru-RU" sz="1200" b="1" dirty="0">
              <a:solidFill>
                <a:schemeClr val="bg1"/>
              </a:solidFill>
              <a:latin typeface="Times New Roman" pitchFamily="18" charset="0"/>
              <a:cs typeface="Times New Roman" pitchFamily="18" charset="0"/>
            </a:endParaRPr>
          </a:p>
        </p:txBody>
      </p:sp>
      <p:sp>
        <p:nvSpPr>
          <p:cNvPr id="4" name="TextBox 3"/>
          <p:cNvSpPr txBox="1"/>
          <p:nvPr/>
        </p:nvSpPr>
        <p:spPr>
          <a:xfrm>
            <a:off x="467544" y="4077072"/>
            <a:ext cx="2023251" cy="1077218"/>
          </a:xfrm>
          <a:prstGeom prst="rect">
            <a:avLst/>
          </a:prstGeom>
          <a:noFill/>
        </p:spPr>
        <p:txBody>
          <a:bodyPr wrap="square" rtlCol="0">
            <a:spAutoFit/>
          </a:bodyPr>
          <a:lstStyle/>
          <a:p>
            <a:r>
              <a:rPr lang="ru-RU" altLang="ru-RU" sz="1600" b="1" dirty="0">
                <a:solidFill>
                  <a:srgbClr val="1E07C9"/>
                </a:solidFill>
                <a:cs typeface="Times New Roman" pitchFamily="18" charset="0"/>
              </a:rPr>
              <a:t>Обустройство</a:t>
            </a:r>
          </a:p>
          <a:p>
            <a:r>
              <a:rPr lang="ru-RU" altLang="ru-RU" sz="1600" b="1" dirty="0">
                <a:solidFill>
                  <a:srgbClr val="1E07C9"/>
                </a:solidFill>
                <a:cs typeface="Times New Roman" pitchFamily="18" charset="0"/>
              </a:rPr>
              <a:t> 55 контейнерных площадок</a:t>
            </a:r>
          </a:p>
          <a:p>
            <a:endParaRPr lang="ru-RU" sz="1600" dirty="0"/>
          </a:p>
        </p:txBody>
      </p:sp>
      <p:sp>
        <p:nvSpPr>
          <p:cNvPr id="16" name="Прямоугольник 15"/>
          <p:cNvSpPr/>
          <p:nvPr/>
        </p:nvSpPr>
        <p:spPr>
          <a:xfrm>
            <a:off x="5828899" y="1017607"/>
            <a:ext cx="3240360" cy="923330"/>
          </a:xfrm>
          <a:prstGeom prst="rect">
            <a:avLst/>
          </a:prstGeom>
        </p:spPr>
        <p:txBody>
          <a:bodyPr wrap="square">
            <a:spAutoFit/>
          </a:bodyPr>
          <a:lstStyle/>
          <a:p>
            <a:pPr algn="just">
              <a:buFont typeface="Wingdings" pitchFamily="2" charset="2"/>
              <a:buChar char="ü"/>
            </a:pPr>
            <a:r>
              <a:rPr lang="ru-RU" b="1" dirty="0" smtClean="0">
                <a:solidFill>
                  <a:srgbClr val="CC3300"/>
                </a:solidFill>
                <a:ea typeface="Segoe UI Black" pitchFamily="34" charset="0"/>
                <a:cs typeface="Times New Roman" panose="02020603050405020304" pitchFamily="18" charset="0"/>
              </a:rPr>
              <a:t> Снос расселенного жилого дома </a:t>
            </a:r>
            <a:r>
              <a:rPr lang="ru-RU" b="1" dirty="0" err="1" smtClean="0">
                <a:solidFill>
                  <a:srgbClr val="CC3300"/>
                </a:solidFill>
              </a:rPr>
              <a:t>рп</a:t>
            </a:r>
            <a:r>
              <a:rPr lang="ru-RU" b="1" dirty="0">
                <a:solidFill>
                  <a:srgbClr val="CC3300"/>
                </a:solidFill>
              </a:rPr>
              <a:t>. Суксун, пер. Школьный, д 13</a:t>
            </a:r>
            <a:endParaRPr lang="ru-RU" b="1" i="1" dirty="0" smtClean="0">
              <a:solidFill>
                <a:srgbClr val="CC3300"/>
              </a:solidFill>
              <a:ea typeface="Segoe UI Black" pitchFamily="34" charset="0"/>
              <a:cs typeface="Times New Roman" panose="02020603050405020304" pitchFamily="18" charset="0"/>
            </a:endParaRPr>
          </a:p>
        </p:txBody>
      </p:sp>
      <p:sp>
        <p:nvSpPr>
          <p:cNvPr id="17" name="Прямоугольник 16"/>
          <p:cNvSpPr/>
          <p:nvPr/>
        </p:nvSpPr>
        <p:spPr>
          <a:xfrm>
            <a:off x="5944957" y="2038693"/>
            <a:ext cx="3104669" cy="646331"/>
          </a:xfrm>
          <a:prstGeom prst="rect">
            <a:avLst/>
          </a:prstGeom>
        </p:spPr>
        <p:txBody>
          <a:bodyPr wrap="square">
            <a:spAutoFit/>
          </a:bodyPr>
          <a:lstStyle/>
          <a:p>
            <a:pPr algn="just">
              <a:buFont typeface="Wingdings" pitchFamily="2" charset="2"/>
              <a:buChar char="ü"/>
            </a:pPr>
            <a:r>
              <a:rPr lang="ru-RU" b="1" dirty="0" smtClean="0">
                <a:solidFill>
                  <a:srgbClr val="CC3300"/>
                </a:solidFill>
                <a:ea typeface="Segoe UI Black" pitchFamily="34" charset="0"/>
                <a:cs typeface="Times New Roman" panose="02020603050405020304" pitchFamily="18" charset="0"/>
              </a:rPr>
              <a:t> Снос здания </a:t>
            </a:r>
            <a:r>
              <a:rPr lang="ru-RU" b="1" dirty="0">
                <a:solidFill>
                  <a:srgbClr val="CC3300"/>
                </a:solidFill>
              </a:rPr>
              <a:t>пос. Суксун, ул. Куйбышева, д 21а</a:t>
            </a:r>
            <a:endParaRPr lang="ru-RU" b="1" i="1" dirty="0" smtClean="0">
              <a:solidFill>
                <a:srgbClr val="CC3300"/>
              </a:solidFill>
              <a:ea typeface="Segoe UI Black" pitchFamily="34" charset="0"/>
              <a:cs typeface="Times New Roman" panose="02020603050405020304" pitchFamily="18" charset="0"/>
            </a:endParaRPr>
          </a:p>
        </p:txBody>
      </p:sp>
      <p:graphicFrame>
        <p:nvGraphicFramePr>
          <p:cNvPr id="21" name="Схема 20"/>
          <p:cNvGraphicFramePr/>
          <p:nvPr>
            <p:extLst>
              <p:ext uri="{D42A27DB-BD31-4B8C-83A1-F6EECF244321}">
                <p14:modId xmlns:p14="http://schemas.microsoft.com/office/powerpoint/2010/main" xmlns="" val="1537195687"/>
              </p:ext>
            </p:extLst>
          </p:nvPr>
        </p:nvGraphicFramePr>
        <p:xfrm>
          <a:off x="5580112" y="2556887"/>
          <a:ext cx="3421044" cy="2978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2" descr="C:\Users\7\Desktop\photo_2024-04-27_10-56-11.jpg"/>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5828899" y="5269945"/>
            <a:ext cx="2717187" cy="1604047"/>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Прямоугольник 15"/>
          <p:cNvSpPr>
            <a:spLocks noChangeArrowheads="1"/>
          </p:cNvSpPr>
          <p:nvPr/>
        </p:nvSpPr>
        <p:spPr bwMode="auto">
          <a:xfrm>
            <a:off x="5264323" y="49884"/>
            <a:ext cx="4105390" cy="1015663"/>
          </a:xfrm>
          <a:prstGeom prst="rect">
            <a:avLst/>
          </a:prstGeom>
          <a:noFill/>
          <a:ln w="9525">
            <a:noFill/>
            <a:miter lim="800000"/>
            <a:headEnd/>
            <a:tailEnd/>
          </a:ln>
        </p:spPr>
        <p:txBody>
          <a:bodyPr wrap="square">
            <a:spAutoFit/>
          </a:bodyPr>
          <a:lstStyle/>
          <a:p>
            <a:pPr algn="ctr" eaLnBrk="1" hangingPunct="1"/>
            <a:r>
              <a:rPr lang="ru-RU" altLang="ru-RU" sz="2000" b="1" dirty="0" smtClean="0">
                <a:solidFill>
                  <a:srgbClr val="990033"/>
                </a:solidFill>
                <a:cs typeface="Times New Roman" pitchFamily="18" charset="0"/>
              </a:rPr>
              <a:t>Снос </a:t>
            </a:r>
          </a:p>
          <a:p>
            <a:pPr algn="ctr" eaLnBrk="1" hangingPunct="1"/>
            <a:r>
              <a:rPr lang="ru-RU" altLang="ru-RU" sz="2000" b="1" dirty="0" smtClean="0">
                <a:solidFill>
                  <a:srgbClr val="990033"/>
                </a:solidFill>
                <a:cs typeface="Times New Roman" pitchFamily="18" charset="0"/>
              </a:rPr>
              <a:t>расселенных помещений </a:t>
            </a:r>
          </a:p>
          <a:p>
            <a:pPr algn="ctr" eaLnBrk="1" hangingPunct="1"/>
            <a:r>
              <a:rPr lang="ru-RU" altLang="ru-RU" sz="2000" b="1" dirty="0" smtClean="0">
                <a:solidFill>
                  <a:srgbClr val="990033"/>
                </a:solidFill>
                <a:cs typeface="Times New Roman" pitchFamily="18" charset="0"/>
              </a:rPr>
              <a:t>и нежилых зданий</a:t>
            </a:r>
            <a:endParaRPr lang="ru-RU" altLang="ru-RU" sz="2000" b="1" dirty="0" smtClean="0">
              <a:solidFill>
                <a:srgbClr val="990033"/>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9791174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Box 14"/>
          <p:cNvSpPr txBox="1">
            <a:spLocks noChangeArrowheads="1"/>
          </p:cNvSpPr>
          <p:nvPr/>
        </p:nvSpPr>
        <p:spPr bwMode="auto">
          <a:xfrm>
            <a:off x="19284" y="101600"/>
            <a:ext cx="9124716" cy="522288"/>
          </a:xfrm>
          <a:prstGeom prst="rect">
            <a:avLst/>
          </a:prstGeom>
          <a:solidFill>
            <a:schemeClr val="tx2">
              <a:lumMod val="40000"/>
              <a:lumOff val="60000"/>
            </a:schemeClr>
          </a:solidFill>
          <a:ln w="9525">
            <a:solidFill>
              <a:srgbClr val="000000"/>
            </a:solidFill>
            <a:miter lim="800000"/>
            <a:headEnd/>
            <a:tailEnd/>
          </a:ln>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2800" b="1" dirty="0">
                <a:solidFill>
                  <a:srgbClr val="000000"/>
                </a:solidFill>
                <a:latin typeface="Times New Roman" pitchFamily="18" charset="0"/>
                <a:cs typeface="Times New Roman" pitchFamily="18" charset="0"/>
              </a:rPr>
              <a:t>Гражданская активность</a:t>
            </a:r>
            <a:endParaRPr lang="ru-RU" altLang="ru-RU" sz="2800" b="1" dirty="0">
              <a:solidFill>
                <a:srgbClr val="115964"/>
              </a:solidFill>
              <a:latin typeface="Times New Roman" pitchFamily="18" charset="0"/>
              <a:cs typeface="Times New Roman" pitchFamily="18" charset="0"/>
            </a:endParaRPr>
          </a:p>
        </p:txBody>
      </p:sp>
      <p:sp>
        <p:nvSpPr>
          <p:cNvPr id="88067" name="TextBox 7"/>
          <p:cNvSpPr txBox="1">
            <a:spLocks noChangeArrowheads="1"/>
          </p:cNvSpPr>
          <p:nvPr/>
        </p:nvSpPr>
        <p:spPr bwMode="auto">
          <a:xfrm>
            <a:off x="468313" y="530225"/>
            <a:ext cx="80645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ru-RU" altLang="ru-RU" sz="2800" b="1" dirty="0">
                <a:solidFill>
                  <a:srgbClr val="000000"/>
                </a:solidFill>
                <a:latin typeface="Times New Roman" pitchFamily="18" charset="0"/>
                <a:cs typeface="Times New Roman" pitchFamily="18" charset="0"/>
              </a:rPr>
              <a:t>Инициативное </a:t>
            </a:r>
            <a:r>
              <a:rPr lang="ru-RU" altLang="ru-RU" sz="2800" b="1" dirty="0" smtClean="0">
                <a:solidFill>
                  <a:srgbClr val="000000"/>
                </a:solidFill>
                <a:latin typeface="Times New Roman" pitchFamily="18" charset="0"/>
                <a:cs typeface="Times New Roman" pitchFamily="18" charset="0"/>
              </a:rPr>
              <a:t>бюджетирование</a:t>
            </a:r>
            <a:endParaRPr lang="ru-RU" altLang="ru-RU" sz="2800" b="1" dirty="0">
              <a:solidFill>
                <a:srgbClr val="000000"/>
              </a:solidFill>
              <a:latin typeface="Times New Roman" pitchFamily="18" charset="0"/>
              <a:cs typeface="Times New Roman" pitchFamily="18" charset="0"/>
            </a:endParaRPr>
          </a:p>
        </p:txBody>
      </p:sp>
      <p:sp>
        <p:nvSpPr>
          <p:cNvPr id="88068" name="TextBox 15"/>
          <p:cNvSpPr txBox="1">
            <a:spLocks noChangeArrowheads="1"/>
          </p:cNvSpPr>
          <p:nvPr/>
        </p:nvSpPr>
        <p:spPr bwMode="auto">
          <a:xfrm>
            <a:off x="1" y="985838"/>
            <a:ext cx="7596336" cy="1754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b="1" dirty="0">
                <a:solidFill>
                  <a:srgbClr val="000000"/>
                </a:solidFill>
                <a:latin typeface="Times New Roman" pitchFamily="18" charset="0"/>
                <a:cs typeface="Times New Roman" pitchFamily="18" charset="0"/>
              </a:rPr>
              <a:t>Реализовано </a:t>
            </a:r>
            <a:r>
              <a:rPr lang="ru-RU" altLang="ru-RU" b="1" dirty="0" smtClean="0">
                <a:solidFill>
                  <a:srgbClr val="000000"/>
                </a:solidFill>
                <a:latin typeface="Times New Roman" pitchFamily="18" charset="0"/>
                <a:cs typeface="Times New Roman" pitchFamily="18" charset="0"/>
              </a:rPr>
              <a:t>7 </a:t>
            </a:r>
            <a:r>
              <a:rPr lang="ru-RU" altLang="ru-RU" b="1" dirty="0">
                <a:solidFill>
                  <a:srgbClr val="000000"/>
                </a:solidFill>
                <a:latin typeface="Times New Roman" pitchFamily="18" charset="0"/>
                <a:cs typeface="Times New Roman" pitchFamily="18" charset="0"/>
              </a:rPr>
              <a:t>проектов на </a:t>
            </a:r>
            <a:r>
              <a:rPr lang="ru-RU" altLang="ru-RU" b="1" dirty="0" smtClean="0">
                <a:solidFill>
                  <a:srgbClr val="000000"/>
                </a:solidFill>
                <a:latin typeface="Times New Roman" pitchFamily="18" charset="0"/>
                <a:cs typeface="Times New Roman" pitchFamily="18" charset="0"/>
              </a:rPr>
              <a:t>сумму </a:t>
            </a:r>
            <a:r>
              <a:rPr lang="ru-RU" altLang="ru-RU" b="1" dirty="0">
                <a:solidFill>
                  <a:srgbClr val="000000"/>
                </a:solidFill>
                <a:latin typeface="Times New Roman" pitchFamily="18" charset="0"/>
                <a:cs typeface="Times New Roman" pitchFamily="18" charset="0"/>
              </a:rPr>
              <a:t>– </a:t>
            </a:r>
            <a:r>
              <a:rPr lang="ru-RU" altLang="ru-RU" b="1" dirty="0" smtClean="0">
                <a:solidFill>
                  <a:srgbClr val="000000"/>
                </a:solidFill>
                <a:latin typeface="Times New Roman" pitchFamily="18" charset="0"/>
                <a:cs typeface="Times New Roman" pitchFamily="18" charset="0"/>
              </a:rPr>
              <a:t>4 753,68 </a:t>
            </a:r>
            <a:r>
              <a:rPr lang="ru-RU" altLang="ru-RU" b="1" dirty="0" err="1" smtClean="0">
                <a:solidFill>
                  <a:srgbClr val="000000"/>
                </a:solidFill>
                <a:latin typeface="Times New Roman" pitchFamily="18" charset="0"/>
                <a:cs typeface="Times New Roman" pitchFamily="18" charset="0"/>
              </a:rPr>
              <a:t>тыс.рублей</a:t>
            </a:r>
            <a:r>
              <a:rPr lang="ru-RU" altLang="ru-RU" b="1" dirty="0" smtClean="0">
                <a:solidFill>
                  <a:srgbClr val="000000"/>
                </a:solidFill>
                <a:latin typeface="Times New Roman" pitchFamily="18" charset="0"/>
                <a:cs typeface="Times New Roman" pitchFamily="18" charset="0"/>
              </a:rPr>
              <a:t>, из </a:t>
            </a:r>
            <a:r>
              <a:rPr lang="ru-RU" altLang="ru-RU" b="1" dirty="0">
                <a:solidFill>
                  <a:srgbClr val="000000"/>
                </a:solidFill>
                <a:latin typeface="Times New Roman" pitchFamily="18" charset="0"/>
                <a:cs typeface="Times New Roman" pitchFamily="18" charset="0"/>
              </a:rPr>
              <a:t>них: </a:t>
            </a:r>
          </a:p>
          <a:p>
            <a:r>
              <a:rPr lang="ru-RU" altLang="ru-RU" dirty="0">
                <a:solidFill>
                  <a:srgbClr val="000000"/>
                </a:solidFill>
                <a:latin typeface="Times New Roman" pitchFamily="18" charset="0"/>
                <a:cs typeface="Times New Roman" pitchFamily="18" charset="0"/>
              </a:rPr>
              <a:t>-  </a:t>
            </a:r>
            <a:r>
              <a:rPr lang="ru-RU" altLang="ru-RU" dirty="0" smtClean="0">
                <a:solidFill>
                  <a:srgbClr val="000000"/>
                </a:solidFill>
                <a:latin typeface="Times New Roman" pitchFamily="18" charset="0"/>
                <a:cs typeface="Times New Roman" pitchFamily="18" charset="0"/>
              </a:rPr>
              <a:t>п</a:t>
            </a:r>
            <a:r>
              <a:rPr lang="ru-RU" altLang="ru-RU" dirty="0">
                <a:solidFill>
                  <a:srgbClr val="000000"/>
                </a:solidFill>
                <a:latin typeface="Times New Roman" pitchFamily="18" charset="0"/>
                <a:cs typeface="Times New Roman" pitchFamily="18" charset="0"/>
              </a:rPr>
              <a:t>. Суксун- 1 проект на общую сумму </a:t>
            </a:r>
            <a:r>
              <a:rPr lang="ru-RU" altLang="ru-RU" b="1" dirty="0">
                <a:solidFill>
                  <a:srgbClr val="000000"/>
                </a:solidFill>
                <a:latin typeface="Times New Roman" pitchFamily="18" charset="0"/>
                <a:cs typeface="Times New Roman" pitchFamily="18" charset="0"/>
              </a:rPr>
              <a:t>1 </a:t>
            </a:r>
            <a:r>
              <a:rPr lang="ru-RU" altLang="ru-RU" b="1" dirty="0" smtClean="0">
                <a:solidFill>
                  <a:srgbClr val="000000"/>
                </a:solidFill>
                <a:latin typeface="Times New Roman" pitchFamily="18" charset="0"/>
                <a:cs typeface="Times New Roman" pitchFamily="18" charset="0"/>
              </a:rPr>
              <a:t>775,24 </a:t>
            </a:r>
            <a:r>
              <a:rPr lang="ru-RU" altLang="ru-RU" dirty="0" err="1" smtClean="0">
                <a:solidFill>
                  <a:srgbClr val="000000"/>
                </a:solidFill>
                <a:latin typeface="Times New Roman" pitchFamily="18" charset="0"/>
                <a:cs typeface="Times New Roman" pitchFamily="18" charset="0"/>
              </a:rPr>
              <a:t>тыс.руб</a:t>
            </a:r>
            <a:r>
              <a:rPr lang="ru-RU" altLang="ru-RU" dirty="0">
                <a:solidFill>
                  <a:srgbClr val="000000"/>
                </a:solidFill>
                <a:latin typeface="Times New Roman" pitchFamily="18" charset="0"/>
                <a:cs typeface="Times New Roman" pitchFamily="18" charset="0"/>
              </a:rPr>
              <a:t>.</a:t>
            </a:r>
          </a:p>
          <a:p>
            <a:r>
              <a:rPr lang="ru-RU" altLang="ru-RU" dirty="0">
                <a:solidFill>
                  <a:srgbClr val="000000"/>
                </a:solidFill>
                <a:latin typeface="Times New Roman" pitchFamily="18" charset="0"/>
                <a:cs typeface="Times New Roman" pitchFamily="18" charset="0"/>
              </a:rPr>
              <a:t>- </a:t>
            </a:r>
            <a:r>
              <a:rPr lang="ru-RU" altLang="ru-RU" dirty="0" err="1" smtClean="0">
                <a:solidFill>
                  <a:srgbClr val="000000"/>
                </a:solidFill>
                <a:latin typeface="Times New Roman" pitchFamily="18" charset="0"/>
                <a:cs typeface="Times New Roman" pitchFamily="18" charset="0"/>
              </a:rPr>
              <a:t>Поедугинская</a:t>
            </a:r>
            <a:r>
              <a:rPr lang="ru-RU" altLang="ru-RU" dirty="0" smtClean="0">
                <a:solidFill>
                  <a:srgbClr val="000000"/>
                </a:solidFill>
                <a:latin typeface="Times New Roman" pitchFamily="18" charset="0"/>
                <a:cs typeface="Times New Roman" pitchFamily="18" charset="0"/>
              </a:rPr>
              <a:t> </a:t>
            </a:r>
            <a:r>
              <a:rPr lang="ru-RU" altLang="ru-RU" dirty="0">
                <a:solidFill>
                  <a:srgbClr val="000000"/>
                </a:solidFill>
                <a:latin typeface="Times New Roman" pitchFamily="18" charset="0"/>
                <a:cs typeface="Times New Roman" pitchFamily="18" charset="0"/>
              </a:rPr>
              <a:t>территория –  3 проекта на общую сумму </a:t>
            </a:r>
            <a:r>
              <a:rPr lang="ru-RU" altLang="ru-RU" b="1" dirty="0" smtClean="0">
                <a:solidFill>
                  <a:srgbClr val="000000"/>
                </a:solidFill>
                <a:latin typeface="Times New Roman" pitchFamily="18" charset="0"/>
                <a:cs typeface="Times New Roman" pitchFamily="18" charset="0"/>
              </a:rPr>
              <a:t>2135,43 </a:t>
            </a:r>
            <a:r>
              <a:rPr lang="ru-RU" altLang="ru-RU" dirty="0" err="1" smtClean="0">
                <a:solidFill>
                  <a:srgbClr val="000000"/>
                </a:solidFill>
                <a:latin typeface="Times New Roman" pitchFamily="18" charset="0"/>
                <a:cs typeface="Times New Roman" pitchFamily="18" charset="0"/>
              </a:rPr>
              <a:t>тыс.руб</a:t>
            </a:r>
            <a:r>
              <a:rPr lang="ru-RU" altLang="ru-RU" dirty="0">
                <a:solidFill>
                  <a:srgbClr val="000000"/>
                </a:solidFill>
                <a:latin typeface="Times New Roman" pitchFamily="18" charset="0"/>
                <a:cs typeface="Times New Roman" pitchFamily="18" charset="0"/>
              </a:rPr>
              <a:t>.</a:t>
            </a:r>
          </a:p>
          <a:p>
            <a:r>
              <a:rPr lang="ru-RU" altLang="ru-RU" dirty="0">
                <a:solidFill>
                  <a:srgbClr val="000000"/>
                </a:solidFill>
                <a:latin typeface="Times New Roman" pitchFamily="18" charset="0"/>
                <a:cs typeface="Times New Roman" pitchFamily="18" charset="0"/>
              </a:rPr>
              <a:t>- </a:t>
            </a:r>
            <a:r>
              <a:rPr lang="ru-RU" altLang="ru-RU" dirty="0" smtClean="0">
                <a:solidFill>
                  <a:srgbClr val="000000"/>
                </a:solidFill>
                <a:latin typeface="Times New Roman" pitchFamily="18" charset="0"/>
                <a:cs typeface="Times New Roman" pitchFamily="18" charset="0"/>
              </a:rPr>
              <a:t>Киселевская </a:t>
            </a:r>
            <a:r>
              <a:rPr lang="ru-RU" altLang="ru-RU" dirty="0">
                <a:solidFill>
                  <a:srgbClr val="000000"/>
                </a:solidFill>
                <a:latin typeface="Times New Roman" pitchFamily="18" charset="0"/>
                <a:cs typeface="Times New Roman" pitchFamily="18" charset="0"/>
              </a:rPr>
              <a:t>территория – 2 проекта на общую сумму </a:t>
            </a:r>
            <a:r>
              <a:rPr lang="ru-RU" altLang="ru-RU" b="1" dirty="0" smtClean="0">
                <a:solidFill>
                  <a:srgbClr val="000000"/>
                </a:solidFill>
                <a:latin typeface="Times New Roman" pitchFamily="18" charset="0"/>
                <a:cs typeface="Times New Roman" pitchFamily="18" charset="0"/>
              </a:rPr>
              <a:t>843,01 </a:t>
            </a:r>
            <a:r>
              <a:rPr lang="ru-RU" altLang="ru-RU" dirty="0" err="1" smtClean="0">
                <a:solidFill>
                  <a:srgbClr val="000000"/>
                </a:solidFill>
                <a:latin typeface="Times New Roman" pitchFamily="18" charset="0"/>
                <a:cs typeface="Times New Roman" pitchFamily="18" charset="0"/>
              </a:rPr>
              <a:t>тыс.руб</a:t>
            </a:r>
            <a:r>
              <a:rPr lang="ru-RU" altLang="ru-RU" dirty="0">
                <a:solidFill>
                  <a:srgbClr val="000000"/>
                </a:solidFill>
                <a:latin typeface="Times New Roman" pitchFamily="18" charset="0"/>
                <a:cs typeface="Times New Roman" pitchFamily="18" charset="0"/>
              </a:rPr>
              <a:t>.</a:t>
            </a:r>
          </a:p>
          <a:p>
            <a:endParaRPr lang="ru-RU" altLang="ru-RU" dirty="0">
              <a:solidFill>
                <a:srgbClr val="000000"/>
              </a:solidFill>
              <a:latin typeface="Times New Roman" pitchFamily="18" charset="0"/>
              <a:cs typeface="Times New Roman" pitchFamily="18" charset="0"/>
            </a:endParaRPr>
          </a:p>
          <a:p>
            <a:endParaRPr lang="ru-RU" altLang="ru-RU" b="1" dirty="0">
              <a:solidFill>
                <a:srgbClr val="000000"/>
              </a:solidFill>
              <a:latin typeface="Times New Roman" pitchFamily="18" charset="0"/>
              <a:cs typeface="Times New Roman" pitchFamily="18" charset="0"/>
            </a:endParaRPr>
          </a:p>
        </p:txBody>
      </p:sp>
      <p:pic>
        <p:nvPicPr>
          <p:cNvPr id="88071" name="Рисунок 6"/>
          <p:cNvPicPr>
            <a:picLocks noChangeAspect="1" noChangeArrowheads="1"/>
          </p:cNvPicPr>
          <p:nvPr/>
        </p:nvPicPr>
        <p:blipFill>
          <a:blip r:embed="rId2" cstate="print">
            <a:extLst>
              <a:ext uri="{28A0092B-C50C-407E-A947-70E740481C1C}">
                <a14:useLocalDpi xmlns:a14="http://schemas.microsoft.com/office/drawing/2010/main" xmlns="" val="0"/>
              </a:ext>
            </a:extLst>
          </a:blip>
          <a:srcRect l="15231" t="15685" r="32817" b="15588"/>
          <a:stretch>
            <a:fillRect/>
          </a:stretch>
        </p:blipFill>
        <p:spPr bwMode="auto">
          <a:xfrm>
            <a:off x="5004048" y="4348838"/>
            <a:ext cx="3312368" cy="167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Рисунок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6835" t="15399" r="31854" b="24429"/>
          <a:stretch>
            <a:fillRect/>
          </a:stretch>
        </p:blipFill>
        <p:spPr bwMode="auto">
          <a:xfrm>
            <a:off x="2123728" y="2636912"/>
            <a:ext cx="2016224" cy="1440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Рисунок 5"/>
          <p:cNvPicPr>
            <a:picLocks noChangeAspect="1" noChangeArrowheads="1"/>
          </p:cNvPicPr>
          <p:nvPr/>
        </p:nvPicPr>
        <p:blipFill>
          <a:blip r:embed="rId4" cstate="print">
            <a:extLst>
              <a:ext uri="{28A0092B-C50C-407E-A947-70E740481C1C}">
                <a14:useLocalDpi xmlns:a14="http://schemas.microsoft.com/office/drawing/2010/main" xmlns="" val="0"/>
              </a:ext>
            </a:extLst>
          </a:blip>
          <a:srcRect l="15395" t="22530" r="27846" b="30418"/>
          <a:stretch>
            <a:fillRect/>
          </a:stretch>
        </p:blipFill>
        <p:spPr bwMode="auto">
          <a:xfrm>
            <a:off x="4355976" y="2646603"/>
            <a:ext cx="2088232" cy="14212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Рисунок 6"/>
          <p:cNvPicPr>
            <a:picLocks noChangeAspect="1" noChangeArrowheads="1"/>
          </p:cNvPicPr>
          <p:nvPr/>
        </p:nvPicPr>
        <p:blipFill>
          <a:blip r:embed="rId5" cstate="print">
            <a:extLst>
              <a:ext uri="{28A0092B-C50C-407E-A947-70E740481C1C}">
                <a14:useLocalDpi xmlns:a14="http://schemas.microsoft.com/office/drawing/2010/main" xmlns="" val="0"/>
              </a:ext>
            </a:extLst>
          </a:blip>
          <a:srcRect l="18440" t="11691" r="29289" b="24146"/>
          <a:stretch>
            <a:fillRect/>
          </a:stretch>
        </p:blipFill>
        <p:spPr bwMode="auto">
          <a:xfrm>
            <a:off x="6660232" y="2636951"/>
            <a:ext cx="2377530" cy="14405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Выноска со стрелкой влево 1"/>
          <p:cNvSpPr/>
          <p:nvPr/>
        </p:nvSpPr>
        <p:spPr>
          <a:xfrm>
            <a:off x="6732240" y="791370"/>
            <a:ext cx="2305522" cy="909438"/>
          </a:xfrm>
          <a:prstGeom prst="left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CC3300"/>
                </a:solidFill>
              </a:rPr>
              <a:t>в </a:t>
            </a:r>
            <a:r>
              <a:rPr lang="ru-RU" sz="1400" b="1" dirty="0" err="1" smtClean="0">
                <a:solidFill>
                  <a:srgbClr val="CC3300"/>
                </a:solidFill>
              </a:rPr>
              <a:t>т.ч</a:t>
            </a:r>
            <a:r>
              <a:rPr lang="ru-RU" sz="1400" b="1" dirty="0" smtClean="0">
                <a:solidFill>
                  <a:srgbClr val="CC3300"/>
                </a:solidFill>
              </a:rPr>
              <a:t>. средства граждан  и </a:t>
            </a:r>
            <a:r>
              <a:rPr lang="ru-RU" sz="1400" b="1" dirty="0" err="1" smtClean="0">
                <a:solidFill>
                  <a:srgbClr val="CC3300"/>
                </a:solidFill>
              </a:rPr>
              <a:t>юр.лиц</a:t>
            </a:r>
            <a:r>
              <a:rPr lang="ru-RU" sz="1400" b="1" dirty="0" smtClean="0">
                <a:solidFill>
                  <a:srgbClr val="CC3300"/>
                </a:solidFill>
              </a:rPr>
              <a:t>- 500,7 </a:t>
            </a:r>
            <a:r>
              <a:rPr lang="ru-RU" sz="1400" b="1" dirty="0" err="1" smtClean="0">
                <a:solidFill>
                  <a:srgbClr val="CC3300"/>
                </a:solidFill>
              </a:rPr>
              <a:t>тыс.рублей</a:t>
            </a:r>
            <a:endParaRPr lang="ru-RU" sz="1400" b="1" dirty="0">
              <a:solidFill>
                <a:srgbClr val="CC3300"/>
              </a:solidFill>
            </a:endParaRPr>
          </a:p>
        </p:txBody>
      </p:sp>
      <p:pic>
        <p:nvPicPr>
          <p:cNvPr id="14" name="Рисунок 6"/>
          <p:cNvPicPr>
            <a:picLocks noChangeAspect="1" noChangeArrowheads="1"/>
          </p:cNvPicPr>
          <p:nvPr/>
        </p:nvPicPr>
        <p:blipFill>
          <a:blip r:embed="rId6" cstate="print">
            <a:extLst>
              <a:ext uri="{28A0092B-C50C-407E-A947-70E740481C1C}">
                <a14:useLocalDpi xmlns:a14="http://schemas.microsoft.com/office/drawing/2010/main" xmlns="" val="0"/>
              </a:ext>
            </a:extLst>
          </a:blip>
          <a:srcRect l="16515" t="32225" r="32977" b="31558"/>
          <a:stretch>
            <a:fillRect/>
          </a:stretch>
        </p:blipFill>
        <p:spPr bwMode="auto">
          <a:xfrm>
            <a:off x="30067" y="4344988"/>
            <a:ext cx="2237677" cy="1676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Рисунок 7"/>
          <p:cNvPicPr>
            <a:picLocks noChangeAspect="1" noChangeArrowheads="1"/>
          </p:cNvPicPr>
          <p:nvPr/>
        </p:nvPicPr>
        <p:blipFill>
          <a:blip r:embed="rId7" cstate="print">
            <a:extLst>
              <a:ext uri="{28A0092B-C50C-407E-A947-70E740481C1C}">
                <a14:useLocalDpi xmlns:a14="http://schemas.microsoft.com/office/drawing/2010/main" xmlns="" val="0"/>
              </a:ext>
            </a:extLst>
          </a:blip>
          <a:srcRect l="29665" t="13974" r="40514" b="21577"/>
          <a:stretch>
            <a:fillRect/>
          </a:stretch>
        </p:blipFill>
        <p:spPr bwMode="auto">
          <a:xfrm>
            <a:off x="2411761" y="4344989"/>
            <a:ext cx="2448272" cy="1676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0297747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p:cNvSpPr txBox="1">
            <a:spLocks noChangeArrowheads="1"/>
          </p:cNvSpPr>
          <p:nvPr/>
        </p:nvSpPr>
        <p:spPr bwMode="auto">
          <a:xfrm>
            <a:off x="235033" y="1196752"/>
            <a:ext cx="8715375"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sz="2400" b="1" dirty="0" smtClean="0">
                <a:solidFill>
                  <a:schemeClr val="tx2">
                    <a:lumMod val="75000"/>
                  </a:schemeClr>
                </a:solidFill>
                <a:latin typeface="Times New Roman" pitchFamily="18" charset="0"/>
                <a:cs typeface="Times New Roman" pitchFamily="18" charset="0"/>
              </a:rPr>
              <a:t>Реализовано </a:t>
            </a:r>
            <a:r>
              <a:rPr lang="ru-RU" altLang="ru-RU" sz="2400" b="1" dirty="0">
                <a:solidFill>
                  <a:schemeClr val="tx2">
                    <a:lumMod val="75000"/>
                  </a:schemeClr>
                </a:solidFill>
                <a:latin typeface="Times New Roman" pitchFamily="18" charset="0"/>
                <a:cs typeface="Times New Roman" pitchFamily="18" charset="0"/>
              </a:rPr>
              <a:t>2 проекта </a:t>
            </a:r>
          </a:p>
          <a:p>
            <a:r>
              <a:rPr lang="ru-RU" altLang="ru-RU" dirty="0" err="1">
                <a:solidFill>
                  <a:srgbClr val="000000"/>
                </a:solidFill>
                <a:latin typeface="Times New Roman" pitchFamily="18" charset="0"/>
                <a:cs typeface="Times New Roman" pitchFamily="18" charset="0"/>
              </a:rPr>
              <a:t>Поедугинской</a:t>
            </a:r>
            <a:r>
              <a:rPr lang="ru-RU" altLang="ru-RU" dirty="0">
                <a:solidFill>
                  <a:srgbClr val="000000"/>
                </a:solidFill>
                <a:latin typeface="Times New Roman" pitchFamily="18" charset="0"/>
                <a:cs typeface="Times New Roman" pitchFamily="18" charset="0"/>
              </a:rPr>
              <a:t> территории - на общую сумму </a:t>
            </a:r>
            <a:r>
              <a:rPr lang="ru-RU" altLang="ru-RU" b="1" dirty="0" smtClean="0">
                <a:solidFill>
                  <a:srgbClr val="000000"/>
                </a:solidFill>
                <a:latin typeface="Times New Roman" pitchFamily="18" charset="0"/>
                <a:cs typeface="Times New Roman" pitchFamily="18" charset="0"/>
              </a:rPr>
              <a:t>418,0 тыс. </a:t>
            </a:r>
            <a:r>
              <a:rPr lang="ru-RU" altLang="ru-RU" b="1" dirty="0">
                <a:solidFill>
                  <a:srgbClr val="000000"/>
                </a:solidFill>
                <a:latin typeface="Times New Roman" pitchFamily="18" charset="0"/>
                <a:cs typeface="Times New Roman" pitchFamily="18" charset="0"/>
              </a:rPr>
              <a:t>руб.</a:t>
            </a:r>
          </a:p>
          <a:p>
            <a:r>
              <a:rPr lang="ru-RU" altLang="ru-RU" dirty="0">
                <a:solidFill>
                  <a:srgbClr val="000000"/>
                </a:solidFill>
                <a:latin typeface="Times New Roman" pitchFamily="18" charset="0"/>
                <a:cs typeface="Times New Roman" pitchFamily="18" charset="0"/>
              </a:rPr>
              <a:t>Киселевской территории – на общую сумму </a:t>
            </a:r>
            <a:r>
              <a:rPr lang="ru-RU" altLang="ru-RU" b="1" dirty="0" smtClean="0">
                <a:solidFill>
                  <a:srgbClr val="000000"/>
                </a:solidFill>
                <a:latin typeface="Times New Roman" pitchFamily="18" charset="0"/>
                <a:cs typeface="Times New Roman" pitchFamily="18" charset="0"/>
              </a:rPr>
              <a:t>329,0 тыс. </a:t>
            </a:r>
            <a:r>
              <a:rPr lang="ru-RU" altLang="ru-RU" b="1" dirty="0">
                <a:solidFill>
                  <a:srgbClr val="000000"/>
                </a:solidFill>
                <a:latin typeface="Times New Roman" pitchFamily="18" charset="0"/>
                <a:cs typeface="Times New Roman" pitchFamily="18" charset="0"/>
              </a:rPr>
              <a:t>руб.</a:t>
            </a:r>
          </a:p>
        </p:txBody>
      </p:sp>
      <p:sp>
        <p:nvSpPr>
          <p:cNvPr id="88066" name="TextBox 14"/>
          <p:cNvSpPr txBox="1">
            <a:spLocks noChangeArrowheads="1"/>
          </p:cNvSpPr>
          <p:nvPr/>
        </p:nvSpPr>
        <p:spPr bwMode="auto">
          <a:xfrm>
            <a:off x="19284" y="101600"/>
            <a:ext cx="9124716" cy="522288"/>
          </a:xfrm>
          <a:prstGeom prst="rect">
            <a:avLst/>
          </a:prstGeom>
          <a:solidFill>
            <a:schemeClr val="tx2">
              <a:lumMod val="40000"/>
              <a:lumOff val="60000"/>
            </a:schemeClr>
          </a:solidFill>
          <a:ln w="9525">
            <a:solidFill>
              <a:srgbClr val="000000"/>
            </a:solidFill>
            <a:miter lim="800000"/>
            <a:headEnd/>
            <a:tailEnd/>
          </a:ln>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ru-RU" altLang="ru-RU" sz="2800" b="1" dirty="0">
                <a:solidFill>
                  <a:srgbClr val="000000"/>
                </a:solidFill>
                <a:latin typeface="Times New Roman" pitchFamily="18" charset="0"/>
                <a:cs typeface="Times New Roman" pitchFamily="18" charset="0"/>
              </a:rPr>
              <a:t>Гражданская активность</a:t>
            </a:r>
            <a:endParaRPr lang="ru-RU" altLang="ru-RU" sz="2800" b="1" dirty="0">
              <a:solidFill>
                <a:srgbClr val="115964"/>
              </a:solidFill>
              <a:latin typeface="Times New Roman" pitchFamily="18" charset="0"/>
              <a:cs typeface="Times New Roman" pitchFamily="18" charset="0"/>
            </a:endParaRPr>
          </a:p>
        </p:txBody>
      </p:sp>
      <p:sp>
        <p:nvSpPr>
          <p:cNvPr id="88067" name="TextBox 7"/>
          <p:cNvSpPr txBox="1">
            <a:spLocks noChangeArrowheads="1"/>
          </p:cNvSpPr>
          <p:nvPr/>
        </p:nvSpPr>
        <p:spPr bwMode="auto">
          <a:xfrm>
            <a:off x="468313" y="802979"/>
            <a:ext cx="8064500" cy="522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ru-RU" altLang="ru-RU" sz="2800" b="1" dirty="0" smtClean="0">
                <a:solidFill>
                  <a:srgbClr val="000000"/>
                </a:solidFill>
                <a:latin typeface="Times New Roman" pitchFamily="18" charset="0"/>
                <a:cs typeface="Times New Roman" pitchFamily="18" charset="0"/>
              </a:rPr>
              <a:t>Проекты самообложения</a:t>
            </a:r>
            <a:endParaRPr lang="ru-RU" altLang="ru-RU" sz="2800" b="1" dirty="0">
              <a:solidFill>
                <a:srgbClr val="000000"/>
              </a:solidFill>
              <a:latin typeface="Times New Roman" pitchFamily="18" charset="0"/>
              <a:cs typeface="Times New Roman" pitchFamily="18" charset="0"/>
            </a:endParaRPr>
          </a:p>
        </p:txBody>
      </p:sp>
      <p:sp>
        <p:nvSpPr>
          <p:cNvPr id="2" name="Выноска со стрелкой влево 1"/>
          <p:cNvSpPr/>
          <p:nvPr/>
        </p:nvSpPr>
        <p:spPr>
          <a:xfrm>
            <a:off x="6659176" y="1304612"/>
            <a:ext cx="2305522" cy="909438"/>
          </a:xfrm>
          <a:prstGeom prst="left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CC3300"/>
                </a:solidFill>
              </a:rPr>
              <a:t>в </a:t>
            </a:r>
            <a:r>
              <a:rPr lang="ru-RU" sz="1400" b="1" dirty="0" err="1" smtClean="0">
                <a:solidFill>
                  <a:srgbClr val="CC3300"/>
                </a:solidFill>
              </a:rPr>
              <a:t>т.ч</a:t>
            </a:r>
            <a:r>
              <a:rPr lang="ru-RU" sz="1400" b="1" dirty="0" smtClean="0">
                <a:solidFill>
                  <a:srgbClr val="CC3300"/>
                </a:solidFill>
              </a:rPr>
              <a:t>. средства граждан - 161,9 </a:t>
            </a:r>
            <a:r>
              <a:rPr lang="ru-RU" sz="1400" b="1" dirty="0" err="1" smtClean="0">
                <a:solidFill>
                  <a:srgbClr val="CC3300"/>
                </a:solidFill>
              </a:rPr>
              <a:t>тыс.рублей</a:t>
            </a:r>
            <a:endParaRPr lang="ru-RU" sz="1400" b="1" dirty="0">
              <a:solidFill>
                <a:srgbClr val="CC3300"/>
              </a:solidFill>
            </a:endParaRPr>
          </a:p>
        </p:txBody>
      </p:sp>
      <p:sp>
        <p:nvSpPr>
          <p:cNvPr id="16" name="TextBox 6"/>
          <p:cNvSpPr txBox="1">
            <a:spLocks noChangeArrowheads="1"/>
          </p:cNvSpPr>
          <p:nvPr/>
        </p:nvSpPr>
        <p:spPr bwMode="auto">
          <a:xfrm>
            <a:off x="20982" y="2420888"/>
            <a:ext cx="8561388"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b="1" dirty="0">
                <a:solidFill>
                  <a:srgbClr val="000000"/>
                </a:solidFill>
                <a:latin typeface="Times New Roman" pitchFamily="18" charset="0"/>
                <a:cs typeface="Times New Roman" pitchFamily="18" charset="0"/>
              </a:rPr>
              <a:t>д. Каменка, Устройство ограждения территории </a:t>
            </a:r>
            <a:r>
              <a:rPr lang="ru-RU" altLang="ru-RU" b="1" dirty="0" smtClean="0">
                <a:solidFill>
                  <a:srgbClr val="000000"/>
                </a:solidFill>
                <a:latin typeface="Times New Roman" pitchFamily="18" charset="0"/>
                <a:cs typeface="Times New Roman" pitchFamily="18" charset="0"/>
              </a:rPr>
              <a:t>кладбища</a:t>
            </a:r>
          </a:p>
          <a:p>
            <a:endParaRPr lang="ru-RU" altLang="ru-RU" b="1" dirty="0">
              <a:solidFill>
                <a:srgbClr val="000000"/>
              </a:solidFill>
              <a:latin typeface="Times New Roman" pitchFamily="18" charset="0"/>
              <a:cs typeface="Times New Roman" pitchFamily="18" charset="0"/>
            </a:endParaRPr>
          </a:p>
          <a:p>
            <a:r>
              <a:rPr lang="ru-RU" altLang="ru-RU" b="1" dirty="0">
                <a:solidFill>
                  <a:srgbClr val="000000"/>
                </a:solidFill>
                <a:latin typeface="Times New Roman" pitchFamily="18" charset="0"/>
                <a:cs typeface="Times New Roman" pitchFamily="18" charset="0"/>
              </a:rPr>
              <a:t>Общая сумма – 418 931,04 руб. в </a:t>
            </a:r>
            <a:r>
              <a:rPr lang="ru-RU" altLang="ru-RU" b="1" dirty="0" err="1">
                <a:solidFill>
                  <a:srgbClr val="000000"/>
                </a:solidFill>
                <a:latin typeface="Times New Roman" pitchFamily="18" charset="0"/>
                <a:cs typeface="Times New Roman" pitchFamily="18" charset="0"/>
              </a:rPr>
              <a:t>т.ч</a:t>
            </a:r>
            <a:r>
              <a:rPr lang="ru-RU" altLang="ru-RU" b="1" dirty="0">
                <a:solidFill>
                  <a:srgbClr val="000000"/>
                </a:solidFill>
                <a:latin typeface="Times New Roman" pitchFamily="18" charset="0"/>
                <a:cs typeface="Times New Roman" pitchFamily="18" charset="0"/>
              </a:rPr>
              <a:t>. </a:t>
            </a:r>
          </a:p>
          <a:p>
            <a:r>
              <a:rPr lang="ru-RU" altLang="ru-RU" dirty="0">
                <a:solidFill>
                  <a:srgbClr val="000000"/>
                </a:solidFill>
                <a:latin typeface="Times New Roman" pitchFamily="18" charset="0"/>
                <a:cs typeface="Times New Roman" pitchFamily="18" charset="0"/>
              </a:rPr>
              <a:t>краевой бюджет – 333 782,44руб., </a:t>
            </a:r>
          </a:p>
          <a:p>
            <a:r>
              <a:rPr lang="ru-RU" altLang="ru-RU" dirty="0">
                <a:solidFill>
                  <a:srgbClr val="000000"/>
                </a:solidFill>
                <a:latin typeface="Times New Roman" pitchFamily="18" charset="0"/>
                <a:cs typeface="Times New Roman" pitchFamily="18" charset="0"/>
              </a:rPr>
              <a:t>средства самообложения – 85 148,60 руб. </a:t>
            </a:r>
          </a:p>
          <a:p>
            <a:endParaRPr lang="ru-RU" altLang="ru-RU" b="1" dirty="0">
              <a:solidFill>
                <a:srgbClr val="000000"/>
              </a:solidFill>
              <a:latin typeface="Times New Roman" pitchFamily="18" charset="0"/>
              <a:cs typeface="Times New Roman" pitchFamily="18" charset="0"/>
            </a:endParaRPr>
          </a:p>
        </p:txBody>
      </p:sp>
      <p:pic>
        <p:nvPicPr>
          <p:cNvPr id="17" name="Рисунок 5"/>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787" t="14932" r="45023" b="28865"/>
          <a:stretch>
            <a:fillRect/>
          </a:stretch>
        </p:blipFill>
        <p:spPr bwMode="auto">
          <a:xfrm>
            <a:off x="6444208" y="2605554"/>
            <a:ext cx="2369153" cy="18315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Box 6"/>
          <p:cNvSpPr txBox="1">
            <a:spLocks noChangeArrowheads="1"/>
          </p:cNvSpPr>
          <p:nvPr/>
        </p:nvSpPr>
        <p:spPr bwMode="auto">
          <a:xfrm>
            <a:off x="269878" y="5071754"/>
            <a:ext cx="828675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r>
              <a:rPr lang="ru-RU" altLang="ru-RU" b="1" dirty="0">
                <a:solidFill>
                  <a:srgbClr val="000000"/>
                </a:solidFill>
                <a:latin typeface="Times New Roman" pitchFamily="18" charset="0"/>
                <a:cs typeface="Times New Roman" pitchFamily="18" charset="0"/>
              </a:rPr>
              <a:t>д. Дикое Озеро, Устройство ограждения территории </a:t>
            </a:r>
            <a:endParaRPr lang="ru-RU" altLang="ru-RU" b="1" dirty="0" smtClean="0">
              <a:solidFill>
                <a:srgbClr val="000000"/>
              </a:solidFill>
              <a:latin typeface="Times New Roman" pitchFamily="18" charset="0"/>
              <a:cs typeface="Times New Roman" pitchFamily="18" charset="0"/>
            </a:endParaRPr>
          </a:p>
          <a:p>
            <a:r>
              <a:rPr lang="ru-RU" altLang="ru-RU" b="1" dirty="0" smtClean="0">
                <a:solidFill>
                  <a:srgbClr val="000000"/>
                </a:solidFill>
                <a:latin typeface="Times New Roman" pitchFamily="18" charset="0"/>
                <a:cs typeface="Times New Roman" pitchFamily="18" charset="0"/>
              </a:rPr>
              <a:t>кладбища</a:t>
            </a:r>
            <a:endParaRPr lang="ru-RU" altLang="ru-RU" dirty="0" smtClean="0">
              <a:solidFill>
                <a:srgbClr val="000000"/>
              </a:solidFill>
              <a:latin typeface="Times New Roman" pitchFamily="18" charset="0"/>
              <a:cs typeface="Times New Roman" pitchFamily="18" charset="0"/>
            </a:endParaRPr>
          </a:p>
          <a:p>
            <a:r>
              <a:rPr lang="ru-RU" altLang="ru-RU" b="1" dirty="0" smtClean="0">
                <a:solidFill>
                  <a:srgbClr val="000000"/>
                </a:solidFill>
                <a:latin typeface="Times New Roman" pitchFamily="18" charset="0"/>
                <a:cs typeface="Times New Roman" pitchFamily="18" charset="0"/>
              </a:rPr>
              <a:t>Общая сумма – 329 019,50 руб. в </a:t>
            </a:r>
            <a:r>
              <a:rPr lang="ru-RU" altLang="ru-RU" b="1" dirty="0" err="1" smtClean="0">
                <a:solidFill>
                  <a:srgbClr val="000000"/>
                </a:solidFill>
                <a:latin typeface="Times New Roman" pitchFamily="18" charset="0"/>
                <a:cs typeface="Times New Roman" pitchFamily="18" charset="0"/>
              </a:rPr>
              <a:t>т.ч</a:t>
            </a:r>
            <a:r>
              <a:rPr lang="ru-RU" altLang="ru-RU" b="1" dirty="0" smtClean="0">
                <a:solidFill>
                  <a:srgbClr val="000000"/>
                </a:solidFill>
                <a:latin typeface="Times New Roman" pitchFamily="18" charset="0"/>
                <a:cs typeface="Times New Roman" pitchFamily="18" charset="0"/>
              </a:rPr>
              <a:t>. </a:t>
            </a:r>
          </a:p>
          <a:p>
            <a:r>
              <a:rPr lang="ru-RU" altLang="ru-RU" dirty="0" smtClean="0">
                <a:solidFill>
                  <a:srgbClr val="000000"/>
                </a:solidFill>
                <a:latin typeface="Times New Roman" pitchFamily="18" charset="0"/>
                <a:cs typeface="Times New Roman" pitchFamily="18" charset="0"/>
              </a:rPr>
              <a:t>краевой бюджет – 252 253,60 руб., </a:t>
            </a:r>
          </a:p>
          <a:p>
            <a:r>
              <a:rPr lang="ru-RU" altLang="ru-RU" dirty="0" smtClean="0">
                <a:solidFill>
                  <a:srgbClr val="000000"/>
                </a:solidFill>
                <a:latin typeface="Times New Roman" pitchFamily="18" charset="0"/>
                <a:cs typeface="Times New Roman" pitchFamily="18" charset="0"/>
              </a:rPr>
              <a:t>средства самообложения – 76 765,90 руб.</a:t>
            </a:r>
            <a:endParaRPr lang="ru-RU" altLang="ru-RU" dirty="0">
              <a:solidFill>
                <a:srgbClr val="000000"/>
              </a:solidFill>
              <a:latin typeface="Times New Roman" pitchFamily="18" charset="0"/>
              <a:cs typeface="Times New Roman" pitchFamily="18" charset="0"/>
            </a:endParaRPr>
          </a:p>
        </p:txBody>
      </p:sp>
      <p:pic>
        <p:nvPicPr>
          <p:cNvPr id="19" name="Рисунок 6"/>
          <p:cNvPicPr>
            <a:picLocks noChangeAspect="1" noChangeArrowheads="1"/>
          </p:cNvPicPr>
          <p:nvPr/>
        </p:nvPicPr>
        <p:blipFill>
          <a:blip r:embed="rId3" cstate="print">
            <a:extLst>
              <a:ext uri="{28A0092B-C50C-407E-A947-70E740481C1C}">
                <a14:useLocalDpi xmlns:a14="http://schemas.microsoft.com/office/drawing/2010/main" xmlns="" val="0"/>
              </a:ext>
            </a:extLst>
          </a:blip>
          <a:srcRect l="15395" t="16708" r="32813" b="16805"/>
          <a:stretch>
            <a:fillRect/>
          </a:stretch>
        </p:blipFill>
        <p:spPr bwMode="auto">
          <a:xfrm>
            <a:off x="6444208" y="4869160"/>
            <a:ext cx="2493744" cy="19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51777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31100" y="3127520"/>
            <a:ext cx="8684393" cy="269304"/>
          </a:xfrm>
          <a:prstGeom prst="rect">
            <a:avLst/>
          </a:prstGeom>
        </p:spPr>
        <p:txBody>
          <a:bodyPr vert="horz" wrap="square" lIns="0" tIns="0" rIns="0" bIns="0" rtlCol="0">
            <a:spAutoFit/>
          </a:bodyPr>
          <a:lstStyle/>
          <a:p>
            <a:pPr marL="6468">
              <a:lnSpc>
                <a:spcPts val="2124"/>
              </a:lnSpc>
            </a:pPr>
            <a:r>
              <a:rPr sz="2000" b="1" i="1" dirty="0">
                <a:cs typeface="Times New Roman" panose="02020603050405020304" pitchFamily="18" charset="0"/>
              </a:rPr>
              <a:t>И</a:t>
            </a:r>
            <a:r>
              <a:rPr sz="2000" b="1" i="1" spc="-20" dirty="0">
                <a:cs typeface="Times New Roman" panose="02020603050405020304" pitchFamily="18" charset="0"/>
              </a:rPr>
              <a:t>т</a:t>
            </a:r>
            <a:r>
              <a:rPr sz="2000" b="1" i="1" dirty="0">
                <a:cs typeface="Times New Roman" panose="02020603050405020304" pitchFamily="18" charset="0"/>
              </a:rPr>
              <a:t>оги</a:t>
            </a:r>
            <a:r>
              <a:rPr sz="2000" b="1" i="1" spc="-3" dirty="0">
                <a:cs typeface="Times New Roman" panose="02020603050405020304" pitchFamily="18" charset="0"/>
              </a:rPr>
              <a:t> </a:t>
            </a:r>
            <a:r>
              <a:rPr sz="2000" b="1" i="1" dirty="0">
                <a:cs typeface="Times New Roman" panose="02020603050405020304" pitchFamily="18" charset="0"/>
              </a:rPr>
              <a:t>исп</a:t>
            </a:r>
            <a:r>
              <a:rPr sz="2000" b="1" i="1" spc="-41" dirty="0">
                <a:cs typeface="Times New Roman" panose="02020603050405020304" pitchFamily="18" charset="0"/>
              </a:rPr>
              <a:t>о</a:t>
            </a:r>
            <a:r>
              <a:rPr sz="2000" b="1" i="1" dirty="0">
                <a:cs typeface="Times New Roman" panose="02020603050405020304" pitchFamily="18" charset="0"/>
              </a:rPr>
              <a:t>лнения</a:t>
            </a:r>
            <a:r>
              <a:rPr sz="2000" b="1" i="1" spc="-3" dirty="0">
                <a:cs typeface="Times New Roman" panose="02020603050405020304" pitchFamily="18" charset="0"/>
              </a:rPr>
              <a:t> </a:t>
            </a:r>
            <a:r>
              <a:rPr sz="2000" b="1" i="1" dirty="0">
                <a:cs typeface="Times New Roman" panose="02020603050405020304" pitchFamily="18" charset="0"/>
              </a:rPr>
              <a:t>«майских»</a:t>
            </a:r>
            <a:r>
              <a:rPr sz="2000" b="1" i="1" spc="3" dirty="0">
                <a:cs typeface="Times New Roman" panose="02020603050405020304" pitchFamily="18" charset="0"/>
              </a:rPr>
              <a:t> </a:t>
            </a:r>
            <a:r>
              <a:rPr sz="2000" b="1" i="1" dirty="0">
                <a:cs typeface="Times New Roman" panose="02020603050405020304" pitchFamily="18" charset="0"/>
              </a:rPr>
              <a:t>у</a:t>
            </a:r>
            <a:r>
              <a:rPr sz="2000" b="1" i="1" spc="38" dirty="0">
                <a:cs typeface="Times New Roman" panose="02020603050405020304" pitchFamily="18" charset="0"/>
              </a:rPr>
              <a:t>к</a:t>
            </a:r>
            <a:r>
              <a:rPr sz="2000" b="1" i="1" spc="-20" dirty="0">
                <a:cs typeface="Times New Roman" panose="02020603050405020304" pitchFamily="18" charset="0"/>
              </a:rPr>
              <a:t>аз</a:t>
            </a:r>
            <a:r>
              <a:rPr sz="2000" b="1" i="1" dirty="0">
                <a:cs typeface="Times New Roman" panose="02020603050405020304" pitchFamily="18" charset="0"/>
              </a:rPr>
              <a:t>ов</a:t>
            </a:r>
            <a:r>
              <a:rPr sz="2000" b="1" i="1" spc="-5" dirty="0">
                <a:cs typeface="Times New Roman" panose="02020603050405020304" pitchFamily="18" charset="0"/>
              </a:rPr>
              <a:t> </a:t>
            </a:r>
            <a:r>
              <a:rPr sz="2000" b="1" i="1" dirty="0">
                <a:cs typeface="Times New Roman" panose="02020603050405020304" pitchFamily="18" charset="0"/>
              </a:rPr>
              <a:t>Пр</a:t>
            </a:r>
            <a:r>
              <a:rPr sz="2000" b="1" i="1" spc="-41" dirty="0">
                <a:cs typeface="Times New Roman" panose="02020603050405020304" pitchFamily="18" charset="0"/>
              </a:rPr>
              <a:t>е</a:t>
            </a:r>
            <a:r>
              <a:rPr sz="2000" b="1" i="1" dirty="0">
                <a:cs typeface="Times New Roman" panose="02020603050405020304" pitchFamily="18" charset="0"/>
              </a:rPr>
              <a:t>зиден</a:t>
            </a:r>
            <a:r>
              <a:rPr sz="2000" b="1" i="1" spc="-20" dirty="0">
                <a:cs typeface="Times New Roman" panose="02020603050405020304" pitchFamily="18" charset="0"/>
              </a:rPr>
              <a:t>т</a:t>
            </a:r>
            <a:r>
              <a:rPr sz="2000" b="1" i="1" dirty="0">
                <a:cs typeface="Times New Roman" panose="02020603050405020304" pitchFamily="18" charset="0"/>
              </a:rPr>
              <a:t>а</a:t>
            </a:r>
            <a:r>
              <a:rPr sz="2000" b="1" i="1" spc="3" dirty="0">
                <a:cs typeface="Times New Roman" panose="02020603050405020304" pitchFamily="18" charset="0"/>
              </a:rPr>
              <a:t> </a:t>
            </a:r>
            <a:r>
              <a:rPr sz="2000" b="1" i="1" spc="-25" dirty="0">
                <a:cs typeface="Times New Roman" panose="02020603050405020304" pitchFamily="18" charset="0"/>
              </a:rPr>
              <a:t>Р</a:t>
            </a:r>
            <a:r>
              <a:rPr sz="2000" b="1" i="1" dirty="0">
                <a:cs typeface="Times New Roman" panose="02020603050405020304" pitchFamily="18" charset="0"/>
              </a:rPr>
              <a:t>Ф</a:t>
            </a:r>
            <a:r>
              <a:rPr sz="2000" b="1" i="1" spc="3" dirty="0">
                <a:cs typeface="Times New Roman" panose="02020603050405020304" pitchFamily="18" charset="0"/>
              </a:rPr>
              <a:t> </a:t>
            </a:r>
            <a:r>
              <a:rPr sz="2000" b="1" i="1" dirty="0">
                <a:cs typeface="Times New Roman" panose="02020603050405020304" pitchFamily="18" charset="0"/>
              </a:rPr>
              <a:t>за</a:t>
            </a:r>
            <a:r>
              <a:rPr sz="2000" b="1" i="1" spc="3" dirty="0">
                <a:cs typeface="Times New Roman" panose="02020603050405020304" pitchFamily="18" charset="0"/>
              </a:rPr>
              <a:t> </a:t>
            </a:r>
            <a:r>
              <a:rPr sz="2000" b="1" i="1" dirty="0">
                <a:cs typeface="Times New Roman" panose="02020603050405020304" pitchFamily="18" charset="0"/>
              </a:rPr>
              <a:t>2023</a:t>
            </a:r>
            <a:r>
              <a:rPr sz="2000" b="1" i="1" spc="3" dirty="0">
                <a:cs typeface="Times New Roman" panose="02020603050405020304" pitchFamily="18" charset="0"/>
              </a:rPr>
              <a:t> </a:t>
            </a:r>
            <a:r>
              <a:rPr sz="2000" b="1" i="1" spc="-43" dirty="0" err="1" smtClean="0">
                <a:cs typeface="Times New Roman" panose="02020603050405020304" pitchFamily="18" charset="0"/>
              </a:rPr>
              <a:t>г</a:t>
            </a:r>
            <a:r>
              <a:rPr sz="2000" b="1" i="1" spc="-41" dirty="0" err="1" smtClean="0">
                <a:cs typeface="Times New Roman" panose="02020603050405020304" pitchFamily="18" charset="0"/>
              </a:rPr>
              <a:t>о</a:t>
            </a:r>
            <a:r>
              <a:rPr sz="2000" b="1" i="1" dirty="0" err="1" smtClean="0">
                <a:cs typeface="Times New Roman" panose="02020603050405020304" pitchFamily="18" charset="0"/>
              </a:rPr>
              <a:t>д</a:t>
            </a:r>
            <a:endParaRPr sz="2000" b="1" i="1" dirty="0">
              <a:cs typeface="Times New Roman" panose="02020603050405020304" pitchFamily="18" charset="0"/>
            </a:endParaRPr>
          </a:p>
        </p:txBody>
      </p:sp>
      <p:sp>
        <p:nvSpPr>
          <p:cNvPr id="5" name="object 5"/>
          <p:cNvSpPr txBox="1"/>
          <p:nvPr/>
        </p:nvSpPr>
        <p:spPr>
          <a:xfrm>
            <a:off x="5094556" y="3396824"/>
            <a:ext cx="3417014" cy="1572225"/>
          </a:xfrm>
          <a:prstGeom prst="rect">
            <a:avLst/>
          </a:prstGeom>
        </p:spPr>
        <p:txBody>
          <a:bodyPr vert="horz" wrap="square" lIns="0" tIns="0" rIns="0" bIns="0" rtlCol="0">
            <a:spAutoFit/>
          </a:bodyPr>
          <a:lstStyle/>
          <a:p>
            <a:pPr algn="ctr">
              <a:lnSpc>
                <a:spcPct val="100000"/>
              </a:lnSpc>
            </a:pPr>
            <a:r>
              <a:rPr lang="ru-RU" sz="3400" b="1" baseline="-16229" dirty="0" smtClean="0">
                <a:solidFill>
                  <a:srgbClr val="404040"/>
                </a:solidFill>
                <a:latin typeface="Arial"/>
                <a:cs typeface="Arial"/>
              </a:rPr>
              <a:t>34 982,9</a:t>
            </a:r>
            <a:r>
              <a:rPr b="1" dirty="0" smtClean="0">
                <a:solidFill>
                  <a:srgbClr val="87371D"/>
                </a:solidFill>
                <a:latin typeface="Arial"/>
                <a:cs typeface="Arial"/>
              </a:rPr>
              <a:t>+</a:t>
            </a:r>
            <a:r>
              <a:rPr b="1" spc="3" dirty="0" smtClean="0">
                <a:solidFill>
                  <a:srgbClr val="87371D"/>
                </a:solidFill>
                <a:latin typeface="Arial"/>
                <a:cs typeface="Arial"/>
              </a:rPr>
              <a:t> </a:t>
            </a:r>
            <a:r>
              <a:rPr lang="ru-RU" b="1" dirty="0" smtClean="0">
                <a:solidFill>
                  <a:srgbClr val="87371D"/>
                </a:solidFill>
                <a:latin typeface="Arial"/>
                <a:cs typeface="Arial"/>
              </a:rPr>
              <a:t>13</a:t>
            </a:r>
            <a:r>
              <a:rPr b="1" dirty="0" smtClean="0">
                <a:solidFill>
                  <a:srgbClr val="87371D"/>
                </a:solidFill>
                <a:latin typeface="Arial"/>
                <a:cs typeface="Arial"/>
              </a:rPr>
              <a:t>,2</a:t>
            </a:r>
            <a:r>
              <a:rPr b="1" dirty="0">
                <a:solidFill>
                  <a:srgbClr val="87371D"/>
                </a:solidFill>
                <a:latin typeface="Arial"/>
                <a:cs typeface="Arial"/>
              </a:rPr>
              <a:t>%</a:t>
            </a:r>
            <a:r>
              <a:rPr b="1" spc="5" dirty="0">
                <a:solidFill>
                  <a:srgbClr val="87371D"/>
                </a:solidFill>
                <a:latin typeface="Arial"/>
                <a:cs typeface="Arial"/>
              </a:rPr>
              <a:t> </a:t>
            </a:r>
            <a:r>
              <a:rPr sz="1500" b="1" dirty="0">
                <a:solidFill>
                  <a:srgbClr val="49452A"/>
                </a:solidFill>
                <a:latin typeface="Arial"/>
                <a:cs typeface="Arial"/>
              </a:rPr>
              <a:t>к</a:t>
            </a:r>
            <a:r>
              <a:rPr sz="1500" b="1" spc="3" dirty="0">
                <a:solidFill>
                  <a:srgbClr val="49452A"/>
                </a:solidFill>
                <a:latin typeface="Arial"/>
                <a:cs typeface="Arial"/>
              </a:rPr>
              <a:t> ф</a:t>
            </a:r>
            <a:r>
              <a:rPr sz="1500" b="1" dirty="0">
                <a:solidFill>
                  <a:srgbClr val="49452A"/>
                </a:solidFill>
                <a:latin typeface="Arial"/>
                <a:cs typeface="Arial"/>
              </a:rPr>
              <a:t>ак</a:t>
            </a:r>
            <a:r>
              <a:rPr sz="1500" b="1" spc="33" dirty="0">
                <a:solidFill>
                  <a:srgbClr val="49452A"/>
                </a:solidFill>
                <a:latin typeface="Arial"/>
                <a:cs typeface="Arial"/>
              </a:rPr>
              <a:t>т</a:t>
            </a:r>
            <a:r>
              <a:rPr sz="1500" b="1" dirty="0">
                <a:solidFill>
                  <a:srgbClr val="49452A"/>
                </a:solidFill>
                <a:latin typeface="Arial"/>
                <a:cs typeface="Arial"/>
              </a:rPr>
              <a:t>у</a:t>
            </a:r>
            <a:r>
              <a:rPr sz="1500" b="1" spc="-5" dirty="0">
                <a:solidFill>
                  <a:srgbClr val="49452A"/>
                </a:solidFill>
                <a:latin typeface="Arial"/>
                <a:cs typeface="Arial"/>
              </a:rPr>
              <a:t> </a:t>
            </a:r>
            <a:r>
              <a:rPr sz="1500" b="1" dirty="0">
                <a:solidFill>
                  <a:srgbClr val="49452A"/>
                </a:solidFill>
                <a:latin typeface="Arial"/>
                <a:cs typeface="Arial"/>
              </a:rPr>
              <a:t>2022</a:t>
            </a:r>
            <a:r>
              <a:rPr sz="1500" b="1" spc="3" dirty="0">
                <a:solidFill>
                  <a:srgbClr val="49452A"/>
                </a:solidFill>
                <a:latin typeface="Arial"/>
                <a:cs typeface="Arial"/>
              </a:rPr>
              <a:t> </a:t>
            </a:r>
            <a:r>
              <a:rPr sz="1500" b="1" spc="-25" dirty="0">
                <a:solidFill>
                  <a:srgbClr val="49452A"/>
                </a:solidFill>
                <a:latin typeface="Arial"/>
                <a:cs typeface="Arial"/>
              </a:rPr>
              <a:t>г</a:t>
            </a:r>
            <a:r>
              <a:rPr sz="1500" b="1" spc="-23" dirty="0">
                <a:solidFill>
                  <a:srgbClr val="49452A"/>
                </a:solidFill>
                <a:latin typeface="Arial"/>
                <a:cs typeface="Arial"/>
              </a:rPr>
              <a:t>о</a:t>
            </a:r>
            <a:r>
              <a:rPr sz="1500" b="1" dirty="0">
                <a:solidFill>
                  <a:srgbClr val="49452A"/>
                </a:solidFill>
                <a:latin typeface="Arial"/>
                <a:cs typeface="Arial"/>
              </a:rPr>
              <a:t>да</a:t>
            </a:r>
            <a:endParaRPr sz="1500" dirty="0">
              <a:latin typeface="Arial"/>
              <a:cs typeface="Arial"/>
            </a:endParaRPr>
          </a:p>
          <a:p>
            <a:pPr marL="52715">
              <a:spcBef>
                <a:spcPts val="56"/>
              </a:spcBef>
            </a:pPr>
            <a:r>
              <a:rPr lang="ru-RU" sz="1500" spc="-15" dirty="0" smtClean="0">
                <a:latin typeface="Arial"/>
                <a:cs typeface="Arial"/>
              </a:rPr>
              <a:t>Р</a:t>
            </a:r>
            <a:r>
              <a:rPr sz="1500" spc="13" dirty="0" err="1" smtClean="0">
                <a:latin typeface="Arial"/>
                <a:cs typeface="Arial"/>
              </a:rPr>
              <a:t>у</a:t>
            </a:r>
            <a:r>
              <a:rPr sz="1500" spc="-66" dirty="0" err="1" smtClean="0">
                <a:latin typeface="Arial"/>
                <a:cs typeface="Arial"/>
              </a:rPr>
              <a:t>б</a:t>
            </a:r>
            <a:r>
              <a:rPr sz="1500" dirty="0" err="1" smtClean="0">
                <a:latin typeface="Arial"/>
                <a:cs typeface="Arial"/>
              </a:rPr>
              <a:t>лей</a:t>
            </a:r>
            <a:endParaRPr lang="ru-RU" sz="1500" dirty="0" smtClean="0">
              <a:latin typeface="Arial"/>
              <a:cs typeface="Arial"/>
            </a:endParaRPr>
          </a:p>
          <a:p>
            <a:pPr marL="52715">
              <a:spcBef>
                <a:spcPts val="56"/>
              </a:spcBef>
            </a:pPr>
            <a:r>
              <a:rPr lang="ru-RU" sz="1600" spc="-8" dirty="0">
                <a:solidFill>
                  <a:srgbClr val="7E7E7E"/>
                </a:solidFill>
                <a:latin typeface="Arial"/>
                <a:cs typeface="Arial"/>
              </a:rPr>
              <a:t>р</a:t>
            </a:r>
            <a:r>
              <a:rPr lang="ru-RU" sz="1600" spc="-28" dirty="0">
                <a:solidFill>
                  <a:srgbClr val="7E7E7E"/>
                </a:solidFill>
                <a:latin typeface="Arial"/>
                <a:cs typeface="Arial"/>
              </a:rPr>
              <a:t>а</a:t>
            </a:r>
            <a:r>
              <a:rPr lang="ru-RU" sz="1600" spc="-8" dirty="0">
                <a:solidFill>
                  <a:srgbClr val="7E7E7E"/>
                </a:solidFill>
                <a:latin typeface="Arial"/>
                <a:cs typeface="Arial"/>
              </a:rPr>
              <a:t>змер</a:t>
            </a:r>
            <a:r>
              <a:rPr lang="ru-RU" sz="1600" spc="-13" dirty="0">
                <a:solidFill>
                  <a:srgbClr val="7E7E7E"/>
                </a:solidFill>
                <a:latin typeface="Arial"/>
                <a:cs typeface="Arial"/>
              </a:rPr>
              <a:t> </a:t>
            </a:r>
            <a:r>
              <a:rPr lang="ru-RU" sz="1600" spc="-8" dirty="0">
                <a:solidFill>
                  <a:srgbClr val="7E7E7E"/>
                </a:solidFill>
                <a:latin typeface="Arial"/>
                <a:cs typeface="Arial"/>
              </a:rPr>
              <a:t>ср</a:t>
            </a:r>
            <a:r>
              <a:rPr lang="ru-RU" sz="1600" spc="-41" dirty="0">
                <a:solidFill>
                  <a:srgbClr val="7E7E7E"/>
                </a:solidFill>
                <a:latin typeface="Arial"/>
                <a:cs typeface="Arial"/>
              </a:rPr>
              <a:t>е</a:t>
            </a:r>
            <a:r>
              <a:rPr lang="ru-RU" sz="1600" spc="-10" dirty="0">
                <a:solidFill>
                  <a:srgbClr val="7E7E7E"/>
                </a:solidFill>
                <a:latin typeface="Arial"/>
                <a:cs typeface="Arial"/>
              </a:rPr>
              <a:t>днемес</a:t>
            </a:r>
            <a:r>
              <a:rPr lang="ru-RU" sz="1600" spc="-13" dirty="0">
                <a:solidFill>
                  <a:srgbClr val="7E7E7E"/>
                </a:solidFill>
                <a:latin typeface="Arial"/>
                <a:cs typeface="Arial"/>
              </a:rPr>
              <a:t>я</a:t>
            </a:r>
            <a:r>
              <a:rPr lang="ru-RU" sz="1600" spc="-8" dirty="0">
                <a:solidFill>
                  <a:srgbClr val="7E7E7E"/>
                </a:solidFill>
                <a:latin typeface="Arial"/>
                <a:cs typeface="Arial"/>
              </a:rPr>
              <a:t>чн</a:t>
            </a:r>
            <a:r>
              <a:rPr lang="ru-RU" sz="1600" spc="-15" dirty="0">
                <a:solidFill>
                  <a:srgbClr val="7E7E7E"/>
                </a:solidFill>
                <a:latin typeface="Arial"/>
                <a:cs typeface="Arial"/>
              </a:rPr>
              <a:t>о</a:t>
            </a:r>
            <a:r>
              <a:rPr lang="ru-RU" sz="1600" spc="-8" dirty="0">
                <a:solidFill>
                  <a:srgbClr val="7E7E7E"/>
                </a:solidFill>
                <a:latin typeface="Arial"/>
                <a:cs typeface="Arial"/>
              </a:rPr>
              <a:t>й</a:t>
            </a:r>
            <a:r>
              <a:rPr lang="ru-RU" sz="1600" spc="-20" dirty="0">
                <a:solidFill>
                  <a:srgbClr val="7E7E7E"/>
                </a:solidFill>
                <a:latin typeface="Arial"/>
                <a:cs typeface="Arial"/>
              </a:rPr>
              <a:t> </a:t>
            </a:r>
            <a:r>
              <a:rPr lang="ru-RU" sz="1600" spc="-8" dirty="0">
                <a:solidFill>
                  <a:srgbClr val="7E7E7E"/>
                </a:solidFill>
                <a:latin typeface="Arial"/>
                <a:cs typeface="Arial"/>
              </a:rPr>
              <a:t>з/п</a:t>
            </a:r>
            <a:r>
              <a:rPr lang="ru-RU" sz="1600" spc="-10" dirty="0">
                <a:solidFill>
                  <a:srgbClr val="7E7E7E"/>
                </a:solidFill>
                <a:latin typeface="Arial"/>
                <a:cs typeface="Arial"/>
              </a:rPr>
              <a:t>  </a:t>
            </a:r>
            <a:r>
              <a:rPr lang="ru-RU" sz="1600" spc="-8" dirty="0">
                <a:solidFill>
                  <a:srgbClr val="7E7E7E"/>
                </a:solidFill>
                <a:latin typeface="Arial"/>
                <a:cs typeface="Arial"/>
              </a:rPr>
              <a:t>в</a:t>
            </a:r>
            <a:r>
              <a:rPr lang="ru-RU" sz="1600" spc="-3" dirty="0">
                <a:solidFill>
                  <a:srgbClr val="7E7E7E"/>
                </a:solidFill>
                <a:latin typeface="Arial"/>
                <a:cs typeface="Arial"/>
              </a:rPr>
              <a:t> </a:t>
            </a:r>
            <a:r>
              <a:rPr lang="ru-RU" sz="1600" spc="-8" dirty="0">
                <a:solidFill>
                  <a:srgbClr val="7E7E7E"/>
                </a:solidFill>
                <a:latin typeface="Arial"/>
                <a:cs typeface="Arial"/>
              </a:rPr>
              <a:t>2</a:t>
            </a:r>
            <a:r>
              <a:rPr lang="ru-RU" sz="1600" spc="-13" dirty="0">
                <a:solidFill>
                  <a:srgbClr val="7E7E7E"/>
                </a:solidFill>
                <a:latin typeface="Arial"/>
                <a:cs typeface="Arial"/>
              </a:rPr>
              <a:t>0</a:t>
            </a:r>
            <a:r>
              <a:rPr lang="ru-RU" sz="1600" spc="-8" dirty="0">
                <a:solidFill>
                  <a:srgbClr val="7E7E7E"/>
                </a:solidFill>
                <a:latin typeface="Arial"/>
                <a:cs typeface="Arial"/>
              </a:rPr>
              <a:t>23</a:t>
            </a:r>
            <a:r>
              <a:rPr lang="ru-RU" sz="1600" spc="-5" dirty="0">
                <a:solidFill>
                  <a:srgbClr val="7E7E7E"/>
                </a:solidFill>
                <a:latin typeface="Arial"/>
                <a:cs typeface="Arial"/>
              </a:rPr>
              <a:t> </a:t>
            </a:r>
            <a:r>
              <a:rPr lang="ru-RU" sz="1600" spc="-41" dirty="0">
                <a:solidFill>
                  <a:srgbClr val="7E7E7E"/>
                </a:solidFill>
                <a:latin typeface="Arial"/>
                <a:cs typeface="Arial"/>
              </a:rPr>
              <a:t>го</a:t>
            </a:r>
            <a:r>
              <a:rPr lang="ru-RU" sz="1600" spc="-8" dirty="0">
                <a:solidFill>
                  <a:srgbClr val="7E7E7E"/>
                </a:solidFill>
                <a:latin typeface="Arial"/>
                <a:cs typeface="Arial"/>
              </a:rPr>
              <a:t>ду</a:t>
            </a:r>
            <a:endParaRPr lang="ru-RU" sz="1600" dirty="0">
              <a:latin typeface="Arial"/>
              <a:cs typeface="Arial"/>
            </a:endParaRPr>
          </a:p>
          <a:p>
            <a:pPr marL="52715">
              <a:spcBef>
                <a:spcPts val="56"/>
              </a:spcBef>
            </a:pPr>
            <a:endParaRPr sz="1500" dirty="0">
              <a:latin typeface="Arial"/>
              <a:cs typeface="Arial"/>
            </a:endParaRPr>
          </a:p>
        </p:txBody>
      </p:sp>
      <p:sp>
        <p:nvSpPr>
          <p:cNvPr id="7" name="object 7"/>
          <p:cNvSpPr txBox="1"/>
          <p:nvPr/>
        </p:nvSpPr>
        <p:spPr>
          <a:xfrm>
            <a:off x="5094556" y="5301208"/>
            <a:ext cx="3841000" cy="948978"/>
          </a:xfrm>
          <a:prstGeom prst="rect">
            <a:avLst/>
          </a:prstGeom>
        </p:spPr>
        <p:txBody>
          <a:bodyPr vert="horz" wrap="square" lIns="0" tIns="0" rIns="0" bIns="0" rtlCol="0">
            <a:spAutoFit/>
          </a:bodyPr>
          <a:lstStyle/>
          <a:p>
            <a:pPr marL="1079851">
              <a:lnSpc>
                <a:spcPts val="1895"/>
              </a:lnSpc>
            </a:pPr>
            <a:r>
              <a:rPr b="1" dirty="0">
                <a:solidFill>
                  <a:srgbClr val="87371D"/>
                </a:solidFill>
                <a:latin typeface="Arial"/>
                <a:cs typeface="Arial"/>
              </a:rPr>
              <a:t>+</a:t>
            </a:r>
            <a:r>
              <a:rPr b="1" spc="3" dirty="0">
                <a:solidFill>
                  <a:srgbClr val="87371D"/>
                </a:solidFill>
                <a:latin typeface="Arial"/>
                <a:cs typeface="Arial"/>
              </a:rPr>
              <a:t> </a:t>
            </a:r>
            <a:r>
              <a:rPr lang="ru-RU" b="1" dirty="0" smtClean="0">
                <a:solidFill>
                  <a:srgbClr val="87371D"/>
                </a:solidFill>
                <a:latin typeface="Arial"/>
                <a:cs typeface="Arial"/>
              </a:rPr>
              <a:t>16,3</a:t>
            </a:r>
            <a:r>
              <a:rPr b="1" dirty="0" smtClean="0">
                <a:solidFill>
                  <a:srgbClr val="87371D"/>
                </a:solidFill>
                <a:latin typeface="Arial"/>
                <a:cs typeface="Arial"/>
              </a:rPr>
              <a:t>%</a:t>
            </a:r>
            <a:r>
              <a:rPr b="1" spc="5" dirty="0" smtClean="0">
                <a:solidFill>
                  <a:srgbClr val="87371D"/>
                </a:solidFill>
                <a:latin typeface="Arial"/>
                <a:cs typeface="Arial"/>
              </a:rPr>
              <a:t> </a:t>
            </a:r>
            <a:r>
              <a:rPr sz="1500" b="1" dirty="0">
                <a:solidFill>
                  <a:srgbClr val="49452A"/>
                </a:solidFill>
                <a:latin typeface="Arial"/>
                <a:cs typeface="Arial"/>
              </a:rPr>
              <a:t>к</a:t>
            </a:r>
            <a:r>
              <a:rPr sz="1500" b="1" spc="3" dirty="0">
                <a:solidFill>
                  <a:srgbClr val="49452A"/>
                </a:solidFill>
                <a:latin typeface="Arial"/>
                <a:cs typeface="Arial"/>
              </a:rPr>
              <a:t> ф</a:t>
            </a:r>
            <a:r>
              <a:rPr sz="1500" b="1" dirty="0">
                <a:solidFill>
                  <a:srgbClr val="49452A"/>
                </a:solidFill>
                <a:latin typeface="Arial"/>
                <a:cs typeface="Arial"/>
              </a:rPr>
              <a:t>ак</a:t>
            </a:r>
            <a:r>
              <a:rPr sz="1500" b="1" spc="33" dirty="0">
                <a:solidFill>
                  <a:srgbClr val="49452A"/>
                </a:solidFill>
                <a:latin typeface="Arial"/>
                <a:cs typeface="Arial"/>
              </a:rPr>
              <a:t>т</a:t>
            </a:r>
            <a:r>
              <a:rPr sz="1500" b="1" dirty="0">
                <a:solidFill>
                  <a:srgbClr val="49452A"/>
                </a:solidFill>
                <a:latin typeface="Arial"/>
                <a:cs typeface="Arial"/>
              </a:rPr>
              <a:t>у</a:t>
            </a:r>
            <a:r>
              <a:rPr sz="1500" b="1" spc="-5" dirty="0">
                <a:solidFill>
                  <a:srgbClr val="49452A"/>
                </a:solidFill>
                <a:latin typeface="Arial"/>
                <a:cs typeface="Arial"/>
              </a:rPr>
              <a:t> </a:t>
            </a:r>
            <a:r>
              <a:rPr sz="1500" b="1" dirty="0">
                <a:solidFill>
                  <a:srgbClr val="49452A"/>
                </a:solidFill>
                <a:latin typeface="Arial"/>
                <a:cs typeface="Arial"/>
              </a:rPr>
              <a:t>2022</a:t>
            </a:r>
            <a:r>
              <a:rPr sz="1500" b="1" spc="3" dirty="0">
                <a:solidFill>
                  <a:srgbClr val="49452A"/>
                </a:solidFill>
                <a:latin typeface="Arial"/>
                <a:cs typeface="Arial"/>
              </a:rPr>
              <a:t> </a:t>
            </a:r>
            <a:r>
              <a:rPr sz="1500" b="1" spc="-25" dirty="0">
                <a:solidFill>
                  <a:srgbClr val="49452A"/>
                </a:solidFill>
                <a:latin typeface="Arial"/>
                <a:cs typeface="Arial"/>
              </a:rPr>
              <a:t>г</a:t>
            </a:r>
            <a:r>
              <a:rPr sz="1500" b="1" spc="-23" dirty="0">
                <a:solidFill>
                  <a:srgbClr val="49452A"/>
                </a:solidFill>
                <a:latin typeface="Arial"/>
                <a:cs typeface="Arial"/>
              </a:rPr>
              <a:t>о</a:t>
            </a:r>
            <a:r>
              <a:rPr sz="1500" b="1" dirty="0">
                <a:solidFill>
                  <a:srgbClr val="49452A"/>
                </a:solidFill>
                <a:latin typeface="Arial"/>
                <a:cs typeface="Arial"/>
              </a:rPr>
              <a:t>да</a:t>
            </a:r>
            <a:endParaRPr sz="1500" dirty="0">
              <a:latin typeface="Arial"/>
              <a:cs typeface="Arial"/>
            </a:endParaRPr>
          </a:p>
          <a:p>
            <a:pPr marL="10026">
              <a:lnSpc>
                <a:spcPts val="2198"/>
              </a:lnSpc>
            </a:pPr>
            <a:r>
              <a:rPr lang="ru-RU" sz="2300" b="1" dirty="0" smtClean="0">
                <a:solidFill>
                  <a:srgbClr val="404040"/>
                </a:solidFill>
                <a:latin typeface="Arial"/>
                <a:cs typeface="Arial"/>
              </a:rPr>
              <a:t>40 600,2</a:t>
            </a:r>
            <a:endParaRPr sz="2300" dirty="0">
              <a:latin typeface="Arial"/>
              <a:cs typeface="Arial"/>
            </a:endParaRPr>
          </a:p>
          <a:p>
            <a:pPr marL="6468">
              <a:lnSpc>
                <a:spcPts val="1581"/>
              </a:lnSpc>
            </a:pPr>
            <a:r>
              <a:rPr sz="1500" spc="-15" dirty="0">
                <a:latin typeface="Arial"/>
                <a:cs typeface="Arial"/>
              </a:rPr>
              <a:t>р</a:t>
            </a:r>
            <a:r>
              <a:rPr sz="1500" spc="13" dirty="0">
                <a:latin typeface="Arial"/>
                <a:cs typeface="Arial"/>
              </a:rPr>
              <a:t>у</a:t>
            </a:r>
            <a:r>
              <a:rPr sz="1500" spc="-66" dirty="0">
                <a:latin typeface="Arial"/>
                <a:cs typeface="Arial"/>
              </a:rPr>
              <a:t>б</a:t>
            </a:r>
            <a:r>
              <a:rPr sz="1500" dirty="0">
                <a:latin typeface="Arial"/>
                <a:cs typeface="Arial"/>
              </a:rPr>
              <a:t>лей</a:t>
            </a:r>
          </a:p>
          <a:p>
            <a:pPr marL="18111" marR="2587">
              <a:lnSpc>
                <a:spcPts val="1614"/>
              </a:lnSpc>
              <a:spcBef>
                <a:spcPts val="53"/>
              </a:spcBef>
            </a:pPr>
            <a:r>
              <a:rPr sz="1300" spc="-8" dirty="0" err="1" smtClean="0">
                <a:solidFill>
                  <a:srgbClr val="7E7E7E"/>
                </a:solidFill>
                <a:latin typeface="Arial"/>
                <a:cs typeface="Arial"/>
              </a:rPr>
              <a:t>р</a:t>
            </a:r>
            <a:r>
              <a:rPr sz="1300" spc="-28" dirty="0" err="1" smtClean="0">
                <a:solidFill>
                  <a:srgbClr val="7E7E7E"/>
                </a:solidFill>
                <a:latin typeface="Arial"/>
                <a:cs typeface="Arial"/>
              </a:rPr>
              <a:t>а</a:t>
            </a:r>
            <a:r>
              <a:rPr sz="1300" spc="-8" dirty="0" err="1" smtClean="0">
                <a:solidFill>
                  <a:srgbClr val="7E7E7E"/>
                </a:solidFill>
                <a:latin typeface="Arial"/>
                <a:cs typeface="Arial"/>
              </a:rPr>
              <a:t>змер</a:t>
            </a:r>
            <a:r>
              <a:rPr sz="1300" spc="-13" dirty="0" smtClean="0">
                <a:solidFill>
                  <a:srgbClr val="7E7E7E"/>
                </a:solidFill>
                <a:latin typeface="Arial"/>
                <a:cs typeface="Arial"/>
              </a:rPr>
              <a:t> </a:t>
            </a:r>
            <a:r>
              <a:rPr sz="1300" spc="-8" dirty="0">
                <a:solidFill>
                  <a:srgbClr val="7E7E7E"/>
                </a:solidFill>
                <a:latin typeface="Arial"/>
                <a:cs typeface="Arial"/>
              </a:rPr>
              <a:t>ср</a:t>
            </a:r>
            <a:r>
              <a:rPr sz="1300" spc="-41" dirty="0">
                <a:solidFill>
                  <a:srgbClr val="7E7E7E"/>
                </a:solidFill>
                <a:latin typeface="Arial"/>
                <a:cs typeface="Arial"/>
              </a:rPr>
              <a:t>е</a:t>
            </a:r>
            <a:r>
              <a:rPr sz="1300" spc="-10" dirty="0">
                <a:solidFill>
                  <a:srgbClr val="7E7E7E"/>
                </a:solidFill>
                <a:latin typeface="Arial"/>
                <a:cs typeface="Arial"/>
              </a:rPr>
              <a:t>днемес</a:t>
            </a:r>
            <a:r>
              <a:rPr sz="1300" spc="-13" dirty="0">
                <a:solidFill>
                  <a:srgbClr val="7E7E7E"/>
                </a:solidFill>
                <a:latin typeface="Arial"/>
                <a:cs typeface="Arial"/>
              </a:rPr>
              <a:t>я</a:t>
            </a:r>
            <a:r>
              <a:rPr sz="1300" spc="-8" dirty="0">
                <a:solidFill>
                  <a:srgbClr val="7E7E7E"/>
                </a:solidFill>
                <a:latin typeface="Arial"/>
                <a:cs typeface="Arial"/>
              </a:rPr>
              <a:t>чн</a:t>
            </a:r>
            <a:r>
              <a:rPr sz="1300" spc="-15" dirty="0">
                <a:solidFill>
                  <a:srgbClr val="7E7E7E"/>
                </a:solidFill>
                <a:latin typeface="Arial"/>
                <a:cs typeface="Arial"/>
              </a:rPr>
              <a:t>о</a:t>
            </a:r>
            <a:r>
              <a:rPr sz="1300" spc="-8" dirty="0">
                <a:solidFill>
                  <a:srgbClr val="7E7E7E"/>
                </a:solidFill>
                <a:latin typeface="Arial"/>
                <a:cs typeface="Arial"/>
              </a:rPr>
              <a:t>й</a:t>
            </a:r>
            <a:r>
              <a:rPr sz="1300" spc="-20" dirty="0">
                <a:solidFill>
                  <a:srgbClr val="7E7E7E"/>
                </a:solidFill>
                <a:latin typeface="Arial"/>
                <a:cs typeface="Arial"/>
              </a:rPr>
              <a:t> </a:t>
            </a:r>
            <a:r>
              <a:rPr sz="1300" spc="-8" dirty="0">
                <a:solidFill>
                  <a:srgbClr val="7E7E7E"/>
                </a:solidFill>
                <a:latin typeface="Arial"/>
                <a:cs typeface="Arial"/>
              </a:rPr>
              <a:t>з/п</a:t>
            </a:r>
            <a:r>
              <a:rPr sz="1300" spc="-10" dirty="0">
                <a:solidFill>
                  <a:srgbClr val="7E7E7E"/>
                </a:solidFill>
                <a:latin typeface="Arial"/>
                <a:cs typeface="Arial"/>
              </a:rPr>
              <a:t> </a:t>
            </a:r>
            <a:r>
              <a:rPr sz="1300" spc="-10" dirty="0" smtClean="0">
                <a:solidFill>
                  <a:srgbClr val="7E7E7E"/>
                </a:solidFill>
                <a:latin typeface="Arial"/>
                <a:cs typeface="Arial"/>
              </a:rPr>
              <a:t> </a:t>
            </a:r>
            <a:r>
              <a:rPr sz="1300" spc="-8" dirty="0">
                <a:solidFill>
                  <a:srgbClr val="7E7E7E"/>
                </a:solidFill>
                <a:latin typeface="Arial"/>
                <a:cs typeface="Arial"/>
              </a:rPr>
              <a:t>в</a:t>
            </a:r>
            <a:r>
              <a:rPr sz="1300" spc="-3" dirty="0">
                <a:solidFill>
                  <a:srgbClr val="7E7E7E"/>
                </a:solidFill>
                <a:latin typeface="Arial"/>
                <a:cs typeface="Arial"/>
              </a:rPr>
              <a:t> </a:t>
            </a:r>
            <a:r>
              <a:rPr sz="1300" spc="-8" dirty="0">
                <a:solidFill>
                  <a:srgbClr val="7E7E7E"/>
                </a:solidFill>
                <a:latin typeface="Arial"/>
                <a:cs typeface="Arial"/>
              </a:rPr>
              <a:t>2</a:t>
            </a:r>
            <a:r>
              <a:rPr sz="1300" spc="-13" dirty="0">
                <a:solidFill>
                  <a:srgbClr val="7E7E7E"/>
                </a:solidFill>
                <a:latin typeface="Arial"/>
                <a:cs typeface="Arial"/>
              </a:rPr>
              <a:t>0</a:t>
            </a:r>
            <a:r>
              <a:rPr sz="1300" spc="-8" dirty="0">
                <a:solidFill>
                  <a:srgbClr val="7E7E7E"/>
                </a:solidFill>
                <a:latin typeface="Arial"/>
                <a:cs typeface="Arial"/>
              </a:rPr>
              <a:t>23</a:t>
            </a:r>
            <a:r>
              <a:rPr sz="1300" spc="-5" dirty="0">
                <a:solidFill>
                  <a:srgbClr val="7E7E7E"/>
                </a:solidFill>
                <a:latin typeface="Arial"/>
                <a:cs typeface="Arial"/>
              </a:rPr>
              <a:t> </a:t>
            </a:r>
            <a:r>
              <a:rPr sz="1300" spc="-41" dirty="0" err="1" smtClean="0">
                <a:solidFill>
                  <a:srgbClr val="7E7E7E"/>
                </a:solidFill>
                <a:latin typeface="Arial"/>
                <a:cs typeface="Arial"/>
              </a:rPr>
              <a:t>го</a:t>
            </a:r>
            <a:r>
              <a:rPr sz="1300" spc="-8" dirty="0" err="1" smtClean="0">
                <a:solidFill>
                  <a:srgbClr val="7E7E7E"/>
                </a:solidFill>
                <a:latin typeface="Arial"/>
                <a:cs typeface="Arial"/>
              </a:rPr>
              <a:t>ду</a:t>
            </a:r>
            <a:endParaRPr sz="1300" dirty="0">
              <a:latin typeface="Arial"/>
              <a:cs typeface="Arial"/>
            </a:endParaRPr>
          </a:p>
        </p:txBody>
      </p:sp>
      <p:sp>
        <p:nvSpPr>
          <p:cNvPr id="10" name="object 10"/>
          <p:cNvSpPr txBox="1"/>
          <p:nvPr/>
        </p:nvSpPr>
        <p:spPr>
          <a:xfrm>
            <a:off x="625403" y="3573016"/>
            <a:ext cx="2973389" cy="839397"/>
          </a:xfrm>
          <a:prstGeom prst="rect">
            <a:avLst/>
          </a:prstGeom>
        </p:spPr>
        <p:txBody>
          <a:bodyPr vert="horz" wrap="square" lIns="0" tIns="0" rIns="0" bIns="0" rtlCol="0">
            <a:spAutoFit/>
          </a:bodyPr>
          <a:lstStyle/>
          <a:p>
            <a:pPr marL="6468" marR="2587" indent="8732">
              <a:lnSpc>
                <a:spcPct val="144800"/>
              </a:lnSpc>
            </a:pPr>
            <a:r>
              <a:rPr sz="2000" dirty="0">
                <a:latin typeface="Arial"/>
                <a:cs typeface="Arial"/>
              </a:rPr>
              <a:t>по учр</a:t>
            </a:r>
            <a:r>
              <a:rPr sz="2000" spc="-23" dirty="0">
                <a:latin typeface="Arial"/>
                <a:cs typeface="Arial"/>
              </a:rPr>
              <a:t>е</a:t>
            </a:r>
            <a:r>
              <a:rPr sz="2000" dirty="0">
                <a:latin typeface="Arial"/>
                <a:cs typeface="Arial"/>
              </a:rPr>
              <a:t>ждениям</a:t>
            </a:r>
            <a:r>
              <a:rPr sz="2000" spc="15" dirty="0">
                <a:latin typeface="Arial"/>
                <a:cs typeface="Arial"/>
              </a:rPr>
              <a:t> </a:t>
            </a:r>
            <a:r>
              <a:rPr sz="2000" b="1" dirty="0" err="1">
                <a:solidFill>
                  <a:srgbClr val="B53512"/>
                </a:solidFill>
                <a:latin typeface="Arial"/>
                <a:cs typeface="Arial"/>
              </a:rPr>
              <a:t>к</a:t>
            </a:r>
            <a:r>
              <a:rPr sz="2000" b="1" spc="-28" dirty="0" err="1">
                <a:solidFill>
                  <a:srgbClr val="B53512"/>
                </a:solidFill>
                <a:latin typeface="Arial"/>
                <a:cs typeface="Arial"/>
              </a:rPr>
              <a:t>у</a:t>
            </a:r>
            <a:r>
              <a:rPr sz="2000" b="1" dirty="0" err="1">
                <a:solidFill>
                  <a:srgbClr val="B53512"/>
                </a:solidFill>
                <a:latin typeface="Arial"/>
                <a:cs typeface="Arial"/>
              </a:rPr>
              <a:t>л</a:t>
            </a:r>
            <a:r>
              <a:rPr sz="2000" b="1" spc="-176" dirty="0" err="1">
                <a:solidFill>
                  <a:srgbClr val="B53512"/>
                </a:solidFill>
                <a:latin typeface="Arial"/>
                <a:cs typeface="Arial"/>
              </a:rPr>
              <a:t>ь</a:t>
            </a:r>
            <a:r>
              <a:rPr sz="2000" b="1" spc="48" dirty="0" err="1">
                <a:solidFill>
                  <a:srgbClr val="B53512"/>
                </a:solidFill>
                <a:latin typeface="Arial"/>
                <a:cs typeface="Arial"/>
              </a:rPr>
              <a:t>т</a:t>
            </a:r>
            <a:r>
              <a:rPr sz="2000" b="1" spc="-28" dirty="0" err="1">
                <a:solidFill>
                  <a:srgbClr val="B53512"/>
                </a:solidFill>
                <a:latin typeface="Arial"/>
                <a:cs typeface="Arial"/>
              </a:rPr>
              <a:t>у</a:t>
            </a:r>
            <a:r>
              <a:rPr sz="2000" b="1" dirty="0" err="1">
                <a:solidFill>
                  <a:srgbClr val="B53512"/>
                </a:solidFill>
                <a:latin typeface="Arial"/>
                <a:cs typeface="Arial"/>
              </a:rPr>
              <a:t>р</a:t>
            </a:r>
            <a:r>
              <a:rPr sz="2000" b="1" spc="-3" dirty="0" err="1">
                <a:solidFill>
                  <a:srgbClr val="B53512"/>
                </a:solidFill>
                <a:latin typeface="Arial"/>
                <a:cs typeface="Arial"/>
              </a:rPr>
              <a:t>ы</a:t>
            </a:r>
            <a:r>
              <a:rPr sz="1300" spc="-5" dirty="0" smtClean="0">
                <a:latin typeface="Arial"/>
                <a:cs typeface="Arial"/>
              </a:rPr>
              <a:t>*</a:t>
            </a:r>
            <a:endParaRPr sz="1300" dirty="0">
              <a:latin typeface="Arial"/>
              <a:cs typeface="Arial"/>
            </a:endParaRPr>
          </a:p>
        </p:txBody>
      </p:sp>
      <p:sp>
        <p:nvSpPr>
          <p:cNvPr id="13" name="object 13"/>
          <p:cNvSpPr txBox="1"/>
          <p:nvPr/>
        </p:nvSpPr>
        <p:spPr>
          <a:xfrm>
            <a:off x="625403" y="4822702"/>
            <a:ext cx="6173211" cy="615553"/>
          </a:xfrm>
          <a:prstGeom prst="rect">
            <a:avLst/>
          </a:prstGeom>
        </p:spPr>
        <p:txBody>
          <a:bodyPr vert="horz" wrap="square" lIns="0" tIns="0" rIns="0" bIns="0" rtlCol="0">
            <a:spAutoFit/>
          </a:bodyPr>
          <a:lstStyle/>
          <a:p>
            <a:pPr marL="6468"/>
            <a:r>
              <a:rPr sz="2000" dirty="0">
                <a:latin typeface="Arial"/>
                <a:cs typeface="Arial"/>
              </a:rPr>
              <a:t>по учр</a:t>
            </a:r>
            <a:r>
              <a:rPr sz="2000" spc="-23" dirty="0">
                <a:latin typeface="Arial"/>
                <a:cs typeface="Arial"/>
              </a:rPr>
              <a:t>е</a:t>
            </a:r>
            <a:r>
              <a:rPr sz="2000" dirty="0">
                <a:latin typeface="Arial"/>
                <a:cs typeface="Arial"/>
              </a:rPr>
              <a:t>ждениям</a:t>
            </a:r>
            <a:r>
              <a:rPr sz="2000" spc="15" dirty="0">
                <a:latin typeface="Arial"/>
                <a:cs typeface="Arial"/>
              </a:rPr>
              <a:t> </a:t>
            </a:r>
            <a:r>
              <a:rPr sz="2000" b="1" dirty="0">
                <a:solidFill>
                  <a:srgbClr val="B53512"/>
                </a:solidFill>
                <a:latin typeface="Arial"/>
                <a:cs typeface="Arial"/>
              </a:rPr>
              <a:t>доп</a:t>
            </a:r>
            <a:r>
              <a:rPr sz="2000" b="1" spc="-53" dirty="0">
                <a:solidFill>
                  <a:srgbClr val="B53512"/>
                </a:solidFill>
                <a:latin typeface="Arial"/>
                <a:cs typeface="Arial"/>
              </a:rPr>
              <a:t>о</a:t>
            </a:r>
            <a:r>
              <a:rPr sz="2000" b="1" dirty="0">
                <a:solidFill>
                  <a:srgbClr val="B53512"/>
                </a:solidFill>
                <a:latin typeface="Arial"/>
                <a:cs typeface="Arial"/>
              </a:rPr>
              <a:t>лнительно</a:t>
            </a:r>
            <a:r>
              <a:rPr sz="2000" b="1" spc="-25" dirty="0">
                <a:solidFill>
                  <a:srgbClr val="B53512"/>
                </a:solidFill>
                <a:latin typeface="Arial"/>
                <a:cs typeface="Arial"/>
              </a:rPr>
              <a:t>г</a:t>
            </a:r>
            <a:r>
              <a:rPr sz="2000" b="1" dirty="0">
                <a:solidFill>
                  <a:srgbClr val="B53512"/>
                </a:solidFill>
                <a:latin typeface="Arial"/>
                <a:cs typeface="Arial"/>
              </a:rPr>
              <a:t>о</a:t>
            </a:r>
            <a:r>
              <a:rPr sz="2000" b="1" spc="10" dirty="0">
                <a:solidFill>
                  <a:srgbClr val="B53512"/>
                </a:solidFill>
                <a:latin typeface="Arial"/>
                <a:cs typeface="Arial"/>
              </a:rPr>
              <a:t> </a:t>
            </a:r>
            <a:r>
              <a:rPr sz="2000" b="1" dirty="0">
                <a:solidFill>
                  <a:srgbClr val="B53512"/>
                </a:solidFill>
                <a:latin typeface="Arial"/>
                <a:cs typeface="Arial"/>
              </a:rPr>
              <a:t>обр</a:t>
            </a:r>
            <a:r>
              <a:rPr sz="2000" b="1" spc="15" dirty="0">
                <a:solidFill>
                  <a:srgbClr val="B53512"/>
                </a:solidFill>
                <a:latin typeface="Arial"/>
                <a:cs typeface="Arial"/>
              </a:rPr>
              <a:t>а</a:t>
            </a:r>
            <a:r>
              <a:rPr sz="2000" b="1" spc="-51" dirty="0">
                <a:solidFill>
                  <a:srgbClr val="B53512"/>
                </a:solidFill>
                <a:latin typeface="Arial"/>
                <a:cs typeface="Arial"/>
              </a:rPr>
              <a:t>з</a:t>
            </a:r>
            <a:r>
              <a:rPr sz="2000" b="1" dirty="0">
                <a:solidFill>
                  <a:srgbClr val="B53512"/>
                </a:solidFill>
                <a:latin typeface="Arial"/>
                <a:cs typeface="Arial"/>
              </a:rPr>
              <a:t>о</a:t>
            </a:r>
            <a:r>
              <a:rPr sz="2000" b="1" spc="-31" dirty="0">
                <a:solidFill>
                  <a:srgbClr val="B53512"/>
                </a:solidFill>
                <a:latin typeface="Arial"/>
                <a:cs typeface="Arial"/>
              </a:rPr>
              <a:t>в</a:t>
            </a:r>
            <a:r>
              <a:rPr sz="2000" b="1" dirty="0">
                <a:solidFill>
                  <a:srgbClr val="B53512"/>
                </a:solidFill>
                <a:latin typeface="Arial"/>
                <a:cs typeface="Arial"/>
              </a:rPr>
              <a:t>ания</a:t>
            </a:r>
            <a:r>
              <a:rPr sz="2000" b="1" spc="20" dirty="0">
                <a:solidFill>
                  <a:srgbClr val="B53512"/>
                </a:solidFill>
                <a:latin typeface="Arial"/>
                <a:cs typeface="Arial"/>
              </a:rPr>
              <a:t> </a:t>
            </a:r>
            <a:r>
              <a:rPr sz="2000" dirty="0">
                <a:latin typeface="Arial"/>
                <a:cs typeface="Arial"/>
              </a:rPr>
              <a:t>д</a:t>
            </a:r>
            <a:r>
              <a:rPr sz="2000" spc="-69" dirty="0">
                <a:latin typeface="Arial"/>
                <a:cs typeface="Arial"/>
              </a:rPr>
              <a:t>е</a:t>
            </a:r>
            <a:r>
              <a:rPr sz="2000" spc="-23" dirty="0">
                <a:latin typeface="Arial"/>
                <a:cs typeface="Arial"/>
              </a:rPr>
              <a:t>т</a:t>
            </a:r>
            <a:r>
              <a:rPr sz="2000" dirty="0">
                <a:latin typeface="Arial"/>
                <a:cs typeface="Arial"/>
              </a:rPr>
              <a:t>е</a:t>
            </a:r>
            <a:r>
              <a:rPr sz="2000" spc="-5" dirty="0">
                <a:latin typeface="Arial"/>
                <a:cs typeface="Arial"/>
              </a:rPr>
              <a:t>й</a:t>
            </a:r>
            <a:r>
              <a:rPr sz="1300" spc="-8" dirty="0">
                <a:latin typeface="Arial"/>
                <a:cs typeface="Arial"/>
              </a:rPr>
              <a:t>**</a:t>
            </a:r>
            <a:endParaRPr sz="1300" dirty="0">
              <a:latin typeface="Arial"/>
              <a:cs typeface="Arial"/>
            </a:endParaRPr>
          </a:p>
        </p:txBody>
      </p:sp>
      <p:sp>
        <p:nvSpPr>
          <p:cNvPr id="14" name="object 14"/>
          <p:cNvSpPr/>
          <p:nvPr/>
        </p:nvSpPr>
        <p:spPr>
          <a:xfrm>
            <a:off x="-37293" y="3670359"/>
            <a:ext cx="662696" cy="644710"/>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0" y="4786946"/>
            <a:ext cx="625403" cy="687064"/>
          </a:xfrm>
          <a:prstGeom prst="rect">
            <a:avLst/>
          </a:prstGeom>
          <a:blipFill>
            <a:blip r:embed="rId4" cstate="print"/>
            <a:stretch>
              <a:fillRect/>
            </a:stretch>
          </a:blipFill>
        </p:spPr>
        <p:txBody>
          <a:bodyPr wrap="square" lIns="0" tIns="0" rIns="0" bIns="0" rtlCol="0"/>
          <a:lstStyle/>
          <a:p>
            <a:endParaRPr/>
          </a:p>
        </p:txBody>
      </p:sp>
      <p:sp>
        <p:nvSpPr>
          <p:cNvPr id="9" name="object 2"/>
          <p:cNvSpPr txBox="1"/>
          <p:nvPr/>
        </p:nvSpPr>
        <p:spPr>
          <a:xfrm>
            <a:off x="131100" y="47464"/>
            <a:ext cx="8804456" cy="769441"/>
          </a:xfrm>
          <a:prstGeom prst="rect">
            <a:avLst/>
          </a:prstGeom>
          <a:solidFill>
            <a:srgbClr val="FF7C80"/>
          </a:solidFill>
        </p:spPr>
        <p:txBody>
          <a:bodyPr vert="horz" wrap="square" lIns="0" tIns="0" rIns="0" bIns="0" rtlCol="0">
            <a:spAutoFit/>
          </a:bodyPr>
          <a:lstStyle/>
          <a:p>
            <a:pPr marL="6468" algn="ctr"/>
            <a:r>
              <a:rPr lang="ru-RU" sz="3200" b="1" dirty="0" smtClean="0">
                <a:solidFill>
                  <a:schemeClr val="tx2">
                    <a:lumMod val="75000"/>
                  </a:schemeClr>
                </a:solidFill>
                <a:cs typeface="Times New Roman" panose="02020603050405020304" pitchFamily="18" charset="0"/>
              </a:rPr>
              <a:t>Оплата труда </a:t>
            </a:r>
          </a:p>
          <a:p>
            <a:pPr marL="6468" algn="ctr"/>
            <a:endParaRPr b="1" dirty="0">
              <a:solidFill>
                <a:schemeClr val="tx2">
                  <a:lumMod val="75000"/>
                </a:schemeClr>
              </a:solidFill>
              <a:cs typeface="Times New Roman" panose="02020603050405020304" pitchFamily="18" charset="0"/>
            </a:endParaRPr>
          </a:p>
        </p:txBody>
      </p:sp>
      <p:sp>
        <p:nvSpPr>
          <p:cNvPr id="11" name="object 6"/>
          <p:cNvSpPr/>
          <p:nvPr/>
        </p:nvSpPr>
        <p:spPr>
          <a:xfrm>
            <a:off x="467545" y="693794"/>
            <a:ext cx="643664" cy="638678"/>
          </a:xfrm>
          <a:prstGeom prst="rect">
            <a:avLst/>
          </a:prstGeom>
          <a:blipFill>
            <a:blip r:embed="rId5" cstate="print"/>
            <a:stretch>
              <a:fillRect/>
            </a:stretch>
          </a:blipFill>
        </p:spPr>
        <p:txBody>
          <a:bodyPr wrap="square" lIns="0" tIns="0" rIns="0" bIns="0" rtlCol="0"/>
          <a:lstStyle/>
          <a:p>
            <a:endParaRPr dirty="0"/>
          </a:p>
        </p:txBody>
      </p:sp>
      <p:sp>
        <p:nvSpPr>
          <p:cNvPr id="3" name="TextBox 2"/>
          <p:cNvSpPr txBox="1"/>
          <p:nvPr/>
        </p:nvSpPr>
        <p:spPr>
          <a:xfrm>
            <a:off x="1111208" y="908720"/>
            <a:ext cx="3362088" cy="830997"/>
          </a:xfrm>
          <a:prstGeom prst="rect">
            <a:avLst/>
          </a:prstGeom>
          <a:noFill/>
        </p:spPr>
        <p:txBody>
          <a:bodyPr wrap="square" rtlCol="0">
            <a:spAutoFit/>
          </a:bodyPr>
          <a:lstStyle/>
          <a:p>
            <a:r>
              <a:rPr lang="ru-RU" sz="2400" b="1" dirty="0" smtClean="0">
                <a:solidFill>
                  <a:srgbClr val="CC0000"/>
                </a:solidFill>
              </a:rPr>
              <a:t>В 2022 году </a:t>
            </a:r>
          </a:p>
          <a:p>
            <a:r>
              <a:rPr lang="ru-RU" sz="2400" dirty="0" smtClean="0"/>
              <a:t>ФОТ </a:t>
            </a:r>
            <a:r>
              <a:rPr lang="ru-RU" sz="2400" dirty="0"/>
              <a:t> </a:t>
            </a:r>
            <a:r>
              <a:rPr lang="ru-RU" sz="2400" dirty="0" smtClean="0"/>
              <a:t>386,5 </a:t>
            </a:r>
            <a:r>
              <a:rPr lang="ru-RU" sz="2400" dirty="0" err="1" smtClean="0"/>
              <a:t>млн.рублей</a:t>
            </a:r>
            <a:endParaRPr lang="ru-RU" sz="2400" dirty="0"/>
          </a:p>
        </p:txBody>
      </p:sp>
      <p:sp>
        <p:nvSpPr>
          <p:cNvPr id="4" name="TextBox 3"/>
          <p:cNvSpPr txBox="1"/>
          <p:nvPr/>
        </p:nvSpPr>
        <p:spPr>
          <a:xfrm>
            <a:off x="2112097" y="1808337"/>
            <a:ext cx="1656184" cy="646331"/>
          </a:xfrm>
          <a:prstGeom prst="rect">
            <a:avLst/>
          </a:prstGeom>
          <a:noFill/>
        </p:spPr>
        <p:txBody>
          <a:bodyPr wrap="square" rtlCol="0">
            <a:spAutoFit/>
          </a:bodyPr>
          <a:lstStyle/>
          <a:p>
            <a:r>
              <a:rPr lang="ru-RU" b="1" dirty="0" smtClean="0"/>
              <a:t>43,3%</a:t>
            </a:r>
            <a:r>
              <a:rPr lang="ru-RU" dirty="0" smtClean="0"/>
              <a:t> в доле расходов </a:t>
            </a:r>
            <a:endParaRPr lang="ru-RU" dirty="0"/>
          </a:p>
        </p:txBody>
      </p:sp>
      <p:sp>
        <p:nvSpPr>
          <p:cNvPr id="16" name="object 6"/>
          <p:cNvSpPr/>
          <p:nvPr/>
        </p:nvSpPr>
        <p:spPr>
          <a:xfrm>
            <a:off x="5094556" y="769969"/>
            <a:ext cx="643664" cy="638678"/>
          </a:xfrm>
          <a:prstGeom prst="rect">
            <a:avLst/>
          </a:prstGeom>
          <a:blipFill>
            <a:blip r:embed="rId5" cstate="print"/>
            <a:stretch>
              <a:fillRect/>
            </a:stretch>
          </a:blipFill>
        </p:spPr>
        <p:txBody>
          <a:bodyPr wrap="square" lIns="0" tIns="0" rIns="0" bIns="0" rtlCol="0"/>
          <a:lstStyle/>
          <a:p>
            <a:endParaRPr dirty="0"/>
          </a:p>
        </p:txBody>
      </p:sp>
      <p:sp>
        <p:nvSpPr>
          <p:cNvPr id="17" name="TextBox 16"/>
          <p:cNvSpPr txBox="1"/>
          <p:nvPr/>
        </p:nvSpPr>
        <p:spPr>
          <a:xfrm>
            <a:off x="5738220" y="846194"/>
            <a:ext cx="3298276" cy="830997"/>
          </a:xfrm>
          <a:prstGeom prst="rect">
            <a:avLst/>
          </a:prstGeom>
          <a:noFill/>
        </p:spPr>
        <p:txBody>
          <a:bodyPr wrap="square" rtlCol="0">
            <a:spAutoFit/>
          </a:bodyPr>
          <a:lstStyle/>
          <a:p>
            <a:r>
              <a:rPr lang="ru-RU" sz="2400" b="1" dirty="0" smtClean="0">
                <a:solidFill>
                  <a:srgbClr val="CC0000"/>
                </a:solidFill>
              </a:rPr>
              <a:t>В 2023году </a:t>
            </a:r>
          </a:p>
          <a:p>
            <a:r>
              <a:rPr lang="ru-RU" sz="2400" dirty="0" smtClean="0"/>
              <a:t>ФОТ </a:t>
            </a:r>
            <a:r>
              <a:rPr lang="ru-RU" sz="2400" dirty="0"/>
              <a:t> </a:t>
            </a:r>
            <a:r>
              <a:rPr lang="ru-RU" sz="2400" dirty="0" smtClean="0"/>
              <a:t>421,9 </a:t>
            </a:r>
            <a:r>
              <a:rPr lang="ru-RU" sz="2400" dirty="0" err="1" smtClean="0"/>
              <a:t>млн.рублей</a:t>
            </a:r>
            <a:endParaRPr lang="ru-RU" sz="2400" dirty="0"/>
          </a:p>
        </p:txBody>
      </p:sp>
      <p:sp>
        <p:nvSpPr>
          <p:cNvPr id="18" name="object 33"/>
          <p:cNvSpPr txBox="1"/>
          <p:nvPr/>
        </p:nvSpPr>
        <p:spPr>
          <a:xfrm>
            <a:off x="6427005" y="1808337"/>
            <a:ext cx="2508551" cy="579646"/>
          </a:xfrm>
          <a:prstGeom prst="rect">
            <a:avLst/>
          </a:prstGeom>
        </p:spPr>
        <p:txBody>
          <a:bodyPr vert="horz" wrap="square" lIns="0" tIns="0" rIns="0" bIns="0" rtlCol="0">
            <a:spAutoFit/>
          </a:bodyPr>
          <a:lstStyle/>
          <a:p>
            <a:pPr marL="6468"/>
            <a:r>
              <a:rPr lang="ru-RU" b="1" spc="-53" dirty="0" smtClean="0">
                <a:solidFill>
                  <a:srgbClr val="404040"/>
                </a:solidFill>
                <a:cs typeface="Times New Roman" panose="02020603050405020304" pitchFamily="18" charset="0"/>
              </a:rPr>
              <a:t>109,2</a:t>
            </a:r>
            <a:r>
              <a:rPr b="1" spc="5" dirty="0" smtClean="0">
                <a:solidFill>
                  <a:srgbClr val="404040"/>
                </a:solidFill>
                <a:cs typeface="Times New Roman" panose="02020603050405020304" pitchFamily="18" charset="0"/>
              </a:rPr>
              <a:t>%</a:t>
            </a:r>
            <a:r>
              <a:rPr b="1" dirty="0" smtClean="0">
                <a:solidFill>
                  <a:srgbClr val="404040"/>
                </a:solidFill>
                <a:cs typeface="Times New Roman" panose="02020603050405020304" pitchFamily="18" charset="0"/>
              </a:rPr>
              <a:t> </a:t>
            </a:r>
            <a:r>
              <a:rPr b="1" spc="-127" dirty="0" smtClean="0">
                <a:solidFill>
                  <a:srgbClr val="404040"/>
                </a:solidFill>
                <a:cs typeface="Times New Roman" panose="02020603050405020304" pitchFamily="18" charset="0"/>
              </a:rPr>
              <a:t> </a:t>
            </a:r>
            <a:r>
              <a:rPr dirty="0">
                <a:solidFill>
                  <a:srgbClr val="404040"/>
                </a:solidFill>
                <a:cs typeface="Times New Roman" panose="02020603050405020304" pitchFamily="18" charset="0"/>
              </a:rPr>
              <a:t>к</a:t>
            </a:r>
            <a:r>
              <a:rPr spc="-3" dirty="0">
                <a:solidFill>
                  <a:srgbClr val="404040"/>
                </a:solidFill>
                <a:cs typeface="Times New Roman" panose="02020603050405020304" pitchFamily="18" charset="0"/>
              </a:rPr>
              <a:t> </a:t>
            </a:r>
            <a:r>
              <a:rPr dirty="0">
                <a:solidFill>
                  <a:srgbClr val="404040"/>
                </a:solidFill>
                <a:cs typeface="Times New Roman" panose="02020603050405020304" pitchFamily="18" charset="0"/>
              </a:rPr>
              <a:t>2022</a:t>
            </a:r>
            <a:r>
              <a:rPr spc="-10" dirty="0">
                <a:solidFill>
                  <a:srgbClr val="404040"/>
                </a:solidFill>
                <a:cs typeface="Times New Roman" panose="02020603050405020304" pitchFamily="18" charset="0"/>
              </a:rPr>
              <a:t> </a:t>
            </a:r>
            <a:r>
              <a:rPr spc="-20" dirty="0">
                <a:solidFill>
                  <a:srgbClr val="404040"/>
                </a:solidFill>
                <a:cs typeface="Times New Roman" panose="02020603050405020304" pitchFamily="18" charset="0"/>
              </a:rPr>
              <a:t>го</a:t>
            </a:r>
            <a:r>
              <a:rPr dirty="0">
                <a:solidFill>
                  <a:srgbClr val="404040"/>
                </a:solidFill>
                <a:cs typeface="Times New Roman" panose="02020603050405020304" pitchFamily="18" charset="0"/>
              </a:rPr>
              <a:t>ду</a:t>
            </a:r>
            <a:endParaRPr dirty="0">
              <a:cs typeface="Times New Roman" panose="02020603050405020304" pitchFamily="18" charset="0"/>
            </a:endParaRPr>
          </a:p>
          <a:p>
            <a:pPr marL="19081">
              <a:spcBef>
                <a:spcPts val="160"/>
              </a:spcBef>
            </a:pPr>
            <a:r>
              <a:rPr lang="ru-RU" b="1" spc="3" dirty="0" smtClean="0">
                <a:solidFill>
                  <a:srgbClr val="404040"/>
                </a:solidFill>
                <a:cs typeface="Times New Roman" panose="02020603050405020304" pitchFamily="18" charset="0"/>
              </a:rPr>
              <a:t>47,8</a:t>
            </a:r>
            <a:r>
              <a:rPr b="1" spc="8" dirty="0" smtClean="0">
                <a:solidFill>
                  <a:srgbClr val="404040"/>
                </a:solidFill>
                <a:cs typeface="Times New Roman" panose="02020603050405020304" pitchFamily="18" charset="0"/>
              </a:rPr>
              <a:t>%</a:t>
            </a:r>
            <a:r>
              <a:rPr b="1" dirty="0" smtClean="0">
                <a:solidFill>
                  <a:srgbClr val="404040"/>
                </a:solidFill>
                <a:cs typeface="Times New Roman" panose="02020603050405020304" pitchFamily="18" charset="0"/>
              </a:rPr>
              <a:t> </a:t>
            </a:r>
            <a:r>
              <a:rPr b="1" spc="-129" dirty="0" smtClean="0">
                <a:solidFill>
                  <a:srgbClr val="404040"/>
                </a:solidFill>
                <a:cs typeface="Times New Roman" panose="02020603050405020304" pitchFamily="18" charset="0"/>
              </a:rPr>
              <a:t> </a:t>
            </a:r>
            <a:r>
              <a:rPr dirty="0">
                <a:solidFill>
                  <a:srgbClr val="404040"/>
                </a:solidFill>
                <a:cs typeface="Times New Roman" panose="02020603050405020304" pitchFamily="18" charset="0"/>
              </a:rPr>
              <a:t>в </a:t>
            </a:r>
            <a:r>
              <a:rPr dirty="0" err="1">
                <a:solidFill>
                  <a:srgbClr val="404040"/>
                </a:solidFill>
                <a:cs typeface="Times New Roman" panose="02020603050405020304" pitchFamily="18" charset="0"/>
              </a:rPr>
              <a:t>д</a:t>
            </a:r>
            <a:r>
              <a:rPr spc="-23" dirty="0" err="1">
                <a:solidFill>
                  <a:srgbClr val="404040"/>
                </a:solidFill>
                <a:cs typeface="Times New Roman" panose="02020603050405020304" pitchFamily="18" charset="0"/>
              </a:rPr>
              <a:t>о</a:t>
            </a:r>
            <a:r>
              <a:rPr dirty="0" err="1">
                <a:solidFill>
                  <a:srgbClr val="404040"/>
                </a:solidFill>
                <a:cs typeface="Times New Roman" panose="02020603050405020304" pitchFamily="18" charset="0"/>
              </a:rPr>
              <a:t>ле</a:t>
            </a:r>
            <a:r>
              <a:rPr spc="-10" dirty="0">
                <a:solidFill>
                  <a:srgbClr val="404040"/>
                </a:solidFill>
                <a:cs typeface="Times New Roman" panose="02020603050405020304" pitchFamily="18" charset="0"/>
              </a:rPr>
              <a:t> </a:t>
            </a:r>
            <a:r>
              <a:rPr lang="ru-RU" spc="-3" dirty="0" smtClean="0">
                <a:solidFill>
                  <a:srgbClr val="404040"/>
                </a:solidFill>
                <a:cs typeface="Times New Roman" panose="02020603050405020304" pitchFamily="18" charset="0"/>
              </a:rPr>
              <a:t>расходов</a:t>
            </a:r>
            <a:endParaRPr dirty="0">
              <a:cs typeface="Times New Roman" panose="02020603050405020304" pitchFamily="18" charset="0"/>
            </a:endParaRPr>
          </a:p>
        </p:txBody>
      </p:sp>
    </p:spTree>
    <p:extLst>
      <p:ext uri="{BB962C8B-B14F-4D97-AF65-F5344CB8AC3E}">
        <p14:creationId xmlns:p14="http://schemas.microsoft.com/office/powerpoint/2010/main" xmlns="" val="10837864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amp;Pcy;&amp;ocy;&amp;khcy;&amp;ocy;&amp;zhcy;&amp;iecy;&amp;iecy; &amp;icy;&amp;zcy;&amp;ocy;&amp;bcy;&amp;rcy;&amp;acy;&amp;zhcy;&amp;iecy;&amp;ncy;&amp;icy;&amp;iecy;"/>
          <p:cNvPicPr>
            <a:picLocks noChangeAspect="1" noChangeArrowheads="1"/>
          </p:cNvPicPr>
          <p:nvPr/>
        </p:nvPicPr>
        <p:blipFill>
          <a:blip r:embed="rId2" cstate="print">
            <a:lum bright="20000"/>
          </a:blip>
          <a:srcRect/>
          <a:stretch>
            <a:fillRect/>
          </a:stretch>
        </p:blipFill>
        <p:spPr bwMode="auto">
          <a:xfrm>
            <a:off x="0" y="1"/>
            <a:ext cx="1455642" cy="1005388"/>
          </a:xfrm>
          <a:prstGeom prst="rect">
            <a:avLst/>
          </a:prstGeom>
          <a:noFill/>
        </p:spPr>
      </p:pic>
      <p:grpSp>
        <p:nvGrpSpPr>
          <p:cNvPr id="30722" name="Группа 3"/>
          <p:cNvGrpSpPr>
            <a:grpSpLocks/>
          </p:cNvGrpSpPr>
          <p:nvPr/>
        </p:nvGrpSpPr>
        <p:grpSpPr bwMode="auto">
          <a:xfrm>
            <a:off x="1428728" y="2428868"/>
            <a:ext cx="6715172" cy="4214842"/>
            <a:chOff x="1524000" y="1818934"/>
            <a:chExt cx="6120509" cy="3374066"/>
          </a:xfrm>
        </p:grpSpPr>
        <p:sp>
          <p:nvSpPr>
            <p:cNvPr id="7" name="Полилиния 6"/>
            <p:cNvSpPr/>
            <p:nvPr/>
          </p:nvSpPr>
          <p:spPr>
            <a:xfrm>
              <a:off x="1548531" y="1818934"/>
              <a:ext cx="6095978" cy="1386275"/>
            </a:xfrm>
            <a:custGeom>
              <a:avLst/>
              <a:gdLst>
                <a:gd name="connsiteX0" fmla="*/ 0 w 6096000"/>
                <a:gd name="connsiteY0" fmla="*/ 156003 h 936000"/>
                <a:gd name="connsiteX1" fmla="*/ 156003 w 6096000"/>
                <a:gd name="connsiteY1" fmla="*/ 0 h 936000"/>
                <a:gd name="connsiteX2" fmla="*/ 5939997 w 6096000"/>
                <a:gd name="connsiteY2" fmla="*/ 0 h 936000"/>
                <a:gd name="connsiteX3" fmla="*/ 6096000 w 6096000"/>
                <a:gd name="connsiteY3" fmla="*/ 156003 h 936000"/>
                <a:gd name="connsiteX4" fmla="*/ 6096000 w 6096000"/>
                <a:gd name="connsiteY4" fmla="*/ 779997 h 936000"/>
                <a:gd name="connsiteX5" fmla="*/ 5939997 w 6096000"/>
                <a:gd name="connsiteY5" fmla="*/ 936000 h 936000"/>
                <a:gd name="connsiteX6" fmla="*/ 156003 w 6096000"/>
                <a:gd name="connsiteY6" fmla="*/ 936000 h 936000"/>
                <a:gd name="connsiteX7" fmla="*/ 0 w 6096000"/>
                <a:gd name="connsiteY7" fmla="*/ 779997 h 936000"/>
                <a:gd name="connsiteX8" fmla="*/ 0 w 6096000"/>
                <a:gd name="connsiteY8" fmla="*/ 156003 h 9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936000">
                  <a:moveTo>
                    <a:pt x="0" y="156003"/>
                  </a:moveTo>
                  <a:cubicBezTo>
                    <a:pt x="0" y="69845"/>
                    <a:pt x="69845" y="0"/>
                    <a:pt x="156003" y="0"/>
                  </a:cubicBezTo>
                  <a:lnTo>
                    <a:pt x="5939997" y="0"/>
                  </a:lnTo>
                  <a:cubicBezTo>
                    <a:pt x="6026155" y="0"/>
                    <a:pt x="6096000" y="69845"/>
                    <a:pt x="6096000" y="156003"/>
                  </a:cubicBezTo>
                  <a:lnTo>
                    <a:pt x="6096000" y="779997"/>
                  </a:lnTo>
                  <a:cubicBezTo>
                    <a:pt x="6096000" y="866155"/>
                    <a:pt x="6026155" y="936000"/>
                    <a:pt x="5939997" y="936000"/>
                  </a:cubicBezTo>
                  <a:lnTo>
                    <a:pt x="156003" y="936000"/>
                  </a:lnTo>
                  <a:cubicBezTo>
                    <a:pt x="69845" y="936000"/>
                    <a:pt x="0" y="866155"/>
                    <a:pt x="0" y="779997"/>
                  </a:cubicBezTo>
                  <a:lnTo>
                    <a:pt x="0" y="1560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4282" tIns="194282" rIns="194282" bIns="194282" spcCol="1270" anchor="ctr"/>
            <a:lstStyle/>
            <a:p>
              <a:pPr defTabSz="1733550">
                <a:lnSpc>
                  <a:spcPct val="90000"/>
                </a:lnSpc>
                <a:spcAft>
                  <a:spcPct val="35000"/>
                </a:spcAft>
                <a:defRPr/>
              </a:pPr>
              <a:endParaRPr lang="ru-RU" sz="3900" dirty="0"/>
            </a:p>
          </p:txBody>
        </p:sp>
        <p:sp>
          <p:nvSpPr>
            <p:cNvPr id="8" name="Полилиния 7"/>
            <p:cNvSpPr/>
            <p:nvPr/>
          </p:nvSpPr>
          <p:spPr>
            <a:xfrm>
              <a:off x="1524000" y="2601349"/>
              <a:ext cx="6095978" cy="828440"/>
            </a:xfrm>
            <a:custGeom>
              <a:avLst/>
              <a:gdLst>
                <a:gd name="connsiteX0" fmla="*/ 0 w 6096000"/>
                <a:gd name="connsiteY0" fmla="*/ 0 h 828000"/>
                <a:gd name="connsiteX1" fmla="*/ 6096000 w 6096000"/>
                <a:gd name="connsiteY1" fmla="*/ 0 h 828000"/>
                <a:gd name="connsiteX2" fmla="*/ 6096000 w 6096000"/>
                <a:gd name="connsiteY2" fmla="*/ 828000 h 828000"/>
                <a:gd name="connsiteX3" fmla="*/ 0 w 6096000"/>
                <a:gd name="connsiteY3" fmla="*/ 828000 h 828000"/>
                <a:gd name="connsiteX4" fmla="*/ 0 w 6096000"/>
                <a:gd name="connsiteY4" fmla="*/ 0 h 8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28000">
                  <a:moveTo>
                    <a:pt x="0" y="0"/>
                  </a:moveTo>
                  <a:lnTo>
                    <a:pt x="6096000" y="0"/>
                  </a:lnTo>
                  <a:lnTo>
                    <a:pt x="6096000" y="828000"/>
                  </a:lnTo>
                  <a:lnTo>
                    <a:pt x="0" y="828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3548" tIns="49530" rIns="277368" bIns="49530" spcCol="1270"/>
            <a:lstStyle/>
            <a:p>
              <a:pPr marL="285750" lvl="1" indent="-285750" defTabSz="1333500">
                <a:lnSpc>
                  <a:spcPct val="90000"/>
                </a:lnSpc>
                <a:spcAft>
                  <a:spcPct val="20000"/>
                </a:spcAft>
                <a:buFontTx/>
                <a:buChar char="••"/>
                <a:defRPr/>
              </a:pPr>
              <a:endParaRPr lang="ru-RU" sz="3000" dirty="0"/>
            </a:p>
          </p:txBody>
        </p:sp>
        <p:sp>
          <p:nvSpPr>
            <p:cNvPr id="9" name="Полилиния 8"/>
            <p:cNvSpPr/>
            <p:nvPr/>
          </p:nvSpPr>
          <p:spPr>
            <a:xfrm>
              <a:off x="1524000" y="3429788"/>
              <a:ext cx="6095978" cy="1348992"/>
            </a:xfrm>
            <a:custGeom>
              <a:avLst/>
              <a:gdLst>
                <a:gd name="connsiteX0" fmla="*/ 0 w 6096000"/>
                <a:gd name="connsiteY0" fmla="*/ 156003 h 936000"/>
                <a:gd name="connsiteX1" fmla="*/ 156003 w 6096000"/>
                <a:gd name="connsiteY1" fmla="*/ 0 h 936000"/>
                <a:gd name="connsiteX2" fmla="*/ 5939997 w 6096000"/>
                <a:gd name="connsiteY2" fmla="*/ 0 h 936000"/>
                <a:gd name="connsiteX3" fmla="*/ 6096000 w 6096000"/>
                <a:gd name="connsiteY3" fmla="*/ 156003 h 936000"/>
                <a:gd name="connsiteX4" fmla="*/ 6096000 w 6096000"/>
                <a:gd name="connsiteY4" fmla="*/ 779997 h 936000"/>
                <a:gd name="connsiteX5" fmla="*/ 5939997 w 6096000"/>
                <a:gd name="connsiteY5" fmla="*/ 936000 h 936000"/>
                <a:gd name="connsiteX6" fmla="*/ 156003 w 6096000"/>
                <a:gd name="connsiteY6" fmla="*/ 936000 h 936000"/>
                <a:gd name="connsiteX7" fmla="*/ 0 w 6096000"/>
                <a:gd name="connsiteY7" fmla="*/ 779997 h 936000"/>
                <a:gd name="connsiteX8" fmla="*/ 0 w 6096000"/>
                <a:gd name="connsiteY8" fmla="*/ 156003 h 93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0" h="936000">
                  <a:moveTo>
                    <a:pt x="0" y="156003"/>
                  </a:moveTo>
                  <a:cubicBezTo>
                    <a:pt x="0" y="69845"/>
                    <a:pt x="69845" y="0"/>
                    <a:pt x="156003" y="0"/>
                  </a:cubicBezTo>
                  <a:lnTo>
                    <a:pt x="5939997" y="0"/>
                  </a:lnTo>
                  <a:cubicBezTo>
                    <a:pt x="6026155" y="0"/>
                    <a:pt x="6096000" y="69845"/>
                    <a:pt x="6096000" y="156003"/>
                  </a:cubicBezTo>
                  <a:lnTo>
                    <a:pt x="6096000" y="779997"/>
                  </a:lnTo>
                  <a:cubicBezTo>
                    <a:pt x="6096000" y="866155"/>
                    <a:pt x="6026155" y="936000"/>
                    <a:pt x="5939997" y="936000"/>
                  </a:cubicBezTo>
                  <a:lnTo>
                    <a:pt x="156003" y="936000"/>
                  </a:lnTo>
                  <a:cubicBezTo>
                    <a:pt x="69845" y="936000"/>
                    <a:pt x="0" y="866155"/>
                    <a:pt x="0" y="779997"/>
                  </a:cubicBezTo>
                  <a:lnTo>
                    <a:pt x="0" y="15600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94282" tIns="194282" rIns="194282" bIns="194282" spcCol="1270" anchor="ctr"/>
            <a:lstStyle/>
            <a:p>
              <a:pPr defTabSz="1733550">
                <a:lnSpc>
                  <a:spcPct val="90000"/>
                </a:lnSpc>
                <a:spcAft>
                  <a:spcPct val="35000"/>
                </a:spcAft>
                <a:defRPr/>
              </a:pPr>
              <a:endParaRPr lang="ru-RU" sz="3900" dirty="0"/>
            </a:p>
          </p:txBody>
        </p:sp>
        <p:sp>
          <p:nvSpPr>
            <p:cNvPr id="10" name="Полилиния 9"/>
            <p:cNvSpPr/>
            <p:nvPr/>
          </p:nvSpPr>
          <p:spPr>
            <a:xfrm>
              <a:off x="1524000" y="4364560"/>
              <a:ext cx="6095978" cy="828440"/>
            </a:xfrm>
            <a:custGeom>
              <a:avLst/>
              <a:gdLst>
                <a:gd name="connsiteX0" fmla="*/ 0 w 6096000"/>
                <a:gd name="connsiteY0" fmla="*/ 0 h 828000"/>
                <a:gd name="connsiteX1" fmla="*/ 6096000 w 6096000"/>
                <a:gd name="connsiteY1" fmla="*/ 0 h 828000"/>
                <a:gd name="connsiteX2" fmla="*/ 6096000 w 6096000"/>
                <a:gd name="connsiteY2" fmla="*/ 828000 h 828000"/>
                <a:gd name="connsiteX3" fmla="*/ 0 w 6096000"/>
                <a:gd name="connsiteY3" fmla="*/ 828000 h 828000"/>
                <a:gd name="connsiteX4" fmla="*/ 0 w 6096000"/>
                <a:gd name="connsiteY4" fmla="*/ 0 h 82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828000">
                  <a:moveTo>
                    <a:pt x="0" y="0"/>
                  </a:moveTo>
                  <a:lnTo>
                    <a:pt x="6096000" y="0"/>
                  </a:lnTo>
                  <a:lnTo>
                    <a:pt x="6096000" y="828000"/>
                  </a:lnTo>
                  <a:lnTo>
                    <a:pt x="0" y="828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93548" tIns="49530" rIns="277368" bIns="49530" spcCol="1270"/>
            <a:lstStyle/>
            <a:p>
              <a:pPr marL="285750" lvl="1" indent="-285750" defTabSz="1333500">
                <a:lnSpc>
                  <a:spcPct val="90000"/>
                </a:lnSpc>
                <a:spcAft>
                  <a:spcPct val="20000"/>
                </a:spcAft>
                <a:buFontTx/>
                <a:buChar char="••"/>
                <a:defRPr/>
              </a:pPr>
              <a:endParaRPr lang="ru-RU" sz="3000" dirty="0"/>
            </a:p>
          </p:txBody>
        </p:sp>
      </p:grpSp>
      <p:sp>
        <p:nvSpPr>
          <p:cNvPr id="30723" name="Заголовок 1"/>
          <p:cNvSpPr>
            <a:spLocks noGrp="1"/>
          </p:cNvSpPr>
          <p:nvPr>
            <p:ph type="title"/>
          </p:nvPr>
        </p:nvSpPr>
        <p:spPr>
          <a:xfrm>
            <a:off x="714348" y="357166"/>
            <a:ext cx="8229600" cy="368300"/>
          </a:xfrm>
        </p:spPr>
        <p:txBody>
          <a:bodyPr>
            <a:normAutofit fontScale="90000"/>
          </a:bodyPr>
          <a:lstStyle/>
          <a:p>
            <a:pPr algn="ctr"/>
            <a:r>
              <a:rPr lang="ru-RU" altLang="ru-RU" sz="2400" b="1" dirty="0" smtClean="0">
                <a:solidFill>
                  <a:schemeClr val="tx1"/>
                </a:solidFill>
                <a:latin typeface="Times New Roman" pitchFamily="18" charset="0"/>
                <a:cs typeface="Times New Roman" pitchFamily="18" charset="0"/>
              </a:rPr>
              <a:t>Муниципальный долг</a:t>
            </a:r>
          </a:p>
        </p:txBody>
      </p:sp>
      <p:sp>
        <p:nvSpPr>
          <p:cNvPr id="5" name="Номер слайда 4"/>
          <p:cNvSpPr>
            <a:spLocks noGrp="1"/>
          </p:cNvSpPr>
          <p:nvPr>
            <p:ph type="sldNum" sz="quarter" idx="12"/>
          </p:nvPr>
        </p:nvSpPr>
        <p:spPr/>
        <p:txBody>
          <a:bodyPr/>
          <a:lstStyle/>
          <a:p>
            <a:pPr>
              <a:defRPr/>
            </a:pPr>
            <a:fld id="{54D28754-BCE3-46EF-A3EF-50BFE186B372}" type="slidenum">
              <a:rPr lang="ru-RU" sz="1400" smtClean="0">
                <a:latin typeface="Times New Roman" pitchFamily="18" charset="0"/>
                <a:cs typeface="Times New Roman" pitchFamily="18" charset="0"/>
              </a:rPr>
              <a:pPr>
                <a:defRPr/>
              </a:pPr>
              <a:t>35</a:t>
            </a:fld>
            <a:endParaRPr lang="ru-RU" sz="1400" dirty="0">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1500166" y="1071546"/>
          <a:ext cx="6572296" cy="1157940"/>
        </p:xfrm>
        <a:graphic>
          <a:graphicData uri="http://schemas.openxmlformats.org/drawingml/2006/table">
            <a:tbl>
              <a:tblPr firstRow="1" bandRow="1">
                <a:tableStyleId>{5C22544A-7EE6-4342-B048-85BDC9FD1C3A}</a:tableStyleId>
              </a:tblPr>
              <a:tblGrid>
                <a:gridCol w="3606747"/>
                <a:gridCol w="2965549"/>
              </a:tblGrid>
              <a:tr h="598256">
                <a:tc>
                  <a:txBody>
                    <a:bodyPr/>
                    <a:lstStyle/>
                    <a:p>
                      <a:pPr algn="ctr"/>
                      <a:r>
                        <a:rPr lang="ru-RU" sz="2000" dirty="0" smtClean="0"/>
                        <a:t>На начало</a:t>
                      </a:r>
                      <a:r>
                        <a:rPr lang="ru-RU" sz="2000" baseline="0" dirty="0" smtClean="0"/>
                        <a:t> года, тыс.рублей</a:t>
                      </a:r>
                      <a:endParaRPr lang="ru-RU" sz="2000" dirty="0"/>
                    </a:p>
                  </a:txBody>
                  <a:tcPr marL="91439" marR="91439" marT="45645" marB="45645"/>
                </a:tc>
                <a:tc>
                  <a:txBody>
                    <a:bodyPr/>
                    <a:lstStyle/>
                    <a:p>
                      <a:pPr algn="ctr"/>
                      <a:r>
                        <a:rPr lang="ru-RU" sz="2000" dirty="0" smtClean="0"/>
                        <a:t>На конец</a:t>
                      </a:r>
                      <a:r>
                        <a:rPr lang="ru-RU" sz="2000" baseline="0" dirty="0" smtClean="0"/>
                        <a:t> года, тыс.рублей</a:t>
                      </a:r>
                      <a:endParaRPr lang="ru-RU" sz="2000" dirty="0"/>
                    </a:p>
                  </a:txBody>
                  <a:tcPr marL="91439" marR="91439" marT="45645" marB="45645"/>
                </a:tc>
              </a:tr>
              <a:tr h="427286">
                <a:tc>
                  <a:txBody>
                    <a:bodyPr/>
                    <a:lstStyle/>
                    <a:p>
                      <a:pPr algn="ctr"/>
                      <a:r>
                        <a:rPr lang="ru-RU" sz="2400" b="1" dirty="0" smtClean="0"/>
                        <a:t>-</a:t>
                      </a:r>
                      <a:endParaRPr lang="ru-RU" sz="2400" b="1" dirty="0"/>
                    </a:p>
                  </a:txBody>
                  <a:tcPr marL="91439" marR="91439" marT="45645" marB="45645"/>
                </a:tc>
                <a:tc>
                  <a:txBody>
                    <a:bodyPr/>
                    <a:lstStyle/>
                    <a:p>
                      <a:pPr algn="ctr"/>
                      <a:r>
                        <a:rPr lang="ru-RU" sz="2400" b="1" dirty="0" smtClean="0"/>
                        <a:t>-</a:t>
                      </a:r>
                      <a:endParaRPr lang="ru-RU" sz="2400" b="1" dirty="0"/>
                    </a:p>
                  </a:txBody>
                  <a:tcPr marL="91439" marR="91439" marT="45645" marB="45645"/>
                </a:tc>
              </a:tr>
            </a:tbl>
          </a:graphicData>
        </a:graphic>
      </p:graphicFrame>
      <p:sp>
        <p:nvSpPr>
          <p:cNvPr id="30736" name="Прямоугольник 6"/>
          <p:cNvSpPr>
            <a:spLocks noChangeArrowheads="1"/>
          </p:cNvSpPr>
          <p:nvPr/>
        </p:nvSpPr>
        <p:spPr bwMode="auto">
          <a:xfrm>
            <a:off x="1547813" y="2316163"/>
            <a:ext cx="3857625" cy="1569660"/>
          </a:xfrm>
          <a:prstGeom prst="rect">
            <a:avLst/>
          </a:prstGeom>
          <a:noFill/>
          <a:ln w="9525">
            <a:noFill/>
            <a:miter lim="800000"/>
            <a:headEnd/>
            <a:tailEnd/>
          </a:ln>
        </p:spPr>
        <p:txBody>
          <a:bodyPr>
            <a:spAutoFit/>
          </a:bodyPr>
          <a:lstStyle/>
          <a:p>
            <a:endParaRPr lang="ru-RU" altLang="ru-RU" sz="2400" b="1" dirty="0" smtClean="0">
              <a:solidFill>
                <a:schemeClr val="bg1"/>
              </a:solidFill>
            </a:endParaRPr>
          </a:p>
          <a:p>
            <a:r>
              <a:rPr lang="ru-RU" altLang="ru-RU" sz="2400" b="1" dirty="0" smtClean="0">
                <a:solidFill>
                  <a:schemeClr val="bg1"/>
                </a:solidFill>
              </a:rPr>
              <a:t>Кредиты </a:t>
            </a:r>
            <a:r>
              <a:rPr lang="ru-RU" altLang="ru-RU" sz="2400" b="1" dirty="0">
                <a:solidFill>
                  <a:schemeClr val="bg1"/>
                </a:solidFill>
              </a:rPr>
              <a:t>кредитных организаций в валюте Российской Федерации</a:t>
            </a:r>
          </a:p>
        </p:txBody>
      </p:sp>
      <p:sp>
        <p:nvSpPr>
          <p:cNvPr id="30737" name="TextBox 7"/>
          <p:cNvSpPr txBox="1">
            <a:spLocks noChangeArrowheads="1"/>
          </p:cNvSpPr>
          <p:nvPr/>
        </p:nvSpPr>
        <p:spPr bwMode="auto">
          <a:xfrm>
            <a:off x="5357818" y="2786058"/>
            <a:ext cx="2571750" cy="584200"/>
          </a:xfrm>
          <a:prstGeom prst="rect">
            <a:avLst/>
          </a:prstGeom>
          <a:noFill/>
          <a:ln w="9525">
            <a:noFill/>
            <a:miter lim="800000"/>
            <a:headEnd/>
            <a:tailEnd/>
          </a:ln>
        </p:spPr>
        <p:txBody>
          <a:bodyPr>
            <a:spAutoFit/>
          </a:bodyPr>
          <a:lstStyle/>
          <a:p>
            <a:pPr algn="ctr"/>
            <a:r>
              <a:rPr lang="ru-RU" altLang="ru-RU" sz="3200" dirty="0" smtClean="0">
                <a:solidFill>
                  <a:schemeClr val="bg1"/>
                </a:solidFill>
              </a:rPr>
              <a:t>                      -</a:t>
            </a:r>
            <a:endParaRPr lang="ru-RU" altLang="ru-RU" sz="3200" dirty="0">
              <a:solidFill>
                <a:schemeClr val="bg1"/>
              </a:solidFill>
            </a:endParaRPr>
          </a:p>
        </p:txBody>
      </p:sp>
      <p:sp>
        <p:nvSpPr>
          <p:cNvPr id="30738" name="Прямоугольник 8"/>
          <p:cNvSpPr>
            <a:spLocks noChangeArrowheads="1"/>
          </p:cNvSpPr>
          <p:nvPr/>
        </p:nvSpPr>
        <p:spPr bwMode="auto">
          <a:xfrm>
            <a:off x="1428728" y="4500570"/>
            <a:ext cx="6491310" cy="1938992"/>
          </a:xfrm>
          <a:prstGeom prst="rect">
            <a:avLst/>
          </a:prstGeom>
          <a:noFill/>
          <a:ln w="9525">
            <a:noFill/>
            <a:miter lim="800000"/>
            <a:headEnd/>
            <a:tailEnd/>
          </a:ln>
        </p:spPr>
        <p:txBody>
          <a:bodyPr wrap="square">
            <a:spAutoFit/>
          </a:bodyPr>
          <a:lstStyle/>
          <a:p>
            <a:r>
              <a:rPr lang="ru-RU" altLang="ru-RU" sz="2400" b="1" dirty="0">
                <a:solidFill>
                  <a:schemeClr val="bg1"/>
                </a:solidFill>
              </a:rPr>
              <a:t>Бюджетные кредиты, привлеченные в бюджет Суксунского района от других бюджетов бюджетной системы Российской </a:t>
            </a:r>
            <a:r>
              <a:rPr lang="ru-RU" altLang="ru-RU" sz="2400" b="1" dirty="0" smtClean="0">
                <a:solidFill>
                  <a:schemeClr val="bg1"/>
                </a:solidFill>
              </a:rPr>
              <a:t>Федерации</a:t>
            </a:r>
          </a:p>
          <a:p>
            <a:endParaRPr lang="ru-RU" altLang="ru-RU" sz="2400" b="1" dirty="0">
              <a:solidFill>
                <a:schemeClr val="bg1"/>
              </a:solidFill>
            </a:endParaRPr>
          </a:p>
        </p:txBody>
      </p:sp>
      <p:sp>
        <p:nvSpPr>
          <p:cNvPr id="30739" name="TextBox 9"/>
          <p:cNvSpPr txBox="1">
            <a:spLocks noChangeArrowheads="1"/>
          </p:cNvSpPr>
          <p:nvPr/>
        </p:nvSpPr>
        <p:spPr bwMode="auto">
          <a:xfrm>
            <a:off x="6000760" y="4786322"/>
            <a:ext cx="2571750" cy="584200"/>
          </a:xfrm>
          <a:prstGeom prst="rect">
            <a:avLst/>
          </a:prstGeom>
          <a:noFill/>
          <a:ln w="9525">
            <a:noFill/>
            <a:miter lim="800000"/>
            <a:headEnd/>
            <a:tailEnd/>
          </a:ln>
        </p:spPr>
        <p:txBody>
          <a:bodyPr>
            <a:spAutoFit/>
          </a:bodyPr>
          <a:lstStyle/>
          <a:p>
            <a:pPr algn="ctr"/>
            <a:r>
              <a:rPr lang="ru-RU" altLang="ru-RU" sz="3200" dirty="0" smtClean="0">
                <a:solidFill>
                  <a:schemeClr val="bg1"/>
                </a:solidFill>
              </a:rPr>
              <a:t>           -</a:t>
            </a:r>
            <a:endParaRPr lang="ru-RU" altLang="ru-RU" sz="3200" dirty="0">
              <a:solidFill>
                <a:schemeClr val="bg1"/>
              </a:solidFill>
            </a:endParaRPr>
          </a:p>
        </p:txBody>
      </p:sp>
      <p:sp>
        <p:nvSpPr>
          <p:cNvPr id="15" name="Номер слайда 5"/>
          <p:cNvSpPr txBox="1">
            <a:spLocks/>
          </p:cNvSpPr>
          <p:nvPr/>
        </p:nvSpPr>
        <p:spPr>
          <a:xfrm>
            <a:off x="8820472" y="6353344"/>
            <a:ext cx="323528" cy="476250"/>
          </a:xfrm>
          <a:prstGeom prst="rect">
            <a:avLst/>
          </a:prstGeom>
        </p:spPr>
        <p:txBody>
          <a:bodyPr vert="horz" lIns="27432" tIns="45720" rIns="45720" bIns="45720" rtlCol="0" anchor="ctr"/>
          <a:lstStyle>
            <a:defPPr>
              <a:defRPr lang="ru-RU"/>
            </a:defPPr>
            <a:lvl1pPr algn="l" rtl="0" fontAlgn="base">
              <a:spcBef>
                <a:spcPct val="0"/>
              </a:spcBef>
              <a:spcAft>
                <a:spcPct val="0"/>
              </a:spcAft>
              <a:defRPr sz="1200" kern="1200">
                <a:solidFill>
                  <a:schemeClr val="tx1">
                    <a:lumMod val="65000"/>
                    <a:lumOff val="35000"/>
                  </a:schemeClr>
                </a:solidFill>
                <a:latin typeface="Century Gothic" pitchFamily="34"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defRPr/>
            </a:pPr>
            <a:fld id="{584CFD2E-2BFC-422C-928F-3CF00E56A67B}" type="slidenum">
              <a:rPr lang="ru-RU" sz="1400" b="1" smtClean="0">
                <a:solidFill>
                  <a:schemeClr val="tx1"/>
                </a:solidFill>
                <a:latin typeface="Times New Roman" pitchFamily="18" charset="0"/>
                <a:cs typeface="Times New Roman" pitchFamily="18" charset="0"/>
              </a:rPr>
              <a:pPr>
                <a:defRPr/>
              </a:pPr>
              <a:t>35</a:t>
            </a:fld>
            <a:endParaRPr lang="ru-RU" sz="1400" b="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27"/>
          <p:cNvPicPr>
            <a:picLocks noChangeAspect="1"/>
          </p:cNvPicPr>
          <p:nvPr/>
        </p:nvPicPr>
        <p:blipFill>
          <a:blip r:embed="rId2" cstate="print"/>
          <a:srcRect r="13499" b="4878"/>
          <a:stretch>
            <a:fillRect/>
          </a:stretch>
        </p:blipFill>
        <p:spPr bwMode="auto">
          <a:xfrm>
            <a:off x="1" y="0"/>
            <a:ext cx="899592" cy="596559"/>
          </a:xfrm>
          <a:prstGeom prst="rect">
            <a:avLst/>
          </a:prstGeom>
          <a:noFill/>
          <a:ln w="9525">
            <a:noFill/>
            <a:miter lim="800000"/>
            <a:headEnd/>
            <a:tailEnd/>
          </a:ln>
        </p:spPr>
      </p:pic>
      <p:sp>
        <p:nvSpPr>
          <p:cNvPr id="33794" name="Rectangle 2"/>
          <p:cNvSpPr>
            <a:spLocks noGrp="1"/>
          </p:cNvSpPr>
          <p:nvPr>
            <p:ph type="title"/>
          </p:nvPr>
        </p:nvSpPr>
        <p:spPr>
          <a:xfrm>
            <a:off x="393825" y="112140"/>
            <a:ext cx="8750175" cy="647153"/>
          </a:xfrm>
        </p:spPr>
        <p:txBody>
          <a:bodyPr>
            <a:normAutofit fontScale="90000"/>
          </a:bodyPr>
          <a:lstStyle/>
          <a:p>
            <a:pPr algn="ctr">
              <a:lnSpc>
                <a:spcPts val="2000"/>
              </a:lnSpc>
            </a:pPr>
            <a:r>
              <a:rPr lang="ru-RU" altLang="ru-RU" sz="2400" b="1" dirty="0" smtClean="0">
                <a:cs typeface="Times New Roman" pitchFamily="18" charset="0"/>
              </a:rPr>
              <a:t/>
            </a:r>
            <a:br>
              <a:rPr lang="ru-RU" altLang="ru-RU" sz="2400" b="1" dirty="0" smtClean="0">
                <a:cs typeface="Times New Roman" pitchFamily="18" charset="0"/>
              </a:rPr>
            </a:br>
            <a:r>
              <a:rPr lang="ru-RU" altLang="ru-RU" sz="2400" b="1" dirty="0" smtClean="0">
                <a:cs typeface="Times New Roman" pitchFamily="18" charset="0"/>
              </a:rPr>
              <a:t/>
            </a:r>
            <a:br>
              <a:rPr lang="ru-RU" altLang="ru-RU" sz="2400" b="1" dirty="0" smtClean="0">
                <a:cs typeface="Times New Roman" pitchFamily="18" charset="0"/>
              </a:rPr>
            </a:br>
            <a:r>
              <a:rPr lang="ru-RU" altLang="ru-RU" sz="2400" b="1" dirty="0">
                <a:cs typeface="Times New Roman" pitchFamily="18" charset="0"/>
              </a:rPr>
              <a:t/>
            </a:r>
            <a:br>
              <a:rPr lang="ru-RU" altLang="ru-RU" sz="2400" b="1" dirty="0">
                <a:cs typeface="Times New Roman" pitchFamily="18" charset="0"/>
              </a:rPr>
            </a:br>
            <a:r>
              <a:rPr lang="ru-RU" altLang="ru-RU" sz="2400" b="1" dirty="0" smtClean="0">
                <a:cs typeface="Times New Roman" pitchFamily="18" charset="0"/>
              </a:rPr>
              <a:t/>
            </a:r>
            <a:br>
              <a:rPr lang="ru-RU" altLang="ru-RU" sz="2400" b="1" dirty="0" smtClean="0">
                <a:cs typeface="Times New Roman" pitchFamily="18" charset="0"/>
              </a:rPr>
            </a:br>
            <a:r>
              <a:rPr lang="ru-RU" altLang="ru-RU" sz="2400" b="1" dirty="0">
                <a:cs typeface="Times New Roman" pitchFamily="18" charset="0"/>
              </a:rPr>
              <a:t/>
            </a:r>
            <a:br>
              <a:rPr lang="ru-RU" altLang="ru-RU" sz="2400" b="1" dirty="0">
                <a:cs typeface="Times New Roman" pitchFamily="18" charset="0"/>
              </a:rPr>
            </a:br>
            <a:r>
              <a:rPr lang="ru-RU" altLang="ru-RU" sz="2400" b="1" dirty="0" smtClean="0">
                <a:cs typeface="Times New Roman" pitchFamily="18" charset="0"/>
              </a:rPr>
              <a:t/>
            </a:r>
            <a:br>
              <a:rPr lang="ru-RU" altLang="ru-RU" sz="2400" b="1" dirty="0" smtClean="0">
                <a:cs typeface="Times New Roman" pitchFamily="18" charset="0"/>
              </a:rPr>
            </a:br>
            <a:r>
              <a:rPr lang="ru-RU" altLang="ru-RU" sz="2400" b="1" dirty="0">
                <a:cs typeface="Times New Roman" pitchFamily="18" charset="0"/>
              </a:rPr>
              <a:t/>
            </a:r>
            <a:br>
              <a:rPr lang="ru-RU" altLang="ru-RU" sz="2400" b="1" dirty="0">
                <a:cs typeface="Times New Roman" pitchFamily="18" charset="0"/>
              </a:rPr>
            </a:br>
            <a:r>
              <a:rPr lang="ru-RU" altLang="ru-RU" sz="2000" b="1" dirty="0" smtClean="0">
                <a:solidFill>
                  <a:schemeClr val="tx1"/>
                </a:solidFill>
                <a:latin typeface="Times New Roman" pitchFamily="18" charset="0"/>
                <a:cs typeface="Times New Roman" pitchFamily="18" charset="0"/>
              </a:rPr>
              <a:t>Выполнение показателей </a:t>
            </a:r>
            <a:r>
              <a:rPr lang="en-US" altLang="ru-RU" sz="2000" b="1" dirty="0" smtClean="0">
                <a:solidFill>
                  <a:schemeClr val="tx1"/>
                </a:solidFill>
                <a:latin typeface="Times New Roman" pitchFamily="18" charset="0"/>
                <a:cs typeface="Times New Roman" pitchFamily="18" charset="0"/>
              </a:rPr>
              <a:t>C</a:t>
            </a:r>
            <a:r>
              <a:rPr lang="ru-RU" altLang="ru-RU" sz="2000" b="1" dirty="0" smtClean="0">
                <a:solidFill>
                  <a:schemeClr val="tx1"/>
                </a:solidFill>
                <a:latin typeface="Times New Roman" pitchFamily="18" charset="0"/>
                <a:cs typeface="Times New Roman" pitchFamily="18" charset="0"/>
              </a:rPr>
              <a:t>оглашения</a:t>
            </a:r>
            <a:r>
              <a:rPr lang="ru-RU" altLang="ru-RU" sz="2000" b="1" dirty="0">
                <a:solidFill>
                  <a:schemeClr val="tx1"/>
                </a:solidFill>
                <a:latin typeface="Times New Roman" pitchFamily="18" charset="0"/>
                <a:cs typeface="Times New Roman" pitchFamily="18" charset="0"/>
              </a:rPr>
              <a:t> </a:t>
            </a:r>
            <a:r>
              <a:rPr lang="ru-RU" altLang="ru-RU" sz="2000" b="1" dirty="0" smtClean="0">
                <a:solidFill>
                  <a:schemeClr val="tx1"/>
                </a:solidFill>
                <a:latin typeface="Times New Roman" pitchFamily="18" charset="0"/>
                <a:cs typeface="Times New Roman" pitchFamily="18" charset="0"/>
              </a:rPr>
              <a:t>на предоставление дотации </a:t>
            </a:r>
            <a:r>
              <a:rPr lang="ru-RU" altLang="ru-RU" sz="3600" dirty="0" smtClean="0"/>
              <a:t/>
            </a:r>
            <a:br>
              <a:rPr lang="ru-RU" altLang="ru-RU" sz="3600" dirty="0" smtClean="0"/>
            </a:br>
            <a:endParaRPr lang="ru-RU" altLang="ru-RU" sz="3600" dirty="0" smtClean="0"/>
          </a:p>
        </p:txBody>
      </p:sp>
      <p:graphicFrame>
        <p:nvGraphicFramePr>
          <p:cNvPr id="146490" name="Group 58"/>
          <p:cNvGraphicFramePr>
            <a:graphicFrameLocks noGrp="1"/>
          </p:cNvGraphicFramePr>
          <p:nvPr>
            <p:ph sz="half" idx="2"/>
            <p:extLst>
              <p:ext uri="{D42A27DB-BD31-4B8C-83A1-F6EECF244321}">
                <p14:modId xmlns:p14="http://schemas.microsoft.com/office/powerpoint/2010/main" xmlns="" val="3568411256"/>
              </p:ext>
            </p:extLst>
          </p:nvPr>
        </p:nvGraphicFramePr>
        <p:xfrm>
          <a:off x="-1" y="591195"/>
          <a:ext cx="9036497" cy="6222181"/>
        </p:xfrm>
        <a:graphic>
          <a:graphicData uri="http://schemas.openxmlformats.org/drawingml/2006/table">
            <a:tbl>
              <a:tblPr/>
              <a:tblGrid>
                <a:gridCol w="7090340"/>
                <a:gridCol w="1028490"/>
                <a:gridCol w="917667"/>
              </a:tblGrid>
              <a:tr h="366791">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Показатели</a:t>
                      </a:r>
                    </a:p>
                  </a:txBody>
                  <a:tcPr marL="91443" marR="91443"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план</a:t>
                      </a:r>
                    </a:p>
                  </a:txBody>
                  <a:tcPr marL="91443" marR="9144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2000" b="1" i="0" u="none" strike="noStrike" cap="none" normalizeH="0" baseline="0" dirty="0" smtClean="0">
                          <a:ln>
                            <a:noFill/>
                          </a:ln>
                          <a:solidFill>
                            <a:schemeClr val="tx1"/>
                          </a:solidFill>
                          <a:effectLst/>
                          <a:latin typeface="Times New Roman" pitchFamily="18" charset="0"/>
                          <a:cs typeface="Times New Roman" pitchFamily="18" charset="0"/>
                        </a:rPr>
                        <a:t>факт</a:t>
                      </a:r>
                    </a:p>
                  </a:txBody>
                  <a:tcPr marL="91443" marR="91443"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2452">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Просроченная кредиторская задолженность по заработной плате и начислениям, по выплатам  на социальную поддержку населения, по оплате коммунальных</a:t>
                      </a:r>
                    </a:p>
                  </a:txBody>
                  <a:tcPr marL="91443" marR="91443"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3" marR="9144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3" marR="91443"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659">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Объем налоговых и неналоговых доходов консолидированного бюджета на первое число отчетного периода (факт в сопоставимых условиях)</a:t>
                      </a:r>
                    </a:p>
                  </a:txBody>
                  <a:tcPr marL="91443" marR="91443"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Рост от прошлого года</a:t>
                      </a: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(117 551,1) </a:t>
                      </a:r>
                    </a:p>
                  </a:txBody>
                  <a:tcPr marL="91443" marR="9144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123 466,2</a:t>
                      </a:r>
                    </a:p>
                  </a:txBody>
                  <a:tcPr marL="91443" marR="91443"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923">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defRPr/>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Размер дефицита,  утвержденный решением о бюджете городского округа</a:t>
                      </a:r>
                    </a:p>
                  </a:txBody>
                  <a:tcPr marL="91443" marR="91443"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100" b="0"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91443" marR="9144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91443" marR="91443"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923">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Размер дефицита  бюджета по данным годового отчета об исполнении бюджета (факт)</a:t>
                      </a:r>
                    </a:p>
                  </a:txBody>
                  <a:tcPr marL="91443" marR="91443"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100" b="0"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91443" marR="9144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0,0%</a:t>
                      </a:r>
                    </a:p>
                  </a:txBody>
                  <a:tcPr marL="91443" marR="91443"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3095">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Муниципальный долг по бюджету ГО на первое число отчетного периода (факт)</a:t>
                      </a:r>
                    </a:p>
                  </a:txBody>
                  <a:tcPr marL="91443" marR="91443"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100" b="0"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0 %</a:t>
                      </a:r>
                    </a:p>
                  </a:txBody>
                  <a:tcPr marL="91443" marR="9144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3" marR="91443"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997">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defRPr/>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Расходы на обслуживание муниципального долга, утвержденные решением о бюджете на первое число отчетного периода</a:t>
                      </a:r>
                    </a:p>
                  </a:txBody>
                  <a:tcPr marL="91443" marR="91443"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1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n-US" sz="1100" b="0"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91443" marR="9144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3" marR="91443"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923">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Расходы на обслуживание муниципального долга по данным годового отчета об исполнении бюджета (факт)</a:t>
                      </a:r>
                    </a:p>
                  </a:txBody>
                  <a:tcPr marL="91443" marR="91443"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defRPr/>
                      </a:pPr>
                      <a:r>
                        <a:rPr kumimoji="0" lang="en-US" sz="11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1</a:t>
                      </a:r>
                      <a:r>
                        <a:rPr kumimoji="0" lang="en-US" sz="1100" b="0" i="0" u="none" strike="noStrike" cap="none" normalizeH="0" baseline="0" dirty="0" smtClean="0">
                          <a:ln>
                            <a:noFill/>
                          </a:ln>
                          <a:solidFill>
                            <a:schemeClr val="tx1"/>
                          </a:solidFill>
                          <a:effectLst/>
                          <a:latin typeface="Times New Roman" pitchFamily="18" charset="0"/>
                          <a:cs typeface="Times New Roman" pitchFamily="18" charset="0"/>
                        </a:rPr>
                        <a:t>5</a:t>
                      </a: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91443" marR="9144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3" marR="91443"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8923">
                <a:tc>
                  <a:txBody>
                    <a:bodyPr/>
                    <a:lstStyle/>
                    <a:p>
                      <a:r>
                        <a:rPr lang="ru-RU" sz="1200" dirty="0" smtClean="0">
                          <a:latin typeface="Times New Roman" pitchFamily="18" charset="0"/>
                          <a:cs typeface="Times New Roman" pitchFamily="18" charset="0"/>
                        </a:rPr>
                        <a:t>Соблюдение уровня предельного</a:t>
                      </a:r>
                      <a:r>
                        <a:rPr lang="ru-RU" sz="1200" baseline="0" dirty="0" smtClean="0">
                          <a:latin typeface="Times New Roman" pitchFamily="18" charset="0"/>
                          <a:cs typeface="Times New Roman" pitchFamily="18" charset="0"/>
                        </a:rPr>
                        <a:t> объема заимствований </a:t>
                      </a:r>
                      <a:endParaRPr lang="ru-RU" sz="1200" dirty="0">
                        <a:latin typeface="Times New Roman" pitchFamily="18" charset="0"/>
                        <a:cs typeface="Times New Roman" pitchFamily="18" charset="0"/>
                      </a:endParaRPr>
                    </a:p>
                  </a:txBody>
                  <a:tcPr marL="91443" marR="91443"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1100" dirty="0" smtClean="0">
                          <a:latin typeface="Times New Roman" pitchFamily="18" charset="0"/>
                          <a:cs typeface="Times New Roman" pitchFamily="18" charset="0"/>
                        </a:rPr>
                        <a:t>расчет</a:t>
                      </a:r>
                      <a:endParaRPr lang="ru-RU" sz="1100" dirty="0">
                        <a:latin typeface="Times New Roman" pitchFamily="18" charset="0"/>
                        <a:cs typeface="Times New Roman" pitchFamily="18" charset="0"/>
                      </a:endParaRPr>
                    </a:p>
                  </a:txBody>
                  <a:tcPr marL="91443" marR="9144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ru-RU" sz="1100" dirty="0" smtClean="0">
                          <a:latin typeface="Times New Roman" pitchFamily="18" charset="0"/>
                          <a:cs typeface="Times New Roman" pitchFamily="18" charset="0"/>
                        </a:rPr>
                        <a:t>0</a:t>
                      </a:r>
                      <a:endParaRPr lang="ru-RU" sz="1100" dirty="0">
                        <a:latin typeface="Times New Roman" pitchFamily="18" charset="0"/>
                        <a:cs typeface="Times New Roman" pitchFamily="18" charset="0"/>
                      </a:endParaRPr>
                    </a:p>
                  </a:txBody>
                  <a:tcPr marL="91443" marR="91443"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211">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Объем задолженности в бюджеты различных уровней  муниципальных учреждений по консолидированному бюджету, тыс.рублей</a:t>
                      </a:r>
                    </a:p>
                  </a:txBody>
                  <a:tcPr marL="91443" marR="91443"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en-US"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sz="11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endParaRPr kumimoji="0" lang="ru-RU" sz="11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0</a:t>
                      </a:r>
                    </a:p>
                  </a:txBody>
                  <a:tcPr marL="91443" marR="91443"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778">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ru-RU" sz="1200" kern="1200" dirty="0" smtClean="0">
                          <a:solidFill>
                            <a:schemeClr val="tx1"/>
                          </a:solidFill>
                          <a:effectLst/>
                          <a:latin typeface="Times New Roman" panose="02020603050405020304" pitchFamily="18" charset="0"/>
                          <a:ea typeface="+mn-ea"/>
                          <a:cs typeface="Times New Roman" panose="02020603050405020304" pitchFamily="18" charset="0"/>
                        </a:rPr>
                        <a:t>Не превышать установленные Правительством ПК</a:t>
                      </a:r>
                      <a:r>
                        <a:rPr kumimoji="0" lang="ru-RU" sz="1200" kern="1200" baseline="0" dirty="0" smtClean="0">
                          <a:solidFill>
                            <a:schemeClr val="tx1"/>
                          </a:solidFill>
                          <a:effectLst/>
                          <a:latin typeface="Times New Roman" panose="02020603050405020304" pitchFamily="18" charset="0"/>
                          <a:ea typeface="+mn-ea"/>
                          <a:cs typeface="Times New Roman" panose="02020603050405020304" pitchFamily="18" charset="0"/>
                        </a:rPr>
                        <a:t> </a:t>
                      </a:r>
                      <a:r>
                        <a:rPr kumimoji="0" lang="ru-RU" sz="1200" kern="1200" dirty="0" smtClean="0">
                          <a:solidFill>
                            <a:schemeClr val="tx1"/>
                          </a:solidFill>
                          <a:effectLst/>
                          <a:latin typeface="Times New Roman" panose="02020603050405020304" pitchFamily="18" charset="0"/>
                          <a:ea typeface="+mn-ea"/>
                          <a:cs typeface="Times New Roman" panose="02020603050405020304" pitchFamily="18" charset="0"/>
                        </a:rPr>
                        <a:t>нормативы формирования расходов на содержание ОМСУ</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расчет от собственных доходов</a:t>
                      </a:r>
                    </a:p>
                  </a:txBody>
                  <a:tcPr marL="91443" marR="9144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в пределах нормы</a:t>
                      </a:r>
                    </a:p>
                  </a:txBody>
                  <a:tcPr marL="91443" marR="91443"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997">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ru-RU" sz="1200" kern="1200" dirty="0" smtClean="0">
                          <a:solidFill>
                            <a:schemeClr val="tx1"/>
                          </a:solidFill>
                          <a:effectLst/>
                          <a:latin typeface="Times New Roman" panose="02020603050405020304" pitchFamily="18" charset="0"/>
                          <a:ea typeface="+mn-ea"/>
                          <a:cs typeface="Times New Roman" panose="02020603050405020304" pitchFamily="18" charset="0"/>
                        </a:rPr>
                        <a:t>Не привлекать кредиты кредитных организаций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запрет</a:t>
                      </a:r>
                    </a:p>
                  </a:txBody>
                  <a:tcPr marL="91443" marR="9144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Не привлечены</a:t>
                      </a:r>
                    </a:p>
                  </a:txBody>
                  <a:tcPr marL="91443" marR="91443"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997">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ru-RU" sz="1200" kern="1200" dirty="0" smtClean="0">
                          <a:solidFill>
                            <a:schemeClr val="tx1"/>
                          </a:solidFill>
                          <a:effectLst/>
                          <a:latin typeface="Times New Roman" panose="02020603050405020304" pitchFamily="18" charset="0"/>
                          <a:ea typeface="+mn-ea"/>
                          <a:cs typeface="Times New Roman" panose="02020603050405020304" pitchFamily="18" charset="0"/>
                        </a:rPr>
                        <a:t>Исполнение отраслевых «дорожных карт» по повышению эффективности бюджетной сети муниципальных учреждений</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исполнение</a:t>
                      </a:r>
                    </a:p>
                  </a:txBody>
                  <a:tcPr marL="91443" marR="9144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исполнено</a:t>
                      </a:r>
                    </a:p>
                  </a:txBody>
                  <a:tcPr marL="91443" marR="91443"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592">
                <a:tc>
                  <a:txBody>
                    <a:bodyPr/>
                    <a:lstStyle/>
                    <a:p>
                      <a:pPr marL="0" marR="0" lvl="0" indent="0" algn="just" defTabSz="914400" rtl="0" eaLnBrk="0" fontAlgn="base" latinLnBrk="0" hangingPunct="0">
                        <a:lnSpc>
                          <a:spcPct val="100000"/>
                        </a:lnSpc>
                        <a:spcBef>
                          <a:spcPct val="20000"/>
                        </a:spcBef>
                        <a:spcAft>
                          <a:spcPct val="0"/>
                        </a:spcAft>
                        <a:buClrTx/>
                        <a:buSzTx/>
                        <a:buFont typeface="Arial" pitchFamily="34" charset="0"/>
                        <a:buNone/>
                        <a:tabLst/>
                      </a:pPr>
                      <a:r>
                        <a:rPr kumimoji="0" lang="ru-RU" sz="1200" kern="1200" dirty="0" smtClean="0">
                          <a:solidFill>
                            <a:schemeClr val="tx1"/>
                          </a:solidFill>
                          <a:effectLst/>
                          <a:latin typeface="Times New Roman" panose="02020603050405020304" pitchFamily="18" charset="0"/>
                          <a:ea typeface="+mn-ea"/>
                          <a:cs typeface="Times New Roman" panose="02020603050405020304" pitchFamily="18" charset="0"/>
                        </a:rPr>
                        <a:t>Не устанавливать и не исполнять расходные обязательства, не связанные с решением вопросов, отнесенных к полномочиям ОМСУ</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91443" marR="91443"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запрет</a:t>
                      </a:r>
                    </a:p>
                  </a:txBody>
                  <a:tcPr marL="91443" marR="91443"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ru-RU" sz="1100" b="0" i="0" u="none" strike="noStrike" cap="none" normalizeH="0" baseline="0" dirty="0" smtClean="0">
                          <a:ln>
                            <a:noFill/>
                          </a:ln>
                          <a:solidFill>
                            <a:schemeClr val="tx1"/>
                          </a:solidFill>
                          <a:effectLst/>
                          <a:latin typeface="Times New Roman" pitchFamily="18" charset="0"/>
                          <a:cs typeface="Times New Roman" pitchFamily="18" charset="0"/>
                        </a:rPr>
                        <a:t>не установлены</a:t>
                      </a:r>
                    </a:p>
                  </a:txBody>
                  <a:tcPr marL="91443" marR="91443"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3998" y="194468"/>
            <a:ext cx="8608482" cy="738664"/>
          </a:xfrm>
          <a:prstGeom prst="rect">
            <a:avLst/>
          </a:prstGeom>
        </p:spPr>
        <p:txBody>
          <a:bodyPr vert="horz" wrap="square" lIns="0" tIns="0" rIns="0" bIns="0" rtlCol="0">
            <a:spAutoFit/>
          </a:bodyPr>
          <a:lstStyle/>
          <a:p>
            <a:pPr marL="12700" algn="ctr">
              <a:lnSpc>
                <a:spcPct val="100000"/>
              </a:lnSpc>
            </a:pPr>
            <a:r>
              <a:rPr sz="2400" b="1" dirty="0">
                <a:solidFill>
                  <a:srgbClr val="990099"/>
                </a:solidFill>
                <a:latin typeface="Arial"/>
                <a:cs typeface="Arial"/>
              </a:rPr>
              <a:t>И</a:t>
            </a:r>
            <a:r>
              <a:rPr sz="2400" b="1" spc="-20" dirty="0">
                <a:solidFill>
                  <a:srgbClr val="990099"/>
                </a:solidFill>
                <a:latin typeface="Arial"/>
                <a:cs typeface="Arial"/>
              </a:rPr>
              <a:t>т</a:t>
            </a:r>
            <a:r>
              <a:rPr sz="2400" b="1" dirty="0">
                <a:solidFill>
                  <a:srgbClr val="990099"/>
                </a:solidFill>
                <a:latin typeface="Arial"/>
                <a:cs typeface="Arial"/>
              </a:rPr>
              <a:t>оги</a:t>
            </a:r>
            <a:r>
              <a:rPr sz="2400" b="1" spc="-20" dirty="0">
                <a:solidFill>
                  <a:srgbClr val="990099"/>
                </a:solidFill>
                <a:latin typeface="Arial"/>
                <a:cs typeface="Arial"/>
              </a:rPr>
              <a:t> </a:t>
            </a:r>
            <a:r>
              <a:rPr sz="2400" b="1" dirty="0">
                <a:solidFill>
                  <a:srgbClr val="990099"/>
                </a:solidFill>
                <a:latin typeface="Arial"/>
                <a:cs typeface="Arial"/>
              </a:rPr>
              <a:t>ре</a:t>
            </a:r>
            <a:r>
              <a:rPr sz="2400" b="1" spc="-10" dirty="0">
                <a:solidFill>
                  <a:srgbClr val="990099"/>
                </a:solidFill>
                <a:latin typeface="Arial"/>
                <a:cs typeface="Arial"/>
              </a:rPr>
              <a:t>а</a:t>
            </a:r>
            <a:r>
              <a:rPr sz="2400" b="1" dirty="0">
                <a:solidFill>
                  <a:srgbClr val="990099"/>
                </a:solidFill>
                <a:latin typeface="Arial"/>
                <a:cs typeface="Arial"/>
              </a:rPr>
              <a:t>лизации ос</a:t>
            </a:r>
            <a:r>
              <a:rPr sz="2400" b="1" spc="-10" dirty="0">
                <a:solidFill>
                  <a:srgbClr val="990099"/>
                </a:solidFill>
                <a:latin typeface="Arial"/>
                <a:cs typeface="Arial"/>
              </a:rPr>
              <a:t>н</a:t>
            </a:r>
            <a:r>
              <a:rPr sz="2400" b="1" dirty="0">
                <a:solidFill>
                  <a:srgbClr val="990099"/>
                </a:solidFill>
                <a:latin typeface="Arial"/>
                <a:cs typeface="Arial"/>
              </a:rPr>
              <a:t>ов</a:t>
            </a:r>
            <a:r>
              <a:rPr sz="2400" b="1" spc="-10" dirty="0">
                <a:solidFill>
                  <a:srgbClr val="990099"/>
                </a:solidFill>
                <a:latin typeface="Arial"/>
                <a:cs typeface="Arial"/>
              </a:rPr>
              <a:t>н</a:t>
            </a:r>
            <a:r>
              <a:rPr sz="2400" b="1" dirty="0">
                <a:solidFill>
                  <a:srgbClr val="990099"/>
                </a:solidFill>
                <a:latin typeface="Arial"/>
                <a:cs typeface="Arial"/>
              </a:rPr>
              <a:t>ых</a:t>
            </a:r>
            <a:r>
              <a:rPr sz="2400" b="1" spc="15" dirty="0">
                <a:solidFill>
                  <a:srgbClr val="990099"/>
                </a:solidFill>
                <a:latin typeface="Arial"/>
                <a:cs typeface="Arial"/>
              </a:rPr>
              <a:t> </a:t>
            </a:r>
            <a:r>
              <a:rPr sz="2400" b="1" dirty="0">
                <a:solidFill>
                  <a:srgbClr val="990099"/>
                </a:solidFill>
                <a:latin typeface="Arial"/>
                <a:cs typeface="Arial"/>
              </a:rPr>
              <a:t>н</a:t>
            </a:r>
            <a:r>
              <a:rPr sz="2400" b="1" spc="-10" dirty="0">
                <a:solidFill>
                  <a:srgbClr val="990099"/>
                </a:solidFill>
                <a:latin typeface="Arial"/>
                <a:cs typeface="Arial"/>
              </a:rPr>
              <a:t>а</a:t>
            </a:r>
            <a:r>
              <a:rPr sz="2400" b="1" dirty="0">
                <a:solidFill>
                  <a:srgbClr val="990099"/>
                </a:solidFill>
                <a:latin typeface="Arial"/>
                <a:cs typeface="Arial"/>
              </a:rPr>
              <a:t>п</a:t>
            </a:r>
            <a:r>
              <a:rPr sz="2400" b="1" spc="-10" dirty="0">
                <a:solidFill>
                  <a:srgbClr val="990099"/>
                </a:solidFill>
                <a:latin typeface="Arial"/>
                <a:cs typeface="Arial"/>
              </a:rPr>
              <a:t>р</a:t>
            </a:r>
            <a:r>
              <a:rPr sz="2400" b="1" dirty="0">
                <a:solidFill>
                  <a:srgbClr val="990099"/>
                </a:solidFill>
                <a:latin typeface="Arial"/>
                <a:cs typeface="Arial"/>
              </a:rPr>
              <a:t>а</a:t>
            </a:r>
            <a:r>
              <a:rPr sz="2400" b="1" spc="-65" dirty="0">
                <a:solidFill>
                  <a:srgbClr val="990099"/>
                </a:solidFill>
                <a:latin typeface="Arial"/>
                <a:cs typeface="Arial"/>
              </a:rPr>
              <a:t>в</a:t>
            </a:r>
            <a:r>
              <a:rPr sz="2400" b="1" dirty="0">
                <a:solidFill>
                  <a:srgbClr val="990099"/>
                </a:solidFill>
                <a:latin typeface="Arial"/>
                <a:cs typeface="Arial"/>
              </a:rPr>
              <a:t>лений</a:t>
            </a:r>
            <a:r>
              <a:rPr sz="2400" b="1" spc="15" dirty="0">
                <a:solidFill>
                  <a:srgbClr val="990099"/>
                </a:solidFill>
                <a:latin typeface="Arial"/>
                <a:cs typeface="Arial"/>
              </a:rPr>
              <a:t> </a:t>
            </a:r>
            <a:r>
              <a:rPr sz="2400" b="1" dirty="0">
                <a:solidFill>
                  <a:srgbClr val="990099"/>
                </a:solidFill>
                <a:latin typeface="Arial"/>
                <a:cs typeface="Arial"/>
              </a:rPr>
              <a:t>б</a:t>
            </a:r>
            <a:r>
              <a:rPr sz="2400" b="1" spc="-45" dirty="0">
                <a:solidFill>
                  <a:srgbClr val="990099"/>
                </a:solidFill>
                <a:latin typeface="Arial"/>
                <a:cs typeface="Arial"/>
              </a:rPr>
              <a:t>ю</a:t>
            </a:r>
            <a:r>
              <a:rPr sz="2400" b="1" dirty="0">
                <a:solidFill>
                  <a:srgbClr val="990099"/>
                </a:solidFill>
                <a:latin typeface="Arial"/>
                <a:cs typeface="Arial"/>
              </a:rPr>
              <a:t>дж</a:t>
            </a:r>
            <a:r>
              <a:rPr sz="2400" b="1" spc="-80" dirty="0">
                <a:solidFill>
                  <a:srgbClr val="990099"/>
                </a:solidFill>
                <a:latin typeface="Arial"/>
                <a:cs typeface="Arial"/>
              </a:rPr>
              <a:t>е</a:t>
            </a:r>
            <a:r>
              <a:rPr sz="2400" b="1" dirty="0">
                <a:solidFill>
                  <a:srgbClr val="990099"/>
                </a:solidFill>
                <a:latin typeface="Arial"/>
                <a:cs typeface="Arial"/>
              </a:rPr>
              <a:t>тной</a:t>
            </a:r>
            <a:r>
              <a:rPr sz="2400" b="1" spc="-20" dirty="0">
                <a:solidFill>
                  <a:srgbClr val="990099"/>
                </a:solidFill>
                <a:latin typeface="Arial"/>
                <a:cs typeface="Arial"/>
              </a:rPr>
              <a:t> </a:t>
            </a:r>
            <a:r>
              <a:rPr sz="2400" b="1" dirty="0">
                <a:solidFill>
                  <a:srgbClr val="990099"/>
                </a:solidFill>
                <a:latin typeface="Arial"/>
                <a:cs typeface="Arial"/>
              </a:rPr>
              <a:t>п</a:t>
            </a:r>
            <a:r>
              <a:rPr sz="2400" b="1" spc="-60" dirty="0">
                <a:solidFill>
                  <a:srgbClr val="990099"/>
                </a:solidFill>
                <a:latin typeface="Arial"/>
                <a:cs typeface="Arial"/>
              </a:rPr>
              <a:t>о</a:t>
            </a:r>
            <a:r>
              <a:rPr sz="2400" b="1" dirty="0">
                <a:solidFill>
                  <a:srgbClr val="990099"/>
                </a:solidFill>
                <a:latin typeface="Arial"/>
                <a:cs typeface="Arial"/>
              </a:rPr>
              <a:t>литики</a:t>
            </a:r>
          </a:p>
        </p:txBody>
      </p:sp>
      <p:sp>
        <p:nvSpPr>
          <p:cNvPr id="3" name="object 3"/>
          <p:cNvSpPr/>
          <p:nvPr/>
        </p:nvSpPr>
        <p:spPr>
          <a:xfrm>
            <a:off x="4701843" y="1772816"/>
            <a:ext cx="864096" cy="90241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685443" y="3139834"/>
            <a:ext cx="705288" cy="87400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788024" y="5132594"/>
            <a:ext cx="777915" cy="812457"/>
          </a:xfrm>
          <a:prstGeom prst="rect">
            <a:avLst/>
          </a:prstGeom>
          <a:blipFill>
            <a:blip r:embed="rId5" cstate="print"/>
            <a:stretch>
              <a:fillRect/>
            </a:stretch>
          </a:blipFill>
        </p:spPr>
        <p:txBody>
          <a:bodyPr wrap="square" lIns="0" tIns="0" rIns="0" bIns="0" rtlCol="0"/>
          <a:lstStyle/>
          <a:p>
            <a:endParaRPr/>
          </a:p>
        </p:txBody>
      </p:sp>
      <p:sp>
        <p:nvSpPr>
          <p:cNvPr id="7" name="object 7"/>
          <p:cNvSpPr txBox="1"/>
          <p:nvPr/>
        </p:nvSpPr>
        <p:spPr>
          <a:xfrm>
            <a:off x="867385" y="1527587"/>
            <a:ext cx="3818058" cy="3824124"/>
          </a:xfrm>
          <a:prstGeom prst="rect">
            <a:avLst/>
          </a:prstGeom>
        </p:spPr>
        <p:txBody>
          <a:bodyPr vert="horz" wrap="square" lIns="0" tIns="0" rIns="0" bIns="0" rtlCol="0">
            <a:spAutoFit/>
          </a:bodyPr>
          <a:lstStyle/>
          <a:p>
            <a:pPr marL="67945" algn="ctr">
              <a:lnSpc>
                <a:spcPts val="2735"/>
              </a:lnSpc>
              <a:spcBef>
                <a:spcPts val="735"/>
              </a:spcBef>
            </a:pPr>
            <a:endParaRPr lang="ru-RU" sz="2400" dirty="0" smtClean="0">
              <a:latin typeface="Arial"/>
              <a:cs typeface="Arial"/>
            </a:endParaRPr>
          </a:p>
          <a:p>
            <a:pPr marL="67945" algn="ctr">
              <a:lnSpc>
                <a:spcPts val="2735"/>
              </a:lnSpc>
              <a:spcBef>
                <a:spcPts val="735"/>
              </a:spcBef>
            </a:pPr>
            <a:r>
              <a:rPr sz="2400" dirty="0" err="1" smtClean="0">
                <a:latin typeface="Arial"/>
                <a:cs typeface="Arial"/>
              </a:rPr>
              <a:t>Инде</a:t>
            </a:r>
            <a:r>
              <a:rPr sz="2400" spc="25" dirty="0" err="1" smtClean="0">
                <a:latin typeface="Arial"/>
                <a:cs typeface="Arial"/>
              </a:rPr>
              <a:t>к</a:t>
            </a:r>
            <a:r>
              <a:rPr sz="2400" dirty="0" err="1" smtClean="0">
                <a:latin typeface="Arial"/>
                <a:cs typeface="Arial"/>
              </a:rPr>
              <a:t>сация</a:t>
            </a:r>
            <a:r>
              <a:rPr sz="2400" dirty="0" smtClean="0">
                <a:latin typeface="Arial"/>
                <a:cs typeface="Arial"/>
              </a:rPr>
              <a:t> </a:t>
            </a:r>
            <a:r>
              <a:rPr sz="2400" dirty="0">
                <a:latin typeface="Arial"/>
                <a:cs typeface="Arial"/>
              </a:rPr>
              <a:t>з/п</a:t>
            </a:r>
            <a:r>
              <a:rPr sz="2400" spc="-10" dirty="0">
                <a:latin typeface="Arial"/>
                <a:cs typeface="Arial"/>
              </a:rPr>
              <a:t> </a:t>
            </a:r>
            <a:r>
              <a:rPr sz="2400" dirty="0">
                <a:latin typeface="Arial"/>
                <a:cs typeface="Arial"/>
              </a:rPr>
              <a:t>раб</a:t>
            </a:r>
            <a:r>
              <a:rPr sz="2400" spc="-55" dirty="0">
                <a:latin typeface="Arial"/>
                <a:cs typeface="Arial"/>
              </a:rPr>
              <a:t>о</a:t>
            </a:r>
            <a:r>
              <a:rPr sz="2400" dirty="0">
                <a:latin typeface="Arial"/>
                <a:cs typeface="Arial"/>
              </a:rPr>
              <a:t>тни</a:t>
            </a:r>
            <a:r>
              <a:rPr sz="2400" spc="50" dirty="0">
                <a:latin typeface="Arial"/>
                <a:cs typeface="Arial"/>
              </a:rPr>
              <a:t>к</a:t>
            </a:r>
            <a:r>
              <a:rPr sz="2400" dirty="0">
                <a:latin typeface="Arial"/>
                <a:cs typeface="Arial"/>
              </a:rPr>
              <a:t>ам</a:t>
            </a:r>
          </a:p>
          <a:p>
            <a:pPr marL="71120" algn="ctr">
              <a:lnSpc>
                <a:spcPts val="2605"/>
              </a:lnSpc>
            </a:pPr>
            <a:r>
              <a:rPr sz="2400" dirty="0">
                <a:latin typeface="Arial"/>
                <a:cs typeface="Arial"/>
              </a:rPr>
              <a:t>б</a:t>
            </a:r>
            <a:r>
              <a:rPr sz="2400" spc="-50" dirty="0">
                <a:latin typeface="Arial"/>
                <a:cs typeface="Arial"/>
              </a:rPr>
              <a:t>ю</a:t>
            </a:r>
            <a:r>
              <a:rPr sz="2400" dirty="0">
                <a:latin typeface="Arial"/>
                <a:cs typeface="Arial"/>
              </a:rPr>
              <a:t>дж</a:t>
            </a:r>
            <a:r>
              <a:rPr sz="2400" spc="-85" dirty="0">
                <a:latin typeface="Arial"/>
                <a:cs typeface="Arial"/>
              </a:rPr>
              <a:t>е</a:t>
            </a:r>
            <a:r>
              <a:rPr sz="2400" dirty="0">
                <a:latin typeface="Arial"/>
                <a:cs typeface="Arial"/>
              </a:rPr>
              <a:t>тной</a:t>
            </a:r>
            <a:r>
              <a:rPr sz="2400" spc="-25" dirty="0">
                <a:latin typeface="Arial"/>
                <a:cs typeface="Arial"/>
              </a:rPr>
              <a:t> </a:t>
            </a:r>
            <a:r>
              <a:rPr sz="2400" dirty="0">
                <a:latin typeface="Arial"/>
                <a:cs typeface="Arial"/>
              </a:rPr>
              <a:t>сферы</a:t>
            </a:r>
          </a:p>
          <a:p>
            <a:pPr marL="543560" marR="792480" algn="ctr">
              <a:lnSpc>
                <a:spcPct val="104700"/>
              </a:lnSpc>
              <a:spcBef>
                <a:spcPts val="1110"/>
              </a:spcBef>
            </a:pPr>
            <a:endParaRPr lang="ru-RU" sz="2400" dirty="0" smtClean="0">
              <a:latin typeface="Arial"/>
              <a:cs typeface="Arial"/>
            </a:endParaRPr>
          </a:p>
          <a:p>
            <a:pPr marL="543560" marR="792480" algn="ctr">
              <a:lnSpc>
                <a:spcPct val="104700"/>
              </a:lnSpc>
              <a:spcBef>
                <a:spcPts val="1110"/>
              </a:spcBef>
            </a:pPr>
            <a:endParaRPr lang="ru-RU" sz="2400" dirty="0" smtClean="0">
              <a:latin typeface="Arial"/>
              <a:cs typeface="Arial"/>
            </a:endParaRPr>
          </a:p>
          <a:p>
            <a:pPr marL="543560" marR="792480" algn="ctr">
              <a:lnSpc>
                <a:spcPct val="104700"/>
              </a:lnSpc>
              <a:spcBef>
                <a:spcPts val="1110"/>
              </a:spcBef>
            </a:pPr>
            <a:r>
              <a:rPr sz="2400" dirty="0" err="1" smtClean="0">
                <a:latin typeface="Arial"/>
                <a:cs typeface="Arial"/>
              </a:rPr>
              <a:t>Вы</a:t>
            </a:r>
            <a:r>
              <a:rPr sz="2400" spc="-10" dirty="0" err="1" smtClean="0">
                <a:latin typeface="Arial"/>
                <a:cs typeface="Arial"/>
              </a:rPr>
              <a:t>п</a:t>
            </a:r>
            <a:r>
              <a:rPr sz="2400" spc="-55" dirty="0" err="1" smtClean="0">
                <a:latin typeface="Arial"/>
                <a:cs typeface="Arial"/>
              </a:rPr>
              <a:t>о</a:t>
            </a:r>
            <a:r>
              <a:rPr sz="2400" dirty="0" err="1" smtClean="0">
                <a:latin typeface="Arial"/>
                <a:cs typeface="Arial"/>
              </a:rPr>
              <a:t>лне</a:t>
            </a:r>
            <a:r>
              <a:rPr sz="2400" spc="-10" dirty="0" err="1" smtClean="0">
                <a:latin typeface="Arial"/>
                <a:cs typeface="Arial"/>
              </a:rPr>
              <a:t>н</a:t>
            </a:r>
            <a:r>
              <a:rPr sz="2400" dirty="0" err="1" smtClean="0">
                <a:latin typeface="Arial"/>
                <a:cs typeface="Arial"/>
              </a:rPr>
              <a:t>ие</a:t>
            </a:r>
            <a:r>
              <a:rPr sz="2400" spc="10" dirty="0" smtClean="0">
                <a:latin typeface="Arial"/>
                <a:cs typeface="Arial"/>
              </a:rPr>
              <a:t> </a:t>
            </a:r>
            <a:r>
              <a:rPr sz="2400" dirty="0">
                <a:latin typeface="Arial"/>
                <a:cs typeface="Arial"/>
              </a:rPr>
              <a:t>у</a:t>
            </a:r>
            <a:r>
              <a:rPr sz="2400" spc="50" dirty="0">
                <a:latin typeface="Arial"/>
                <a:cs typeface="Arial"/>
              </a:rPr>
              <a:t>к</a:t>
            </a:r>
            <a:r>
              <a:rPr sz="2400" spc="-30" dirty="0">
                <a:latin typeface="Arial"/>
                <a:cs typeface="Arial"/>
              </a:rPr>
              <a:t>а</a:t>
            </a:r>
            <a:r>
              <a:rPr sz="2400" spc="-20" dirty="0">
                <a:latin typeface="Arial"/>
                <a:cs typeface="Arial"/>
              </a:rPr>
              <a:t>з</a:t>
            </a:r>
            <a:r>
              <a:rPr sz="2400" dirty="0">
                <a:latin typeface="Arial"/>
                <a:cs typeface="Arial"/>
              </a:rPr>
              <a:t>ов </a:t>
            </a:r>
            <a:r>
              <a:rPr sz="2400" dirty="0" err="1">
                <a:latin typeface="Arial"/>
                <a:cs typeface="Arial"/>
              </a:rPr>
              <a:t>Пр</a:t>
            </a:r>
            <a:r>
              <a:rPr sz="2400" spc="-55" dirty="0" err="1">
                <a:latin typeface="Arial"/>
                <a:cs typeface="Arial"/>
              </a:rPr>
              <a:t>е</a:t>
            </a:r>
            <a:r>
              <a:rPr sz="2400" dirty="0" err="1">
                <a:latin typeface="Arial"/>
                <a:cs typeface="Arial"/>
              </a:rPr>
              <a:t>зиден</a:t>
            </a:r>
            <a:r>
              <a:rPr sz="2400" spc="-25" dirty="0" err="1">
                <a:latin typeface="Arial"/>
                <a:cs typeface="Arial"/>
              </a:rPr>
              <a:t>т</a:t>
            </a:r>
            <a:r>
              <a:rPr sz="2400" dirty="0" err="1">
                <a:latin typeface="Arial"/>
                <a:cs typeface="Arial"/>
              </a:rPr>
              <a:t>а</a:t>
            </a:r>
            <a:r>
              <a:rPr sz="2400" spc="-10" dirty="0">
                <a:latin typeface="Arial"/>
                <a:cs typeface="Arial"/>
              </a:rPr>
              <a:t> </a:t>
            </a:r>
            <a:r>
              <a:rPr sz="2400" spc="-30" dirty="0" smtClean="0">
                <a:latin typeface="Arial"/>
                <a:cs typeface="Arial"/>
              </a:rPr>
              <a:t>Р</a:t>
            </a:r>
            <a:r>
              <a:rPr sz="2400" dirty="0" smtClean="0">
                <a:latin typeface="Arial"/>
                <a:cs typeface="Arial"/>
              </a:rPr>
              <a:t>Ф</a:t>
            </a:r>
            <a:endParaRPr sz="2400" dirty="0">
              <a:latin typeface="Arial"/>
              <a:cs typeface="Arial"/>
            </a:endParaRPr>
          </a:p>
        </p:txBody>
      </p:sp>
      <p:sp>
        <p:nvSpPr>
          <p:cNvPr id="8" name="object 8"/>
          <p:cNvSpPr txBox="1">
            <a:spLocks noGrp="1"/>
          </p:cNvSpPr>
          <p:nvPr>
            <p:ph sz="half" idx="3"/>
          </p:nvPr>
        </p:nvSpPr>
        <p:spPr>
          <a:xfrm>
            <a:off x="5390731" y="1642014"/>
            <a:ext cx="3501749" cy="4998291"/>
          </a:xfrm>
          <a:prstGeom prst="rect">
            <a:avLst/>
          </a:prstGeom>
        </p:spPr>
        <p:txBody>
          <a:bodyPr vert="horz" wrap="square" lIns="0" tIns="0" rIns="0" bIns="0" rtlCol="0">
            <a:spAutoFit/>
          </a:bodyPr>
          <a:lstStyle/>
          <a:p>
            <a:pPr marR="66040" algn="ctr">
              <a:lnSpc>
                <a:spcPts val="2690"/>
              </a:lnSpc>
            </a:pPr>
            <a:r>
              <a:rPr spc="-114" dirty="0" err="1" smtClean="0"/>
              <a:t>Р</a:t>
            </a:r>
            <a:r>
              <a:rPr dirty="0" err="1" smtClean="0"/>
              <a:t>еализация</a:t>
            </a:r>
            <a:r>
              <a:rPr dirty="0" smtClean="0"/>
              <a:t> </a:t>
            </a:r>
            <a:r>
              <a:rPr lang="ru-RU" spc="-15" dirty="0" smtClean="0"/>
              <a:t>региональных </a:t>
            </a:r>
            <a:endParaRPr dirty="0"/>
          </a:p>
          <a:p>
            <a:pPr marL="0" marR="66675" indent="0" algn="ctr">
              <a:lnSpc>
                <a:spcPts val="2605"/>
              </a:lnSpc>
              <a:buNone/>
            </a:pPr>
            <a:r>
              <a:rPr dirty="0" err="1" smtClean="0"/>
              <a:t>п</a:t>
            </a:r>
            <a:r>
              <a:rPr spc="-10" dirty="0" err="1" smtClean="0"/>
              <a:t>р</a:t>
            </a:r>
            <a:r>
              <a:rPr dirty="0" err="1" smtClean="0"/>
              <a:t>о</a:t>
            </a:r>
            <a:r>
              <a:rPr spc="-10" dirty="0" err="1" smtClean="0"/>
              <a:t>е</a:t>
            </a:r>
            <a:r>
              <a:rPr spc="25" dirty="0" err="1" smtClean="0"/>
              <a:t>к</a:t>
            </a:r>
            <a:r>
              <a:rPr spc="-20" dirty="0" err="1" smtClean="0"/>
              <a:t>т</a:t>
            </a:r>
            <a:r>
              <a:rPr dirty="0" err="1" smtClean="0"/>
              <a:t>ов</a:t>
            </a:r>
            <a:endParaRPr lang="ru-RU" dirty="0"/>
          </a:p>
          <a:p>
            <a:pPr marL="73660" algn="ctr">
              <a:lnSpc>
                <a:spcPts val="2750"/>
              </a:lnSpc>
              <a:spcBef>
                <a:spcPts val="1185"/>
              </a:spcBef>
            </a:pPr>
            <a:r>
              <a:rPr lang="ru-RU" dirty="0" smtClean="0"/>
              <a:t>Бюджет сбалансирован, исполнен с профицитом</a:t>
            </a:r>
          </a:p>
          <a:p>
            <a:pPr marL="73660" algn="ctr">
              <a:lnSpc>
                <a:spcPts val="2750"/>
              </a:lnSpc>
              <a:spcBef>
                <a:spcPts val="1185"/>
              </a:spcBef>
            </a:pPr>
            <a:r>
              <a:rPr lang="ru-RU" dirty="0" smtClean="0"/>
              <a:t>Недопущение просроченной задолженности, задолженности в бюджеты, отсутствие муниципального долга </a:t>
            </a:r>
            <a:endParaRPr dirty="0"/>
          </a:p>
        </p:txBody>
      </p:sp>
      <p:sp>
        <p:nvSpPr>
          <p:cNvPr id="9" name="object 9"/>
          <p:cNvSpPr txBox="1"/>
          <p:nvPr/>
        </p:nvSpPr>
        <p:spPr>
          <a:xfrm>
            <a:off x="1403648" y="982143"/>
            <a:ext cx="6048671" cy="423193"/>
          </a:xfrm>
          <a:prstGeom prst="rect">
            <a:avLst/>
          </a:prstGeom>
        </p:spPr>
        <p:txBody>
          <a:bodyPr vert="horz" wrap="square" lIns="0" tIns="0" rIns="0" bIns="0" rtlCol="0">
            <a:spAutoFit/>
          </a:bodyPr>
          <a:lstStyle/>
          <a:p>
            <a:pPr marL="12700" algn="ctr">
              <a:lnSpc>
                <a:spcPts val="3329"/>
              </a:lnSpc>
            </a:pPr>
            <a:r>
              <a:rPr lang="ru-RU" sz="2400" b="1" i="1" spc="-20" dirty="0" smtClean="0">
                <a:solidFill>
                  <a:schemeClr val="accent5">
                    <a:lumMod val="75000"/>
                  </a:schemeClr>
                </a:solidFill>
                <a:cs typeface="Times New Roman" panose="02020603050405020304" pitchFamily="18" charset="0"/>
              </a:rPr>
              <a:t>50</a:t>
            </a:r>
            <a:r>
              <a:rPr sz="2400" b="1" i="1" spc="-20" dirty="0" smtClean="0">
                <a:solidFill>
                  <a:schemeClr val="accent5">
                    <a:lumMod val="75000"/>
                  </a:schemeClr>
                </a:solidFill>
                <a:cs typeface="Times New Roman" panose="02020603050405020304" pitchFamily="18" charset="0"/>
              </a:rPr>
              <a:t>%</a:t>
            </a:r>
            <a:r>
              <a:rPr sz="2400" b="1" i="1" spc="-220" dirty="0" smtClean="0">
                <a:solidFill>
                  <a:schemeClr val="accent5">
                    <a:lumMod val="75000"/>
                  </a:schemeClr>
                </a:solidFill>
                <a:cs typeface="Times New Roman" panose="02020603050405020304" pitchFamily="18" charset="0"/>
              </a:rPr>
              <a:t> </a:t>
            </a:r>
            <a:r>
              <a:rPr sz="2400" b="1" i="1" dirty="0">
                <a:solidFill>
                  <a:schemeClr val="accent5">
                    <a:lumMod val="75000"/>
                  </a:schemeClr>
                </a:solidFill>
                <a:cs typeface="Times New Roman" panose="02020603050405020304" pitchFamily="18" charset="0"/>
              </a:rPr>
              <a:t>ра</a:t>
            </a:r>
            <a:r>
              <a:rPr sz="2400" b="1" i="1" spc="-35" dirty="0">
                <a:solidFill>
                  <a:schemeClr val="accent5">
                    <a:lumMod val="75000"/>
                  </a:schemeClr>
                </a:solidFill>
                <a:cs typeface="Times New Roman" panose="02020603050405020304" pitchFamily="18" charset="0"/>
              </a:rPr>
              <a:t>с</a:t>
            </a:r>
            <a:r>
              <a:rPr sz="2400" b="1" i="1" spc="-10" dirty="0">
                <a:solidFill>
                  <a:schemeClr val="accent5">
                    <a:lumMod val="75000"/>
                  </a:schemeClr>
                </a:solidFill>
                <a:cs typeface="Times New Roman" panose="02020603050405020304" pitchFamily="18" charset="0"/>
              </a:rPr>
              <a:t>х</a:t>
            </a:r>
            <a:r>
              <a:rPr sz="2400" b="1" i="1" dirty="0">
                <a:solidFill>
                  <a:schemeClr val="accent5">
                    <a:lumMod val="75000"/>
                  </a:schemeClr>
                </a:solidFill>
                <a:cs typeface="Times New Roman" panose="02020603050405020304" pitchFamily="18" charset="0"/>
              </a:rPr>
              <a:t>оды</a:t>
            </a:r>
            <a:r>
              <a:rPr sz="2400" b="1" i="1" spc="-55" dirty="0">
                <a:solidFill>
                  <a:schemeClr val="accent5">
                    <a:lumMod val="75000"/>
                  </a:schemeClr>
                </a:solidFill>
                <a:cs typeface="Times New Roman" panose="02020603050405020304" pitchFamily="18" charset="0"/>
              </a:rPr>
              <a:t> </a:t>
            </a:r>
            <a:r>
              <a:rPr sz="2400" b="1" i="1" dirty="0">
                <a:solidFill>
                  <a:schemeClr val="accent5">
                    <a:lumMod val="75000"/>
                  </a:schemeClr>
                </a:solidFill>
                <a:cs typeface="Times New Roman" panose="02020603050405020304" pitchFamily="18" charset="0"/>
              </a:rPr>
              <a:t>соци</a:t>
            </a:r>
            <a:r>
              <a:rPr sz="2400" b="1" i="1" spc="-15" dirty="0">
                <a:solidFill>
                  <a:schemeClr val="accent5">
                    <a:lumMod val="75000"/>
                  </a:schemeClr>
                </a:solidFill>
                <a:cs typeface="Times New Roman" panose="02020603050405020304" pitchFamily="18" charset="0"/>
              </a:rPr>
              <a:t>а</a:t>
            </a:r>
            <a:r>
              <a:rPr sz="2400" b="1" i="1" dirty="0">
                <a:solidFill>
                  <a:schemeClr val="accent5">
                    <a:lumMod val="75000"/>
                  </a:schemeClr>
                </a:solidFill>
                <a:cs typeface="Times New Roman" panose="02020603050405020304" pitchFamily="18" charset="0"/>
              </a:rPr>
              <a:t>льн</a:t>
            </a:r>
            <a:r>
              <a:rPr sz="2400" b="1" i="1" spc="-5" dirty="0">
                <a:solidFill>
                  <a:schemeClr val="accent5">
                    <a:lumMod val="75000"/>
                  </a:schemeClr>
                </a:solidFill>
                <a:cs typeface="Times New Roman" panose="02020603050405020304" pitchFamily="18" charset="0"/>
              </a:rPr>
              <a:t>о</a:t>
            </a:r>
            <a:r>
              <a:rPr sz="2400" b="1" i="1" spc="-20" dirty="0">
                <a:solidFill>
                  <a:schemeClr val="accent5">
                    <a:lumMod val="75000"/>
                  </a:schemeClr>
                </a:solidFill>
                <a:cs typeface="Times New Roman" panose="02020603050405020304" pitchFamily="18" charset="0"/>
              </a:rPr>
              <a:t>г</a:t>
            </a:r>
            <a:r>
              <a:rPr sz="2400" b="1" i="1" dirty="0">
                <a:solidFill>
                  <a:schemeClr val="accent5">
                    <a:lumMod val="75000"/>
                  </a:schemeClr>
                </a:solidFill>
                <a:cs typeface="Times New Roman" panose="02020603050405020304" pitchFamily="18" charset="0"/>
              </a:rPr>
              <a:t>о</a:t>
            </a:r>
            <a:r>
              <a:rPr sz="2400" b="1" i="1" spc="-45" dirty="0">
                <a:solidFill>
                  <a:schemeClr val="accent5">
                    <a:lumMod val="75000"/>
                  </a:schemeClr>
                </a:solidFill>
                <a:cs typeface="Times New Roman" panose="02020603050405020304" pitchFamily="18" charset="0"/>
              </a:rPr>
              <a:t> </a:t>
            </a:r>
            <a:r>
              <a:rPr sz="2400" b="1" i="1" spc="-10" dirty="0">
                <a:solidFill>
                  <a:schemeClr val="accent5">
                    <a:lumMod val="75000"/>
                  </a:schemeClr>
                </a:solidFill>
                <a:cs typeface="Times New Roman" panose="02020603050405020304" pitchFamily="18" charset="0"/>
              </a:rPr>
              <a:t>х</a:t>
            </a:r>
            <a:r>
              <a:rPr sz="2400" b="1" i="1" dirty="0">
                <a:solidFill>
                  <a:schemeClr val="accent5">
                    <a:lumMod val="75000"/>
                  </a:schemeClr>
                </a:solidFill>
                <a:cs typeface="Times New Roman" panose="02020603050405020304" pitchFamily="18" charset="0"/>
              </a:rPr>
              <a:t>ара</a:t>
            </a:r>
            <a:r>
              <a:rPr sz="2400" b="1" i="1" spc="5" dirty="0">
                <a:solidFill>
                  <a:schemeClr val="accent5">
                    <a:lumMod val="75000"/>
                  </a:schemeClr>
                </a:solidFill>
                <a:cs typeface="Times New Roman" panose="02020603050405020304" pitchFamily="18" charset="0"/>
              </a:rPr>
              <a:t>к</a:t>
            </a:r>
            <a:r>
              <a:rPr sz="2400" b="1" i="1" spc="-10" dirty="0">
                <a:solidFill>
                  <a:schemeClr val="accent5">
                    <a:lumMod val="75000"/>
                  </a:schemeClr>
                </a:solidFill>
                <a:cs typeface="Times New Roman" panose="02020603050405020304" pitchFamily="18" charset="0"/>
              </a:rPr>
              <a:t>т</a:t>
            </a:r>
            <a:r>
              <a:rPr sz="2400" b="1" i="1" dirty="0">
                <a:solidFill>
                  <a:schemeClr val="accent5">
                    <a:lumMod val="75000"/>
                  </a:schemeClr>
                </a:solidFill>
                <a:cs typeface="Times New Roman" panose="02020603050405020304" pitchFamily="18" charset="0"/>
              </a:rPr>
              <a:t>ера</a:t>
            </a:r>
            <a:endParaRPr sz="2400" b="1" dirty="0">
              <a:solidFill>
                <a:schemeClr val="accent5">
                  <a:lumMod val="75000"/>
                </a:schemeClr>
              </a:solidFill>
              <a:cs typeface="Times New Roman" panose="02020603050405020304" pitchFamily="18" charset="0"/>
            </a:endParaRPr>
          </a:p>
        </p:txBody>
      </p:sp>
      <p:sp>
        <p:nvSpPr>
          <p:cNvPr id="10" name="object 10"/>
          <p:cNvSpPr/>
          <p:nvPr/>
        </p:nvSpPr>
        <p:spPr>
          <a:xfrm>
            <a:off x="482405" y="4256231"/>
            <a:ext cx="951012" cy="876363"/>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482405" y="1883733"/>
            <a:ext cx="769960" cy="936104"/>
          </a:xfrm>
          <a:prstGeom prst="rect">
            <a:avLst/>
          </a:prstGeom>
          <a:blipFill>
            <a:blip r:embed="rId7" cstate="print"/>
            <a:stretch>
              <a:fillRect/>
            </a:stretch>
          </a:blipFill>
        </p:spPr>
        <p:txBody>
          <a:bodyPr wrap="square" lIns="0" tIns="0" rIns="0" bIns="0" rtlCol="0"/>
          <a:lstStyle/>
          <a:p>
            <a:endParaRPr/>
          </a:p>
        </p:txBody>
      </p:sp>
      <p:sp>
        <p:nvSpPr>
          <p:cNvPr id="13" name="object 13"/>
          <p:cNvSpPr txBox="1">
            <a:spLocks noGrp="1"/>
          </p:cNvSpPr>
          <p:nvPr>
            <p:ph type="sldNum" sz="quarter" idx="7"/>
          </p:nvPr>
        </p:nvSpPr>
        <p:spPr>
          <a:xfrm>
            <a:off x="8543278" y="6446579"/>
            <a:ext cx="561975" cy="184666"/>
          </a:xfrm>
          <a:prstGeom prst="rect">
            <a:avLst/>
          </a:prstGeom>
        </p:spPr>
        <p:txBody>
          <a:bodyPr vert="horz" wrap="square" lIns="0" tIns="0" rIns="0" bIns="0" rtlCol="0">
            <a:spAutoFit/>
          </a:bodyPr>
          <a:lstStyle/>
          <a:p>
            <a:pPr marL="25400">
              <a:lnSpc>
                <a:spcPct val="100000"/>
              </a:lnSpc>
            </a:pPr>
            <a:fld id="{81D60167-4931-47E6-BA6A-407CBD079E47}" type="slidenum">
              <a:rPr dirty="0"/>
              <a:pPr marL="25400">
                <a:lnSpc>
                  <a:spcPct val="100000"/>
                </a:lnSpc>
              </a:pPr>
              <a:t>37</a:t>
            </a:fld>
            <a:endParaRPr dirty="0"/>
          </a:p>
        </p:txBody>
      </p:sp>
    </p:spTree>
    <p:extLst>
      <p:ext uri="{BB962C8B-B14F-4D97-AF65-F5344CB8AC3E}">
        <p14:creationId xmlns:p14="http://schemas.microsoft.com/office/powerpoint/2010/main" xmlns="" val="3252424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988840"/>
            <a:ext cx="8458200" cy="1470025"/>
          </a:xfrm>
          <a:extLst/>
        </p:spPr>
        <p:txBody>
          <a:bodyPr/>
          <a:lstStyle/>
          <a:p>
            <a:pPr algn="ctr">
              <a:defRPr/>
            </a:pPr>
            <a:r>
              <a:rPr lang="ru-RU" sz="3600" dirty="0" smtClean="0">
                <a:solidFill>
                  <a:schemeClr val="tx2"/>
                </a:solidFill>
                <a:latin typeface="Times New Roman" panose="02020603050405020304" pitchFamily="18" charset="0"/>
                <a:cs typeface="Times New Roman" panose="02020603050405020304" pitchFamily="18" charset="0"/>
              </a:rPr>
              <a:t>Спасибо за внимание!</a:t>
            </a:r>
            <a:endParaRPr lang="ru-RU" sz="3600" dirty="0">
              <a:solidFill>
                <a:schemeClr val="tx2"/>
              </a:solidFill>
              <a:latin typeface="Times New Roman" panose="02020603050405020304" pitchFamily="18" charset="0"/>
              <a:cs typeface="Times New Roman" panose="02020603050405020304" pitchFamily="18" charset="0"/>
            </a:endParaRPr>
          </a:p>
        </p:txBody>
      </p:sp>
      <p:pic>
        <p:nvPicPr>
          <p:cNvPr id="3" name="Рисунок 4"/>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11960" y="1628800"/>
            <a:ext cx="652730" cy="832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xmlns="" val="686007230"/>
              </p:ext>
            </p:extLst>
          </p:nvPr>
        </p:nvGraphicFramePr>
        <p:xfrm>
          <a:off x="285720" y="4190753"/>
          <a:ext cx="8750776" cy="2384671"/>
        </p:xfrm>
        <a:graphic>
          <a:graphicData uri="http://schemas.openxmlformats.org/drawingml/2006/table">
            <a:tbl>
              <a:tblPr/>
              <a:tblGrid>
                <a:gridCol w="2336555"/>
                <a:gridCol w="1432083"/>
                <a:gridCol w="1366116"/>
                <a:gridCol w="1446409"/>
                <a:gridCol w="795525"/>
                <a:gridCol w="1374088"/>
              </a:tblGrid>
              <a:tr h="304167">
                <a:tc rowSpan="2">
                  <a:txBody>
                    <a:bodyPr/>
                    <a:lstStyle/>
                    <a:p>
                      <a:pPr algn="ctr" fontAlgn="b"/>
                      <a:r>
                        <a:rPr lang="ru-RU" sz="1800" b="0" i="0" u="none" strike="noStrike" dirty="0">
                          <a:solidFill>
                            <a:srgbClr val="000000"/>
                          </a:solidFill>
                          <a:latin typeface="Times New Roman"/>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ru-RU" sz="1800" b="1" i="0" u="none" strike="noStrike" dirty="0">
                          <a:solidFill>
                            <a:srgbClr val="7030A0"/>
                          </a:solidFill>
                          <a:latin typeface="Times New Roman"/>
                        </a:rPr>
                        <a:t> факт    </a:t>
                      </a:r>
                      <a:endParaRPr lang="ru-RU" sz="1800" b="1" i="0" u="none" strike="noStrike" dirty="0" smtClean="0">
                        <a:solidFill>
                          <a:srgbClr val="7030A0"/>
                        </a:solidFill>
                        <a:latin typeface="Times New Roman"/>
                      </a:endParaRPr>
                    </a:p>
                    <a:p>
                      <a:pPr algn="ctr" fontAlgn="ctr"/>
                      <a:r>
                        <a:rPr lang="ru-RU" sz="1800" b="1" i="0" u="none" strike="noStrike" dirty="0" smtClean="0">
                          <a:solidFill>
                            <a:srgbClr val="7030A0"/>
                          </a:solidFill>
                          <a:latin typeface="Times New Roman"/>
                        </a:rPr>
                        <a:t>   2022 </a:t>
                      </a:r>
                      <a:r>
                        <a:rPr lang="ru-RU" sz="1800" b="1" i="0" u="none" strike="noStrike" dirty="0">
                          <a:solidFill>
                            <a:srgbClr val="7030A0"/>
                          </a:solidFill>
                          <a:latin typeface="Times New Roman"/>
                        </a:rPr>
                        <a:t>года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r>
                        <a:rPr lang="ru-RU" sz="1800" b="1" i="0" u="none" strike="noStrike" dirty="0" smtClean="0">
                          <a:solidFill>
                            <a:srgbClr val="7030A0"/>
                          </a:solidFill>
                          <a:latin typeface="Times New Roman"/>
                        </a:rPr>
                        <a:t>2023 год</a:t>
                      </a:r>
                      <a:endParaRPr lang="ru-RU" sz="1800" b="1" i="0" u="none" strike="noStrike" dirty="0">
                        <a:solidFill>
                          <a:srgbClr val="7030A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hMerge="1">
                  <a:txBody>
                    <a:bodyPr/>
                    <a:lstStyle/>
                    <a:p>
                      <a:endParaRPr lang="ru-RU"/>
                    </a:p>
                  </a:txBody>
                  <a:tcPr/>
                </a:tc>
                <a:tc hMerge="1">
                  <a:txBody>
                    <a:bodyPr/>
                    <a:lstStyle/>
                    <a:p>
                      <a:endParaRPr lang="ru-RU"/>
                    </a:p>
                  </a:txBody>
                  <a:tcPr/>
                </a:tc>
                <a:tc rowSpan="2">
                  <a:txBody>
                    <a:bodyPr/>
                    <a:lstStyle/>
                    <a:p>
                      <a:pPr algn="ctr" fontAlgn="b"/>
                      <a:r>
                        <a:rPr lang="ru-RU" sz="1800" b="1" i="0" u="none" strike="noStrike" dirty="0" smtClean="0">
                          <a:solidFill>
                            <a:srgbClr val="7030A0"/>
                          </a:solidFill>
                          <a:latin typeface="Times New Roman"/>
                        </a:rPr>
                        <a:t>Темп</a:t>
                      </a:r>
                      <a:r>
                        <a:rPr lang="ru-RU" sz="1800" b="1" i="0" u="none" strike="noStrike" baseline="0" dirty="0" smtClean="0">
                          <a:solidFill>
                            <a:srgbClr val="7030A0"/>
                          </a:solidFill>
                          <a:latin typeface="Times New Roman"/>
                        </a:rPr>
                        <a:t> роста</a:t>
                      </a:r>
                    </a:p>
                    <a:p>
                      <a:pPr algn="ctr" fontAlgn="b"/>
                      <a:r>
                        <a:rPr lang="ru-RU" sz="1800" b="1" i="0" u="none" strike="noStrike" baseline="0" dirty="0" smtClean="0">
                          <a:solidFill>
                            <a:srgbClr val="7030A0"/>
                          </a:solidFill>
                          <a:latin typeface="Times New Roman"/>
                        </a:rPr>
                        <a:t> к 2021,</a:t>
                      </a:r>
                      <a:r>
                        <a:rPr lang="ru-RU" sz="1800" b="1" i="0" u="none" strike="noStrike" dirty="0" smtClean="0">
                          <a:solidFill>
                            <a:srgbClr val="7030A0"/>
                          </a:solidFill>
                          <a:latin typeface="Times New Roman"/>
                        </a:rPr>
                        <a:t>%</a:t>
                      </a:r>
                      <a:endParaRPr lang="ru-RU" sz="1800" b="1" i="0" u="none" strike="noStrike" dirty="0">
                        <a:solidFill>
                          <a:srgbClr val="7030A0"/>
                        </a:solidFill>
                        <a:latin typeface="Times New Roman"/>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8334">
                <a:tc vMerge="1">
                  <a:txBody>
                    <a:bodyPr/>
                    <a:lstStyle/>
                    <a:p>
                      <a:endParaRPr lang="ru-RU"/>
                    </a:p>
                  </a:txBody>
                  <a:tcPr/>
                </a:tc>
                <a:tc vMerge="1">
                  <a:txBody>
                    <a:bodyPr/>
                    <a:lstStyle/>
                    <a:p>
                      <a:endParaRPr lang="ru-RU"/>
                    </a:p>
                  </a:txBody>
                  <a:tcPr/>
                </a:tc>
                <a:tc>
                  <a:txBody>
                    <a:bodyPr/>
                    <a:lstStyle/>
                    <a:p>
                      <a:pPr algn="ctr" fontAlgn="ctr"/>
                      <a:r>
                        <a:rPr lang="ru-RU" sz="1800" b="1" i="0" u="none" strike="noStrike" dirty="0">
                          <a:solidFill>
                            <a:srgbClr val="7030A0"/>
                          </a:solidFill>
                          <a:latin typeface="Times New Roman"/>
                        </a:rPr>
                        <a:t>План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ru-RU" sz="1800" b="1" i="0" u="none" strike="noStrike" dirty="0">
                          <a:solidFill>
                            <a:srgbClr val="7030A0"/>
                          </a:solidFill>
                          <a:latin typeface="Times New Roman"/>
                        </a:rPr>
                        <a:t>Факт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ru-RU" sz="1800" b="0" i="0" u="none" strike="noStrike" dirty="0">
                          <a:solidFill>
                            <a:srgbClr val="7030A0"/>
                          </a:solidFill>
                          <a:latin typeface="Times New Roman"/>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vMerge="1">
                  <a:txBody>
                    <a:bodyPr/>
                    <a:lstStyle/>
                    <a:p>
                      <a:endParaRPr lang="ru-RU"/>
                    </a:p>
                  </a:txBody>
                  <a:tcPr/>
                </a:tc>
              </a:tr>
              <a:tr h="400968">
                <a:tc>
                  <a:txBody>
                    <a:bodyPr/>
                    <a:lstStyle/>
                    <a:p>
                      <a:pPr algn="ctr" rtl="0" fontAlgn="t"/>
                      <a:r>
                        <a:rPr lang="ru-RU" sz="1800" b="1" i="0" u="none" strike="noStrike" dirty="0" smtClean="0">
                          <a:solidFill>
                            <a:srgbClr val="009900"/>
                          </a:solidFill>
                          <a:latin typeface="Times New Roman"/>
                        </a:rPr>
                        <a:t>ВСЕГО </a:t>
                      </a:r>
                      <a:r>
                        <a:rPr lang="ru-RU" sz="1800" b="1" i="0" u="none" strike="noStrike" dirty="0">
                          <a:solidFill>
                            <a:srgbClr val="009900"/>
                          </a:solidFill>
                          <a:latin typeface="Times New Roman"/>
                        </a:rPr>
                        <a:t>ДОХОДОВ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800" b="1" i="0" u="none" strike="noStrike" dirty="0" smtClean="0">
                          <a:solidFill>
                            <a:srgbClr val="009900"/>
                          </a:solidFill>
                          <a:effectLst/>
                          <a:latin typeface="Times New Roman"/>
                        </a:rPr>
                        <a:t>899 224,8</a:t>
                      </a:r>
                      <a:endParaRPr lang="ru-RU" sz="1800" b="1" i="0" u="none" strike="noStrike" dirty="0">
                        <a:solidFill>
                          <a:srgbClr val="009900"/>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800" b="1" i="0" u="none" strike="noStrike" dirty="0" smtClean="0">
                          <a:solidFill>
                            <a:srgbClr val="009900"/>
                          </a:solidFill>
                          <a:effectLst/>
                          <a:latin typeface="Times New Roman"/>
                        </a:rPr>
                        <a:t>911 231,2</a:t>
                      </a:r>
                      <a:endParaRPr lang="ru-RU" sz="1800" b="1" i="0" u="none" strike="noStrike" dirty="0">
                        <a:solidFill>
                          <a:srgbClr val="009900"/>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ru-RU" sz="1800" b="1" i="0" u="none" strike="noStrike" dirty="0" smtClean="0">
                          <a:solidFill>
                            <a:srgbClr val="009900"/>
                          </a:solidFill>
                          <a:effectLst/>
                          <a:latin typeface="Times New Roman"/>
                        </a:rPr>
                        <a:t>908 168,6</a:t>
                      </a:r>
                      <a:endParaRPr lang="ru-RU" sz="1800" b="1" i="0" u="none" strike="noStrike" dirty="0">
                        <a:solidFill>
                          <a:srgbClr val="009900"/>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ru-RU" sz="1800" b="1" i="0" u="none" strike="noStrike" dirty="0" smtClean="0">
                          <a:solidFill>
                            <a:srgbClr val="009900"/>
                          </a:solidFill>
                          <a:effectLst/>
                          <a:latin typeface="Times New Roman"/>
                        </a:rPr>
                        <a:t>99,7%</a:t>
                      </a:r>
                      <a:endParaRPr lang="ru-RU" sz="1800" b="1" i="0" u="none" strike="noStrike" dirty="0">
                        <a:solidFill>
                          <a:srgbClr val="009900"/>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ru-RU" sz="1800" b="1" i="0" u="none" strike="noStrike" dirty="0" smtClean="0">
                          <a:solidFill>
                            <a:srgbClr val="009900"/>
                          </a:solidFill>
                          <a:effectLst/>
                          <a:latin typeface="Times New Roman"/>
                        </a:rPr>
                        <a:t>101,0%</a:t>
                      </a:r>
                      <a:endParaRPr lang="ru-RU" sz="1800" b="1" i="0" u="none" strike="noStrike" dirty="0">
                        <a:solidFill>
                          <a:srgbClr val="009900"/>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793">
                <a:tc>
                  <a:txBody>
                    <a:bodyPr/>
                    <a:lstStyle/>
                    <a:p>
                      <a:pPr algn="ctr" rtl="0" fontAlgn="t"/>
                      <a:r>
                        <a:rPr lang="ru-RU" sz="1800" b="1" i="0" u="none" strike="noStrike" dirty="0">
                          <a:solidFill>
                            <a:srgbClr val="1E07C9"/>
                          </a:solidFill>
                          <a:latin typeface="Times New Roman"/>
                        </a:rPr>
                        <a:t>ВСЕГО РАСХОДОВ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800" b="1" i="0" u="none" strike="noStrike" dirty="0" smtClean="0">
                          <a:solidFill>
                            <a:srgbClr val="1E07C9"/>
                          </a:solidFill>
                          <a:effectLst/>
                          <a:latin typeface="Times New Roman"/>
                        </a:rPr>
                        <a:t>891 797,7</a:t>
                      </a:r>
                      <a:endParaRPr lang="ru-RU" sz="1800" b="1" i="0" u="none" strike="noStrike" dirty="0">
                        <a:solidFill>
                          <a:srgbClr val="1E07C9"/>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800" b="1" i="0" u="none" strike="noStrike" dirty="0" smtClean="0">
                          <a:solidFill>
                            <a:srgbClr val="1E07C9"/>
                          </a:solidFill>
                          <a:effectLst/>
                          <a:latin typeface="Times New Roman"/>
                        </a:rPr>
                        <a:t>909 593,2</a:t>
                      </a:r>
                      <a:endParaRPr lang="ru-RU" sz="1800" b="1" i="0" u="none" strike="noStrike" dirty="0">
                        <a:solidFill>
                          <a:srgbClr val="1E07C9"/>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ru-RU" sz="1800" b="1" i="0" u="none" strike="noStrike" dirty="0" smtClean="0">
                          <a:solidFill>
                            <a:srgbClr val="1E07C9"/>
                          </a:solidFill>
                          <a:effectLst/>
                          <a:latin typeface="Times New Roman"/>
                        </a:rPr>
                        <a:t>882 749,1</a:t>
                      </a:r>
                      <a:endParaRPr lang="ru-RU" sz="1800" b="1" i="0" u="none" strike="noStrike" dirty="0">
                        <a:solidFill>
                          <a:srgbClr val="1E07C9"/>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ru-RU" sz="1800" b="1" i="0" u="none" strike="noStrike" dirty="0" smtClean="0">
                          <a:solidFill>
                            <a:srgbClr val="1E07C9"/>
                          </a:solidFill>
                          <a:effectLst/>
                          <a:latin typeface="Times New Roman"/>
                        </a:rPr>
                        <a:t>97,0%</a:t>
                      </a:r>
                      <a:endParaRPr lang="ru-RU" sz="1800" b="1" i="0" u="none" strike="noStrike" dirty="0">
                        <a:solidFill>
                          <a:srgbClr val="1E07C9"/>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ru-RU" sz="1800" b="1" i="0" u="none" strike="noStrike" dirty="0" smtClean="0">
                          <a:solidFill>
                            <a:srgbClr val="1E07C9"/>
                          </a:solidFill>
                          <a:effectLst/>
                          <a:latin typeface="Times New Roman"/>
                        </a:rPr>
                        <a:t>99,0%</a:t>
                      </a:r>
                      <a:endParaRPr lang="ru-RU" sz="1800" b="1" i="0" u="none" strike="noStrike" dirty="0">
                        <a:solidFill>
                          <a:srgbClr val="1E07C9"/>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60409">
                <a:tc>
                  <a:txBody>
                    <a:bodyPr/>
                    <a:lstStyle/>
                    <a:p>
                      <a:pPr algn="ctr" rtl="0" fontAlgn="t"/>
                      <a:r>
                        <a:rPr lang="ru-RU" sz="1800" b="1" i="0" u="none" strike="noStrike" dirty="0">
                          <a:solidFill>
                            <a:srgbClr val="002060"/>
                          </a:solidFill>
                          <a:latin typeface="Times New Roman"/>
                        </a:rPr>
                        <a:t>ДЕФИЦИТ(-)/ ПРОФИЦИТ(+)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800" b="1" i="0" u="none" strike="noStrike" dirty="0" smtClean="0">
                          <a:solidFill>
                            <a:srgbClr val="002060"/>
                          </a:solidFill>
                          <a:effectLst/>
                          <a:latin typeface="Times New Roman"/>
                        </a:rPr>
                        <a:t>+7 427,1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800" b="1" i="0" u="none" strike="noStrike" dirty="0" smtClean="0">
                          <a:solidFill>
                            <a:srgbClr val="002060"/>
                          </a:solidFill>
                          <a:effectLst/>
                          <a:latin typeface="Times New Roman"/>
                        </a:rPr>
                        <a:t>1 638,0</a:t>
                      </a:r>
                      <a:endParaRPr lang="ru-RU" sz="1800" b="1" i="0" u="none" strike="noStrike" dirty="0">
                        <a:solidFill>
                          <a:srgbClr val="002060"/>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ru-RU" sz="1800" b="1" i="0" u="none" strike="noStrike" dirty="0" smtClean="0">
                          <a:solidFill>
                            <a:srgbClr val="002060"/>
                          </a:solidFill>
                          <a:effectLst/>
                          <a:latin typeface="Times New Roman"/>
                        </a:rPr>
                        <a:t>25 419,5</a:t>
                      </a:r>
                      <a:endParaRPr lang="ru-RU" sz="1800" b="1" i="0" u="none" strike="noStrike" dirty="0">
                        <a:solidFill>
                          <a:srgbClr val="002060"/>
                        </a:solidFill>
                        <a:effectLst/>
                        <a:latin typeface="Times New Roman"/>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ru-RU" sz="1800" b="1" i="0" u="none" strike="noStrike" dirty="0">
                          <a:solidFill>
                            <a:srgbClr val="000000"/>
                          </a:solidFill>
                          <a:effectLst/>
                          <a:latin typeface="Times New Roman"/>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ECFF"/>
                    </a:solidFill>
                  </a:tcPr>
                </a:tc>
                <a:tc>
                  <a:txBody>
                    <a:bodyPr/>
                    <a:lstStyle/>
                    <a:p>
                      <a:pPr algn="ctr" fontAlgn="ctr"/>
                      <a:r>
                        <a:rPr lang="ru-RU" sz="1800" b="0" i="0" u="none" strike="noStrike" dirty="0">
                          <a:solidFill>
                            <a:srgbClr val="000000"/>
                          </a:solidFill>
                          <a:effectLst/>
                          <a:latin typeface="Times New Roman"/>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8" name="Picture 4" descr="C:\Users\alexa\Совет Глав и МО, совещания, выездные, лекции\2014\публичные слушания бюджет 2015-2017\весыa.jpg"/>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contrast="-63000"/>
                    </a14:imgEffect>
                  </a14:imgLayer>
                </a14:imgProps>
              </a:ext>
            </a:extLst>
          </a:blip>
          <a:srcRect/>
          <a:stretch>
            <a:fillRect/>
          </a:stretch>
        </p:blipFill>
        <p:spPr bwMode="auto">
          <a:xfrm rot="21096335">
            <a:off x="-69089" y="38025"/>
            <a:ext cx="1386295" cy="1039721"/>
          </a:xfrm>
          <a:prstGeom prst="rect">
            <a:avLst/>
          </a:prstGeom>
          <a:ln>
            <a:noFill/>
          </a:ln>
          <a:effectLst>
            <a:softEdge rad="112500"/>
          </a:effectLst>
          <a:extLst/>
        </p:spPr>
      </p:pic>
      <p:sp>
        <p:nvSpPr>
          <p:cNvPr id="31772" name="Rectangle 28"/>
          <p:cNvSpPr>
            <a:spLocks noGrp="1" noChangeArrowheads="1"/>
          </p:cNvSpPr>
          <p:nvPr>
            <p:ph type="title"/>
          </p:nvPr>
        </p:nvSpPr>
        <p:spPr>
          <a:xfrm>
            <a:off x="1043608" y="116632"/>
            <a:ext cx="8028384" cy="615481"/>
          </a:xfrm>
        </p:spPr>
        <p:txBody>
          <a:bodyPr>
            <a:normAutofit/>
          </a:bodyPr>
          <a:lstStyle/>
          <a:p>
            <a:pPr algn="ctr" eaLnBrk="1" hangingPunct="1">
              <a:lnSpc>
                <a:spcPts val="2000"/>
              </a:lnSpc>
              <a:defRPr/>
            </a:pPr>
            <a:r>
              <a:rPr lang="ru-RU" sz="3200" b="1" dirty="0" smtClean="0">
                <a:solidFill>
                  <a:srgbClr val="002060"/>
                </a:solidFill>
                <a:latin typeface="Times New Roman" pitchFamily="18" charset="0"/>
              </a:rPr>
              <a:t>Исполнение бюджета городского округа, тыс.рублей</a:t>
            </a:r>
            <a:endParaRPr lang="ru-RU" sz="2800" b="1" dirty="0" smtClean="0">
              <a:solidFill>
                <a:srgbClr val="002060"/>
              </a:solidFill>
              <a:latin typeface="Times New Roman" pitchFamily="18" charset="0"/>
            </a:endParaRPr>
          </a:p>
        </p:txBody>
      </p:sp>
      <p:sp>
        <p:nvSpPr>
          <p:cNvPr id="7" name="Номер слайда 5"/>
          <p:cNvSpPr>
            <a:spLocks noGrp="1"/>
          </p:cNvSpPr>
          <p:nvPr>
            <p:ph type="sldNum" sz="quarter" idx="12"/>
          </p:nvPr>
        </p:nvSpPr>
        <p:spPr>
          <a:xfrm>
            <a:off x="8748464" y="6575424"/>
            <a:ext cx="250280" cy="238125"/>
          </a:xfrm>
        </p:spPr>
        <p:txBody>
          <a:bodyPr/>
          <a:lstStyle/>
          <a:p>
            <a:pPr>
              <a:defRPr/>
            </a:pPr>
            <a:r>
              <a:rPr lang="ru-RU" sz="1400" dirty="0" smtClean="0">
                <a:latin typeface="Times New Roman" pitchFamily="18" charset="0"/>
                <a:cs typeface="Times New Roman" pitchFamily="18" charset="0"/>
              </a:rPr>
              <a:t>4</a:t>
            </a:r>
            <a:endParaRPr lang="ru-RU" sz="1400" dirty="0">
              <a:latin typeface="Times New Roman" pitchFamily="18" charset="0"/>
              <a:cs typeface="Times New Roman" pitchFamily="18" charset="0"/>
            </a:endParaRPr>
          </a:p>
        </p:txBody>
      </p:sp>
      <p:sp>
        <p:nvSpPr>
          <p:cNvPr id="9245" name="Нижний колонтитул 4"/>
          <p:cNvSpPr txBox="1">
            <a:spLocks noGrp="1"/>
          </p:cNvSpPr>
          <p:nvPr/>
        </p:nvSpPr>
        <p:spPr bwMode="auto">
          <a:xfrm>
            <a:off x="3357563" y="6429375"/>
            <a:ext cx="3086100" cy="292100"/>
          </a:xfrm>
          <a:prstGeom prst="rect">
            <a:avLst/>
          </a:prstGeom>
          <a:noFill/>
          <a:ln w="9525">
            <a:noFill/>
            <a:miter lim="800000"/>
            <a:headEnd/>
            <a:tailEnd/>
          </a:ln>
        </p:spPr>
        <p:txBody>
          <a:bodyPr lIns="0" tIns="0" rIns="0" bIns="0" anchor="b"/>
          <a:lstStyle/>
          <a:p>
            <a:pPr algn="ctr"/>
            <a:endParaRPr lang="ru-RU" altLang="ru-RU" sz="1200" dirty="0">
              <a:solidFill>
                <a:srgbClr val="045C75"/>
              </a:solidFill>
              <a:latin typeface="Calibri" pitchFamily="34" charset="0"/>
            </a:endParaRPr>
          </a:p>
        </p:txBody>
      </p:sp>
      <p:graphicFrame>
        <p:nvGraphicFramePr>
          <p:cNvPr id="10" name="Диаграмма 9"/>
          <p:cNvGraphicFramePr>
            <a:graphicFrameLocks/>
          </p:cNvGraphicFramePr>
          <p:nvPr>
            <p:extLst>
              <p:ext uri="{D42A27DB-BD31-4B8C-83A1-F6EECF244321}">
                <p14:modId xmlns:p14="http://schemas.microsoft.com/office/powerpoint/2010/main" xmlns="" val="4128539703"/>
              </p:ext>
            </p:extLst>
          </p:nvPr>
        </p:nvGraphicFramePr>
        <p:xfrm>
          <a:off x="0" y="836712"/>
          <a:ext cx="9036496" cy="338437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0994" y="991716"/>
            <a:ext cx="2970162" cy="2339102"/>
          </a:xfrm>
          <a:prstGeom prst="rect">
            <a:avLst/>
          </a:prstGeom>
          <a:solidFill>
            <a:schemeClr val="accent5">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lgn="ctr" fontAlgn="auto">
              <a:spcBef>
                <a:spcPts val="0"/>
              </a:spcBef>
              <a:spcAft>
                <a:spcPts val="0"/>
              </a:spcAft>
              <a:defRPr/>
            </a:pPr>
            <a:r>
              <a:rPr lang="ru-RU" b="1" u="sng" dirty="0">
                <a:solidFill>
                  <a:schemeClr val="tx1"/>
                </a:solidFill>
                <a:latin typeface="Times New Roman" panose="02020603050405020304" pitchFamily="18" charset="0"/>
                <a:cs typeface="Times New Roman" panose="02020603050405020304" pitchFamily="18" charset="0"/>
              </a:rPr>
              <a:t>Налоговые доходы</a:t>
            </a:r>
          </a:p>
          <a:p>
            <a:pPr marL="171450" indent="-171450" fontAlgn="auto">
              <a:spcBef>
                <a:spcPts val="0"/>
              </a:spcBef>
              <a:spcAft>
                <a:spcPts val="0"/>
              </a:spcAft>
              <a:buFont typeface="Arial" panose="020B0604020202020204" pitchFamily="34" charset="0"/>
              <a:buChar char="•"/>
              <a:defRPr/>
            </a:pPr>
            <a:r>
              <a:rPr lang="ru-RU" sz="1600" b="1" dirty="0" smtClean="0">
                <a:solidFill>
                  <a:schemeClr val="tx1"/>
                </a:solidFill>
                <a:latin typeface="Times New Roman" panose="02020603050405020304" pitchFamily="18" charset="0"/>
                <a:cs typeface="Times New Roman" panose="02020603050405020304" pitchFamily="18" charset="0"/>
              </a:rPr>
              <a:t>НДФЛ</a:t>
            </a:r>
            <a:endParaRPr lang="ru-RU" sz="1600" b="1" dirty="0">
              <a:solidFill>
                <a:schemeClr val="tx1"/>
              </a:solidFill>
              <a:latin typeface="Times New Roman" panose="02020603050405020304" pitchFamily="18" charset="0"/>
              <a:cs typeface="Times New Roman" panose="02020603050405020304" pitchFamily="18" charset="0"/>
            </a:endParaRPr>
          </a:p>
          <a:p>
            <a:pPr marL="171450" indent="-171450" fontAlgn="auto">
              <a:spcBef>
                <a:spcPts val="0"/>
              </a:spcBef>
              <a:spcAft>
                <a:spcPts val="0"/>
              </a:spcAft>
              <a:buFont typeface="Arial" panose="020B0604020202020204" pitchFamily="34" charset="0"/>
              <a:buChar char="•"/>
              <a:defRPr/>
            </a:pPr>
            <a:r>
              <a:rPr lang="ru-RU" sz="1600" b="1" dirty="0" smtClean="0">
                <a:solidFill>
                  <a:schemeClr val="tx1"/>
                </a:solidFill>
                <a:latin typeface="Times New Roman" panose="02020603050405020304" pitchFamily="18" charset="0"/>
                <a:cs typeface="Times New Roman" panose="02020603050405020304" pitchFamily="18" charset="0"/>
              </a:rPr>
              <a:t>Акцизы</a:t>
            </a:r>
            <a:endParaRPr lang="ru-RU" sz="1600" b="1" dirty="0">
              <a:solidFill>
                <a:schemeClr val="tx1"/>
              </a:solidFill>
              <a:latin typeface="Times New Roman" panose="02020603050405020304" pitchFamily="18" charset="0"/>
              <a:cs typeface="Times New Roman" panose="02020603050405020304" pitchFamily="18" charset="0"/>
            </a:endParaRPr>
          </a:p>
          <a:p>
            <a:pPr marL="171450" indent="-171450" fontAlgn="auto">
              <a:spcBef>
                <a:spcPts val="0"/>
              </a:spcBef>
              <a:spcAft>
                <a:spcPts val="0"/>
              </a:spcAft>
              <a:buFont typeface="Arial" panose="020B0604020202020204" pitchFamily="34" charset="0"/>
              <a:buChar char="•"/>
              <a:defRPr/>
            </a:pPr>
            <a:r>
              <a:rPr lang="ru-RU" sz="1600" b="1" dirty="0">
                <a:solidFill>
                  <a:schemeClr val="tx1"/>
                </a:solidFill>
                <a:latin typeface="Times New Roman" panose="02020603050405020304" pitchFamily="18" charset="0"/>
                <a:cs typeface="Times New Roman" panose="02020603050405020304" pitchFamily="18" charset="0"/>
              </a:rPr>
              <a:t>Налоги на совокупный доход</a:t>
            </a:r>
          </a:p>
          <a:p>
            <a:pPr marL="171450" indent="-171450" fontAlgn="auto">
              <a:spcBef>
                <a:spcPts val="0"/>
              </a:spcBef>
              <a:spcAft>
                <a:spcPts val="0"/>
              </a:spcAft>
              <a:buFont typeface="Arial" panose="020B0604020202020204" pitchFamily="34" charset="0"/>
              <a:buChar char="•"/>
              <a:defRPr/>
            </a:pPr>
            <a:r>
              <a:rPr lang="ru-RU" sz="1600" b="1" dirty="0">
                <a:solidFill>
                  <a:schemeClr val="tx1"/>
                </a:solidFill>
                <a:latin typeface="Times New Roman" panose="02020603050405020304" pitchFamily="18" charset="0"/>
                <a:cs typeface="Times New Roman" panose="02020603050405020304" pitchFamily="18" charset="0"/>
              </a:rPr>
              <a:t>Налог на имущество физических лиц</a:t>
            </a:r>
          </a:p>
          <a:p>
            <a:pPr marL="171450" indent="-171450" fontAlgn="auto">
              <a:spcBef>
                <a:spcPts val="0"/>
              </a:spcBef>
              <a:spcAft>
                <a:spcPts val="0"/>
              </a:spcAft>
              <a:buFont typeface="Arial" panose="020B0604020202020204" pitchFamily="34" charset="0"/>
              <a:buChar char="•"/>
              <a:defRPr/>
            </a:pPr>
            <a:r>
              <a:rPr lang="ru-RU" sz="1600" b="1" dirty="0">
                <a:solidFill>
                  <a:schemeClr val="tx1"/>
                </a:solidFill>
                <a:latin typeface="Times New Roman" panose="02020603050405020304" pitchFamily="18" charset="0"/>
                <a:cs typeface="Times New Roman" panose="02020603050405020304" pitchFamily="18" charset="0"/>
              </a:rPr>
              <a:t>Земельный </a:t>
            </a:r>
            <a:r>
              <a:rPr lang="ru-RU" sz="1600" b="1" dirty="0" smtClean="0">
                <a:solidFill>
                  <a:schemeClr val="tx1"/>
                </a:solidFill>
                <a:latin typeface="Times New Roman" panose="02020603050405020304" pitchFamily="18" charset="0"/>
                <a:cs typeface="Times New Roman" panose="02020603050405020304" pitchFamily="18" charset="0"/>
              </a:rPr>
              <a:t>налог</a:t>
            </a:r>
          </a:p>
          <a:p>
            <a:pPr marL="171450" indent="-171450" fontAlgn="auto">
              <a:spcBef>
                <a:spcPts val="0"/>
              </a:spcBef>
              <a:spcAft>
                <a:spcPts val="0"/>
              </a:spcAft>
              <a:buFont typeface="Arial" panose="020B0604020202020204" pitchFamily="34" charset="0"/>
              <a:buChar char="•"/>
              <a:defRPr/>
            </a:pPr>
            <a:r>
              <a:rPr lang="ru-RU" sz="1600" b="1" dirty="0" smtClean="0">
                <a:solidFill>
                  <a:schemeClr val="tx1"/>
                </a:solidFill>
                <a:latin typeface="Times New Roman" panose="02020603050405020304" pitchFamily="18" charset="0"/>
                <a:cs typeface="Times New Roman" panose="02020603050405020304" pitchFamily="18" charset="0"/>
              </a:rPr>
              <a:t>Государственная пошлина</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87543" y="116632"/>
            <a:ext cx="8640000" cy="432048"/>
          </a:xfrm>
          <a:prstGeom prst="rect">
            <a:avLst/>
          </a:prstGeom>
          <a:solidFill>
            <a:schemeClr val="accent2">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r>
              <a:rPr lang="ru-RU" sz="2400" b="1" dirty="0">
                <a:solidFill>
                  <a:schemeClr val="tx1"/>
                </a:solidFill>
                <a:latin typeface="Times New Roman" panose="02020603050405020304" pitchFamily="18" charset="0"/>
                <a:cs typeface="Times New Roman" panose="02020603050405020304" pitchFamily="18" charset="0"/>
              </a:rPr>
              <a:t>Доходы бюджета</a:t>
            </a:r>
          </a:p>
        </p:txBody>
      </p:sp>
      <p:cxnSp>
        <p:nvCxnSpPr>
          <p:cNvPr id="5" name="Прямая соединительная линия 4"/>
          <p:cNvCxnSpPr/>
          <p:nvPr/>
        </p:nvCxnSpPr>
        <p:spPr>
          <a:xfrm>
            <a:off x="4724400" y="516188"/>
            <a:ext cx="0" cy="422275"/>
          </a:xfrm>
          <a:prstGeom prst="line">
            <a:avLst/>
          </a:prstGeom>
        </p:spPr>
        <p:style>
          <a:lnRef idx="2">
            <a:schemeClr val="accent5">
              <a:shade val="50000"/>
            </a:schemeClr>
          </a:lnRef>
          <a:fillRef idx="1">
            <a:schemeClr val="accent5"/>
          </a:fillRef>
          <a:effectRef idx="0">
            <a:schemeClr val="accent5"/>
          </a:effectRef>
          <a:fontRef idx="minor">
            <a:schemeClr val="lt1"/>
          </a:fontRef>
        </p:style>
      </p:cxnSp>
      <p:cxnSp>
        <p:nvCxnSpPr>
          <p:cNvPr id="6" name="Прямая соединительная линия 5"/>
          <p:cNvCxnSpPr/>
          <p:nvPr/>
        </p:nvCxnSpPr>
        <p:spPr>
          <a:xfrm flipV="1">
            <a:off x="1736725" y="775816"/>
            <a:ext cx="0" cy="215900"/>
          </a:xfrm>
          <a:prstGeom prst="line">
            <a:avLst/>
          </a:prstGeom>
        </p:spPr>
        <p:style>
          <a:lnRef idx="2">
            <a:schemeClr val="accent5">
              <a:shade val="50000"/>
            </a:schemeClr>
          </a:lnRef>
          <a:fillRef idx="1">
            <a:schemeClr val="accent5"/>
          </a:fillRef>
          <a:effectRef idx="0">
            <a:schemeClr val="accent5"/>
          </a:effectRef>
          <a:fontRef idx="minor">
            <a:schemeClr val="lt1"/>
          </a:fontRef>
        </p:style>
      </p:cxnSp>
      <p:cxnSp>
        <p:nvCxnSpPr>
          <p:cNvPr id="7" name="Прямая соединительная линия 6"/>
          <p:cNvCxnSpPr/>
          <p:nvPr/>
        </p:nvCxnSpPr>
        <p:spPr>
          <a:xfrm flipV="1">
            <a:off x="7735960" y="722563"/>
            <a:ext cx="0" cy="215900"/>
          </a:xfrm>
          <a:prstGeom prst="line">
            <a:avLst/>
          </a:prstGeom>
        </p:spPr>
        <p:style>
          <a:lnRef idx="2">
            <a:schemeClr val="accent5">
              <a:shade val="50000"/>
            </a:schemeClr>
          </a:lnRef>
          <a:fillRef idx="1">
            <a:schemeClr val="accent5"/>
          </a:fillRef>
          <a:effectRef idx="0">
            <a:schemeClr val="accent5"/>
          </a:effectRef>
          <a:fontRef idx="minor">
            <a:schemeClr val="lt1"/>
          </a:fontRef>
        </p:style>
      </p:cxnSp>
      <p:cxnSp>
        <p:nvCxnSpPr>
          <p:cNvPr id="8" name="Прямая соединительная линия 7"/>
          <p:cNvCxnSpPr/>
          <p:nvPr/>
        </p:nvCxnSpPr>
        <p:spPr>
          <a:xfrm flipV="1">
            <a:off x="1708943" y="764704"/>
            <a:ext cx="6030913" cy="11112"/>
          </a:xfrm>
          <a:prstGeom prst="line">
            <a:avLst/>
          </a:prstGeom>
        </p:spPr>
        <p:style>
          <a:lnRef idx="2">
            <a:schemeClr val="accent5">
              <a:shade val="50000"/>
            </a:schemeClr>
          </a:lnRef>
          <a:fillRef idx="1">
            <a:schemeClr val="accent5"/>
          </a:fillRef>
          <a:effectRef idx="0">
            <a:schemeClr val="accent5"/>
          </a:effectRef>
          <a:fontRef idx="minor">
            <a:schemeClr val="lt1"/>
          </a:fontRef>
        </p:style>
      </p:cxnSp>
      <p:sp>
        <p:nvSpPr>
          <p:cNvPr id="9" name="TextBox 8"/>
          <p:cNvSpPr txBox="1"/>
          <p:nvPr/>
        </p:nvSpPr>
        <p:spPr>
          <a:xfrm>
            <a:off x="3356904" y="940918"/>
            <a:ext cx="3303328" cy="2339102"/>
          </a:xfrm>
          <a:prstGeom prst="rect">
            <a:avLst/>
          </a:prstGeom>
          <a:solidFill>
            <a:schemeClr val="accent3">
              <a:lumMod val="20000"/>
              <a:lumOff val="80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fontAlgn="auto">
              <a:spcBef>
                <a:spcPts val="0"/>
              </a:spcBef>
              <a:spcAft>
                <a:spcPts val="0"/>
              </a:spcAft>
              <a:defRPr/>
            </a:pPr>
            <a:r>
              <a:rPr lang="ru-RU" b="1" u="sng" dirty="0">
                <a:solidFill>
                  <a:schemeClr val="tx1"/>
                </a:solidFill>
                <a:latin typeface="Times New Roman" panose="02020603050405020304" pitchFamily="18" charset="0"/>
                <a:cs typeface="Times New Roman" panose="02020603050405020304" pitchFamily="18" charset="0"/>
              </a:rPr>
              <a:t>Неналоговые доходы</a:t>
            </a:r>
          </a:p>
          <a:p>
            <a:pPr marL="171450" indent="-171450" fontAlgn="auto">
              <a:spcBef>
                <a:spcPts val="0"/>
              </a:spcBef>
              <a:spcAft>
                <a:spcPts val="0"/>
              </a:spcAft>
              <a:buFont typeface="Arial" panose="020B0604020202020204" pitchFamily="34" charset="0"/>
              <a:buChar char="•"/>
              <a:defRPr/>
            </a:pPr>
            <a:r>
              <a:rPr lang="ru-RU" sz="1600" b="1" dirty="0" smtClean="0">
                <a:solidFill>
                  <a:schemeClr val="tx1"/>
                </a:solidFill>
                <a:latin typeface="Times New Roman" panose="02020603050405020304" pitchFamily="18" charset="0"/>
                <a:cs typeface="Times New Roman" panose="02020603050405020304" pitchFamily="18" charset="0"/>
              </a:rPr>
              <a:t>Доходы </a:t>
            </a:r>
            <a:r>
              <a:rPr lang="ru-RU" sz="1600" b="1" dirty="0">
                <a:solidFill>
                  <a:schemeClr val="tx1"/>
                </a:solidFill>
                <a:latin typeface="Times New Roman" panose="02020603050405020304" pitchFamily="18" charset="0"/>
                <a:cs typeface="Times New Roman" panose="02020603050405020304" pitchFamily="18" charset="0"/>
              </a:rPr>
              <a:t>от </a:t>
            </a:r>
            <a:r>
              <a:rPr lang="ru-RU" sz="1600" b="1" dirty="0" smtClean="0">
                <a:solidFill>
                  <a:schemeClr val="tx1"/>
                </a:solidFill>
                <a:latin typeface="Times New Roman" panose="02020603050405020304" pitchFamily="18" charset="0"/>
                <a:cs typeface="Times New Roman" panose="02020603050405020304" pitchFamily="18" charset="0"/>
              </a:rPr>
              <a:t>использования и реализации имущества</a:t>
            </a:r>
          </a:p>
          <a:p>
            <a:pPr marL="171450" indent="-171450" fontAlgn="auto">
              <a:spcBef>
                <a:spcPts val="0"/>
              </a:spcBef>
              <a:spcAft>
                <a:spcPts val="0"/>
              </a:spcAft>
              <a:buFont typeface="Arial" panose="020B0604020202020204" pitchFamily="34" charset="0"/>
              <a:buChar char="•"/>
              <a:defRPr/>
            </a:pPr>
            <a:r>
              <a:rPr lang="ru-RU" sz="1600" b="1" dirty="0" smtClean="0">
                <a:solidFill>
                  <a:schemeClr val="tx1"/>
                </a:solidFill>
                <a:latin typeface="Times New Roman" panose="02020603050405020304" pitchFamily="18" charset="0"/>
                <a:cs typeface="Times New Roman" panose="02020603050405020304" pitchFamily="18" charset="0"/>
              </a:rPr>
              <a:t>Плата </a:t>
            </a:r>
            <a:r>
              <a:rPr lang="ru-RU" sz="1600" b="1" dirty="0">
                <a:solidFill>
                  <a:schemeClr val="tx1"/>
                </a:solidFill>
                <a:latin typeface="Times New Roman" panose="02020603050405020304" pitchFamily="18" charset="0"/>
                <a:cs typeface="Times New Roman" panose="02020603050405020304" pitchFamily="18" charset="0"/>
              </a:rPr>
              <a:t>за негативное воздействие на окружающую среду</a:t>
            </a:r>
          </a:p>
          <a:p>
            <a:pPr marL="171450" indent="-171450" fontAlgn="auto">
              <a:spcBef>
                <a:spcPts val="0"/>
              </a:spcBef>
              <a:spcAft>
                <a:spcPts val="0"/>
              </a:spcAft>
              <a:buFont typeface="Arial" panose="020B0604020202020204" pitchFamily="34" charset="0"/>
              <a:buChar char="•"/>
              <a:defRPr/>
            </a:pPr>
            <a:r>
              <a:rPr lang="ru-RU" sz="1600" b="1" dirty="0" smtClean="0">
                <a:solidFill>
                  <a:schemeClr val="tx1"/>
                </a:solidFill>
                <a:latin typeface="Times New Roman" panose="02020603050405020304" pitchFamily="18" charset="0"/>
                <a:cs typeface="Times New Roman" panose="02020603050405020304" pitchFamily="18" charset="0"/>
              </a:rPr>
              <a:t>Продажа </a:t>
            </a:r>
            <a:r>
              <a:rPr lang="ru-RU" sz="1600" b="1" dirty="0">
                <a:solidFill>
                  <a:schemeClr val="tx1"/>
                </a:solidFill>
                <a:latin typeface="Times New Roman" panose="02020603050405020304" pitchFamily="18" charset="0"/>
                <a:cs typeface="Times New Roman" panose="02020603050405020304" pitchFamily="18" charset="0"/>
              </a:rPr>
              <a:t>земельных участков</a:t>
            </a:r>
          </a:p>
          <a:p>
            <a:pPr marL="171450" indent="-171450" fontAlgn="auto">
              <a:spcBef>
                <a:spcPts val="0"/>
              </a:spcBef>
              <a:spcAft>
                <a:spcPts val="0"/>
              </a:spcAft>
              <a:buFont typeface="Arial" panose="020B0604020202020204" pitchFamily="34" charset="0"/>
              <a:buChar char="•"/>
              <a:defRPr/>
            </a:pPr>
            <a:r>
              <a:rPr lang="ru-RU" sz="1600" b="1" dirty="0" smtClean="0">
                <a:solidFill>
                  <a:schemeClr val="tx1"/>
                </a:solidFill>
                <a:latin typeface="Times New Roman" panose="02020603050405020304" pitchFamily="18" charset="0"/>
                <a:cs typeface="Times New Roman" panose="02020603050405020304" pitchFamily="18" charset="0"/>
              </a:rPr>
              <a:t>Административные штрафы, прочие санкции</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6804248" y="943373"/>
            <a:ext cx="2087752" cy="2369880"/>
          </a:xfrm>
          <a:prstGeom prst="rect">
            <a:avLst/>
          </a:prstGeom>
          <a:solidFill>
            <a:schemeClr val="bg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fontAlgn="auto">
              <a:spcBef>
                <a:spcPts val="0"/>
              </a:spcBef>
              <a:spcAft>
                <a:spcPts val="0"/>
              </a:spcAft>
              <a:defRPr/>
            </a:pPr>
            <a:r>
              <a:rPr lang="ru-RU" b="1" u="sng" dirty="0">
                <a:solidFill>
                  <a:schemeClr val="tx1"/>
                </a:solidFill>
                <a:latin typeface="Times New Roman" panose="02020603050405020304" pitchFamily="18" charset="0"/>
                <a:cs typeface="Times New Roman" panose="02020603050405020304" pitchFamily="18" charset="0"/>
              </a:rPr>
              <a:t>Безвозмездные поступления</a:t>
            </a:r>
          </a:p>
          <a:p>
            <a:pPr algn="ctr" fontAlgn="auto">
              <a:spcBef>
                <a:spcPts val="0"/>
              </a:spcBef>
              <a:spcAft>
                <a:spcPts val="0"/>
              </a:spcAft>
              <a:defRPr/>
            </a:pPr>
            <a:endParaRPr lang="ru-RU" sz="1600" b="1" dirty="0">
              <a:solidFill>
                <a:schemeClr val="tx1"/>
              </a:solidFill>
              <a:latin typeface="Times New Roman" panose="02020603050405020304" pitchFamily="18" charset="0"/>
              <a:cs typeface="Times New Roman" panose="02020603050405020304" pitchFamily="18" charset="0"/>
            </a:endParaRPr>
          </a:p>
          <a:p>
            <a:pPr marL="171450" indent="-171450" fontAlgn="auto">
              <a:spcBef>
                <a:spcPts val="0"/>
              </a:spcBef>
              <a:spcAft>
                <a:spcPts val="0"/>
              </a:spcAft>
              <a:buFont typeface="Arial" panose="020B0604020202020204" pitchFamily="34" charset="0"/>
              <a:buChar char="•"/>
              <a:defRPr/>
            </a:pPr>
            <a:r>
              <a:rPr lang="ru-RU" sz="1600" b="1" dirty="0">
                <a:solidFill>
                  <a:schemeClr val="tx1"/>
                </a:solidFill>
                <a:latin typeface="Times New Roman" panose="02020603050405020304" pitchFamily="18" charset="0"/>
                <a:cs typeface="Times New Roman" panose="02020603050405020304" pitchFamily="18" charset="0"/>
              </a:rPr>
              <a:t>Дотации </a:t>
            </a:r>
          </a:p>
          <a:p>
            <a:pPr marL="171450" indent="-171450" fontAlgn="auto">
              <a:spcBef>
                <a:spcPts val="0"/>
              </a:spcBef>
              <a:spcAft>
                <a:spcPts val="0"/>
              </a:spcAft>
              <a:buFont typeface="Arial" panose="020B0604020202020204" pitchFamily="34" charset="0"/>
              <a:buChar char="•"/>
              <a:defRPr/>
            </a:pPr>
            <a:r>
              <a:rPr lang="ru-RU" sz="1600" b="1" dirty="0">
                <a:solidFill>
                  <a:schemeClr val="tx1"/>
                </a:solidFill>
                <a:latin typeface="Times New Roman" panose="02020603050405020304" pitchFamily="18" charset="0"/>
                <a:cs typeface="Times New Roman" panose="02020603050405020304" pitchFamily="18" charset="0"/>
              </a:rPr>
              <a:t>Субсидии </a:t>
            </a:r>
          </a:p>
          <a:p>
            <a:pPr marL="171450" indent="-171450" fontAlgn="auto">
              <a:spcBef>
                <a:spcPts val="0"/>
              </a:spcBef>
              <a:spcAft>
                <a:spcPts val="0"/>
              </a:spcAft>
              <a:buFont typeface="Arial" panose="020B0604020202020204" pitchFamily="34" charset="0"/>
              <a:buChar char="•"/>
              <a:defRPr/>
            </a:pPr>
            <a:r>
              <a:rPr lang="ru-RU" sz="1600" b="1" dirty="0">
                <a:solidFill>
                  <a:schemeClr val="tx1"/>
                </a:solidFill>
                <a:latin typeface="Times New Roman" panose="02020603050405020304" pitchFamily="18" charset="0"/>
                <a:cs typeface="Times New Roman" panose="02020603050405020304" pitchFamily="18" charset="0"/>
              </a:rPr>
              <a:t>Субвенции </a:t>
            </a:r>
          </a:p>
          <a:p>
            <a:pPr marL="171450" indent="-171450" fontAlgn="auto">
              <a:spcBef>
                <a:spcPts val="0"/>
              </a:spcBef>
              <a:spcAft>
                <a:spcPts val="0"/>
              </a:spcAft>
              <a:buFont typeface="Arial" panose="020B0604020202020204" pitchFamily="34" charset="0"/>
              <a:buChar char="•"/>
              <a:defRPr/>
            </a:pPr>
            <a:r>
              <a:rPr lang="ru-RU" sz="1600" b="1" dirty="0">
                <a:solidFill>
                  <a:schemeClr val="tx1"/>
                </a:solidFill>
                <a:latin typeface="Times New Roman" panose="02020603050405020304" pitchFamily="18" charset="0"/>
                <a:cs typeface="Times New Roman" panose="02020603050405020304" pitchFamily="18" charset="0"/>
              </a:rPr>
              <a:t>Иные межбюджетные </a:t>
            </a:r>
            <a:r>
              <a:rPr lang="ru-RU" sz="1600" b="1" dirty="0" smtClean="0">
                <a:solidFill>
                  <a:schemeClr val="tx1"/>
                </a:solidFill>
                <a:latin typeface="Times New Roman" panose="02020603050405020304" pitchFamily="18" charset="0"/>
                <a:cs typeface="Times New Roman" panose="02020603050405020304" pitchFamily="18" charset="0"/>
              </a:rPr>
              <a:t>трансферты</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12" name="Номер слайда 3"/>
          <p:cNvSpPr txBox="1">
            <a:spLocks/>
          </p:cNvSpPr>
          <p:nvPr/>
        </p:nvSpPr>
        <p:spPr>
          <a:xfrm>
            <a:off x="8853487" y="6492874"/>
            <a:ext cx="318608" cy="365125"/>
          </a:xfrm>
          <a:prstGeom prst="rect">
            <a:avLst/>
          </a:prstGeom>
        </p:spPr>
        <p:txBody>
          <a:bodyPr vert="horz" lIns="91440" tIns="45720" rIns="91440" bIns="45720" rtlCol="0" anchor="ctr"/>
          <a:lstStyle>
            <a:defPPr>
              <a:defRPr lang="ru-RU"/>
            </a:defPPr>
            <a:lvl1pPr marL="0" algn="l" defTabSz="914400" rtl="0" eaLnBrk="1" latinLnBrk="0" hangingPunct="1">
              <a:defRPr sz="24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41E5C4E-6DA8-4A4B-8387-6EA77005CAB4}" type="slidenum">
              <a:rPr lang="ru-RU" smtClean="0"/>
              <a:pPr>
                <a:defRPr/>
              </a:pPr>
              <a:t>5</a:t>
            </a:fld>
            <a:endParaRPr lang="ru-RU" dirty="0"/>
          </a:p>
        </p:txBody>
      </p:sp>
      <p:sp>
        <p:nvSpPr>
          <p:cNvPr id="14" name="Заголовок 1"/>
          <p:cNvSpPr txBox="1">
            <a:spLocks/>
          </p:cNvSpPr>
          <p:nvPr/>
        </p:nvSpPr>
        <p:spPr>
          <a:xfrm>
            <a:off x="4608435" y="3552887"/>
            <a:ext cx="4319108" cy="357187"/>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pPr>
            <a:r>
              <a:rPr lang="ru-RU" altLang="ru-RU" sz="1600" b="1" dirty="0" smtClean="0">
                <a:latin typeface="Times New Roman" pitchFamily="18" charset="0"/>
                <a:cs typeface="Times New Roman" pitchFamily="18" charset="0"/>
              </a:rPr>
              <a:t>Структура поступивших доходов , </a:t>
            </a:r>
          </a:p>
          <a:p>
            <a:pPr fontAlgn="auto">
              <a:spcAft>
                <a:spcPts val="0"/>
              </a:spcAft>
            </a:pPr>
            <a:r>
              <a:rPr lang="ru-RU" altLang="ru-RU" sz="1600" b="1" dirty="0" err="1" smtClean="0">
                <a:latin typeface="Times New Roman" pitchFamily="18" charset="0"/>
                <a:cs typeface="Times New Roman" pitchFamily="18" charset="0"/>
              </a:rPr>
              <a:t>тыс.рублей</a:t>
            </a:r>
            <a:endParaRPr lang="ru-RU" altLang="ru-RU" sz="1600" b="1" dirty="0" smtClean="0">
              <a:latin typeface="Times New Roman" pitchFamily="18" charset="0"/>
              <a:cs typeface="Times New Roman" pitchFamily="18" charset="0"/>
            </a:endParaRPr>
          </a:p>
        </p:txBody>
      </p:sp>
      <p:graphicFrame>
        <p:nvGraphicFramePr>
          <p:cNvPr id="15" name="Диаграмма 14"/>
          <p:cNvGraphicFramePr>
            <a:graphicFrameLocks/>
          </p:cNvGraphicFramePr>
          <p:nvPr>
            <p:extLst>
              <p:ext uri="{D42A27DB-BD31-4B8C-83A1-F6EECF244321}">
                <p14:modId xmlns:p14="http://schemas.microsoft.com/office/powerpoint/2010/main" xmlns="" val="3155186287"/>
              </p:ext>
            </p:extLst>
          </p:nvPr>
        </p:nvGraphicFramePr>
        <p:xfrm>
          <a:off x="3722573" y="3910074"/>
          <a:ext cx="5421427" cy="2947925"/>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ямоугольник 1"/>
          <p:cNvSpPr/>
          <p:nvPr/>
        </p:nvSpPr>
        <p:spPr>
          <a:xfrm>
            <a:off x="252191" y="3453853"/>
            <a:ext cx="2807641" cy="3186770"/>
          </a:xfrm>
          <a:prstGeom prst="rect">
            <a:avLst/>
          </a:prstGeom>
        </p:spPr>
        <p:txBody>
          <a:bodyPr wrap="square">
            <a:spAutoFit/>
          </a:bodyPr>
          <a:lstStyle/>
          <a:p>
            <a:pPr marL="70485" marR="894080" indent="-58419">
              <a:lnSpc>
                <a:spcPts val="1090"/>
              </a:lnSpc>
            </a:pPr>
            <a:r>
              <a:rPr lang="ru-RU" spc="85" dirty="0">
                <a:latin typeface="Times New Roman"/>
                <a:cs typeface="Times New Roman"/>
              </a:rPr>
              <a:t>•</a:t>
            </a:r>
            <a:r>
              <a:rPr lang="ru-RU" sz="1400" dirty="0">
                <a:latin typeface="Times New Roman"/>
                <a:cs typeface="Times New Roman"/>
              </a:rPr>
              <a:t>Налоговые</a:t>
            </a:r>
            <a:r>
              <a:rPr lang="ru-RU" sz="1400" spc="-40" dirty="0">
                <a:latin typeface="Times New Roman"/>
                <a:cs typeface="Times New Roman"/>
              </a:rPr>
              <a:t> </a:t>
            </a:r>
            <a:r>
              <a:rPr lang="ru-RU" sz="1400" dirty="0">
                <a:latin typeface="Times New Roman"/>
                <a:cs typeface="Times New Roman"/>
              </a:rPr>
              <a:t>доходы разграни</a:t>
            </a:r>
            <a:r>
              <a:rPr lang="ru-RU" sz="1400" spc="-10" dirty="0">
                <a:latin typeface="Times New Roman"/>
                <a:cs typeface="Times New Roman"/>
              </a:rPr>
              <a:t>ч</a:t>
            </a:r>
            <a:r>
              <a:rPr lang="ru-RU" sz="1400" dirty="0">
                <a:latin typeface="Times New Roman"/>
                <a:cs typeface="Times New Roman"/>
              </a:rPr>
              <a:t>иваю</a:t>
            </a:r>
            <a:r>
              <a:rPr lang="ru-RU" sz="1400" spc="-5" dirty="0">
                <a:latin typeface="Times New Roman"/>
                <a:cs typeface="Times New Roman"/>
              </a:rPr>
              <a:t>т</a:t>
            </a:r>
            <a:r>
              <a:rPr lang="ru-RU" sz="1400" dirty="0">
                <a:latin typeface="Times New Roman"/>
                <a:cs typeface="Times New Roman"/>
              </a:rPr>
              <a:t>ся</a:t>
            </a:r>
          </a:p>
          <a:p>
            <a:pPr marL="70485">
              <a:lnSpc>
                <a:spcPts val="990"/>
              </a:lnSpc>
            </a:pPr>
            <a:r>
              <a:rPr lang="ru-RU" sz="1400" dirty="0">
                <a:latin typeface="Times New Roman"/>
                <a:cs typeface="Times New Roman"/>
              </a:rPr>
              <a:t>между</a:t>
            </a:r>
            <a:r>
              <a:rPr lang="ru-RU" sz="1400" spc="-25" dirty="0">
                <a:latin typeface="Times New Roman"/>
                <a:cs typeface="Times New Roman"/>
              </a:rPr>
              <a:t> </a:t>
            </a:r>
            <a:r>
              <a:rPr lang="ru-RU" sz="1400" dirty="0">
                <a:latin typeface="Times New Roman"/>
                <a:cs typeface="Times New Roman"/>
              </a:rPr>
              <a:t>бюдже</a:t>
            </a:r>
            <a:r>
              <a:rPr lang="ru-RU" sz="1400" spc="-10" dirty="0">
                <a:latin typeface="Times New Roman"/>
                <a:cs typeface="Times New Roman"/>
              </a:rPr>
              <a:t>т</a:t>
            </a:r>
            <a:r>
              <a:rPr lang="ru-RU" sz="1400" dirty="0">
                <a:latin typeface="Times New Roman"/>
                <a:cs typeface="Times New Roman"/>
              </a:rPr>
              <a:t>ами</a:t>
            </a:r>
            <a:r>
              <a:rPr lang="ru-RU" sz="1400" spc="-35" dirty="0">
                <a:latin typeface="Times New Roman"/>
                <a:cs typeface="Times New Roman"/>
              </a:rPr>
              <a:t> </a:t>
            </a:r>
            <a:r>
              <a:rPr lang="ru-RU" sz="1400" dirty="0">
                <a:latin typeface="Times New Roman"/>
                <a:cs typeface="Times New Roman"/>
              </a:rPr>
              <a:t>различн</a:t>
            </a:r>
            <a:r>
              <a:rPr lang="ru-RU" sz="1400" spc="-5" dirty="0">
                <a:latin typeface="Times New Roman"/>
                <a:cs typeface="Times New Roman"/>
              </a:rPr>
              <a:t>ы</a:t>
            </a:r>
            <a:r>
              <a:rPr lang="ru-RU" sz="1400" dirty="0">
                <a:latin typeface="Times New Roman"/>
                <a:cs typeface="Times New Roman"/>
              </a:rPr>
              <a:t>х</a:t>
            </a:r>
          </a:p>
          <a:p>
            <a:pPr marL="70485" marR="130810">
              <a:lnSpc>
                <a:spcPct val="86300"/>
              </a:lnSpc>
              <a:spcBef>
                <a:spcPts val="85"/>
              </a:spcBef>
            </a:pPr>
            <a:r>
              <a:rPr lang="ru-RU" sz="1400" spc="-25" dirty="0">
                <a:latin typeface="Times New Roman"/>
                <a:cs typeface="Times New Roman"/>
              </a:rPr>
              <a:t>у</a:t>
            </a:r>
            <a:r>
              <a:rPr lang="ru-RU" sz="1400" dirty="0">
                <a:latin typeface="Times New Roman"/>
                <a:cs typeface="Times New Roman"/>
              </a:rPr>
              <a:t>ровней </a:t>
            </a:r>
            <a:r>
              <a:rPr lang="ru-RU" sz="1400" dirty="0" smtClean="0">
                <a:latin typeface="Times New Roman"/>
                <a:cs typeface="Times New Roman"/>
              </a:rPr>
              <a:t>в </a:t>
            </a:r>
            <a:r>
              <a:rPr lang="ru-RU" sz="1400" dirty="0">
                <a:latin typeface="Times New Roman"/>
                <a:cs typeface="Times New Roman"/>
              </a:rPr>
              <a:t>соо</a:t>
            </a:r>
            <a:r>
              <a:rPr lang="ru-RU" sz="1400" spc="-10" dirty="0">
                <a:latin typeface="Times New Roman"/>
                <a:cs typeface="Times New Roman"/>
              </a:rPr>
              <a:t>т</a:t>
            </a:r>
            <a:r>
              <a:rPr lang="ru-RU" sz="1400" dirty="0">
                <a:latin typeface="Times New Roman"/>
                <a:cs typeface="Times New Roman"/>
              </a:rPr>
              <a:t>ве</a:t>
            </a:r>
            <a:r>
              <a:rPr lang="ru-RU" sz="1400" spc="-10" dirty="0">
                <a:latin typeface="Times New Roman"/>
                <a:cs typeface="Times New Roman"/>
              </a:rPr>
              <a:t>т</a:t>
            </a:r>
            <a:r>
              <a:rPr lang="ru-RU" sz="1400" dirty="0">
                <a:latin typeface="Times New Roman"/>
                <a:cs typeface="Times New Roman"/>
              </a:rPr>
              <a:t>с</a:t>
            </a:r>
            <a:r>
              <a:rPr lang="ru-RU" sz="1400" spc="-10" dirty="0">
                <a:latin typeface="Times New Roman"/>
                <a:cs typeface="Times New Roman"/>
              </a:rPr>
              <a:t>т</a:t>
            </a:r>
            <a:r>
              <a:rPr lang="ru-RU" sz="1400" dirty="0">
                <a:latin typeface="Times New Roman"/>
                <a:cs typeface="Times New Roman"/>
              </a:rPr>
              <a:t>вии</a:t>
            </a:r>
            <a:r>
              <a:rPr lang="ru-RU" sz="1400" spc="-25" dirty="0">
                <a:latin typeface="Times New Roman"/>
                <a:cs typeface="Times New Roman"/>
              </a:rPr>
              <a:t> </a:t>
            </a:r>
            <a:r>
              <a:rPr lang="ru-RU" sz="1400" dirty="0">
                <a:latin typeface="Times New Roman"/>
                <a:cs typeface="Times New Roman"/>
              </a:rPr>
              <a:t>с налоговым</a:t>
            </a:r>
            <a:r>
              <a:rPr lang="ru-RU" sz="1400" spc="-35" dirty="0">
                <a:latin typeface="Times New Roman"/>
                <a:cs typeface="Times New Roman"/>
              </a:rPr>
              <a:t> </a:t>
            </a:r>
            <a:r>
              <a:rPr lang="ru-RU" sz="1400" dirty="0">
                <a:latin typeface="Times New Roman"/>
                <a:cs typeface="Times New Roman"/>
              </a:rPr>
              <a:t>и бюдже</a:t>
            </a:r>
            <a:r>
              <a:rPr lang="ru-RU" sz="1400" spc="-10" dirty="0">
                <a:latin typeface="Times New Roman"/>
                <a:cs typeface="Times New Roman"/>
              </a:rPr>
              <a:t>т</a:t>
            </a:r>
            <a:r>
              <a:rPr lang="ru-RU" sz="1400" dirty="0">
                <a:latin typeface="Times New Roman"/>
                <a:cs typeface="Times New Roman"/>
              </a:rPr>
              <a:t>ным</a:t>
            </a:r>
            <a:r>
              <a:rPr lang="ru-RU" sz="1400" spc="-35" dirty="0">
                <a:latin typeface="Times New Roman"/>
                <a:cs typeface="Times New Roman"/>
              </a:rPr>
              <a:t> </a:t>
            </a:r>
            <a:r>
              <a:rPr lang="ru-RU" sz="1400" dirty="0">
                <a:latin typeface="Times New Roman"/>
                <a:cs typeface="Times New Roman"/>
              </a:rPr>
              <a:t>законода</a:t>
            </a:r>
            <a:r>
              <a:rPr lang="ru-RU" sz="1400" spc="-10" dirty="0">
                <a:latin typeface="Times New Roman"/>
                <a:cs typeface="Times New Roman"/>
              </a:rPr>
              <a:t>т</a:t>
            </a:r>
            <a:r>
              <a:rPr lang="ru-RU" sz="1400" dirty="0">
                <a:latin typeface="Times New Roman"/>
                <a:cs typeface="Times New Roman"/>
              </a:rPr>
              <a:t>ельс</a:t>
            </a:r>
            <a:r>
              <a:rPr lang="ru-RU" sz="1400" spc="-10" dirty="0">
                <a:latin typeface="Times New Roman"/>
                <a:cs typeface="Times New Roman"/>
              </a:rPr>
              <a:t>тв</a:t>
            </a:r>
            <a:r>
              <a:rPr lang="ru-RU" sz="1400" dirty="0">
                <a:latin typeface="Times New Roman"/>
                <a:cs typeface="Times New Roman"/>
              </a:rPr>
              <a:t>ом.</a:t>
            </a:r>
          </a:p>
          <a:p>
            <a:pPr marL="70485" marR="99695" indent="-57785">
              <a:lnSpc>
                <a:spcPct val="86200"/>
              </a:lnSpc>
              <a:spcBef>
                <a:spcPts val="605"/>
              </a:spcBef>
              <a:buFont typeface="Times New Roman"/>
              <a:buChar char="•"/>
              <a:tabLst>
                <a:tab pos="104139" algn="l"/>
              </a:tabLst>
            </a:pPr>
            <a:r>
              <a:rPr lang="ru-RU" sz="1400" spc="10" dirty="0">
                <a:latin typeface="Times New Roman"/>
                <a:cs typeface="Times New Roman"/>
              </a:rPr>
              <a:t>Р</a:t>
            </a:r>
            <a:r>
              <a:rPr lang="ru-RU" sz="1400" dirty="0">
                <a:latin typeface="Times New Roman"/>
                <a:cs typeface="Times New Roman"/>
              </a:rPr>
              <a:t>азграни</a:t>
            </a:r>
            <a:r>
              <a:rPr lang="ru-RU" sz="1400" spc="-10" dirty="0">
                <a:latin typeface="Times New Roman"/>
                <a:cs typeface="Times New Roman"/>
              </a:rPr>
              <a:t>ч</a:t>
            </a:r>
            <a:r>
              <a:rPr lang="ru-RU" sz="1400" dirty="0">
                <a:latin typeface="Times New Roman"/>
                <a:cs typeface="Times New Roman"/>
              </a:rPr>
              <a:t>ение</a:t>
            </a:r>
            <a:r>
              <a:rPr lang="ru-RU" sz="1400" spc="-55" dirty="0">
                <a:latin typeface="Times New Roman"/>
                <a:cs typeface="Times New Roman"/>
              </a:rPr>
              <a:t> </a:t>
            </a:r>
            <a:r>
              <a:rPr lang="ru-RU" sz="1400" dirty="0">
                <a:latin typeface="Times New Roman"/>
                <a:cs typeface="Times New Roman"/>
              </a:rPr>
              <a:t>федеральн</a:t>
            </a:r>
            <a:r>
              <a:rPr lang="ru-RU" sz="1400" spc="-5" dirty="0">
                <a:latin typeface="Times New Roman"/>
                <a:cs typeface="Times New Roman"/>
              </a:rPr>
              <a:t>ы</a:t>
            </a:r>
            <a:r>
              <a:rPr lang="ru-RU" sz="1400" dirty="0">
                <a:latin typeface="Times New Roman"/>
                <a:cs typeface="Times New Roman"/>
              </a:rPr>
              <a:t>х налогов</a:t>
            </a:r>
            <a:r>
              <a:rPr lang="ru-RU" sz="1400" spc="-20" dirty="0">
                <a:latin typeface="Times New Roman"/>
                <a:cs typeface="Times New Roman"/>
              </a:rPr>
              <a:t> </a:t>
            </a:r>
            <a:r>
              <a:rPr lang="ru-RU" sz="1400" dirty="0">
                <a:latin typeface="Times New Roman"/>
                <a:cs typeface="Times New Roman"/>
              </a:rPr>
              <a:t>между</a:t>
            </a:r>
            <a:r>
              <a:rPr lang="ru-RU" sz="1400" spc="-25" dirty="0">
                <a:latin typeface="Times New Roman"/>
                <a:cs typeface="Times New Roman"/>
              </a:rPr>
              <a:t> </a:t>
            </a:r>
            <a:r>
              <a:rPr lang="ru-RU" sz="1400" dirty="0">
                <a:latin typeface="Times New Roman"/>
                <a:cs typeface="Times New Roman"/>
              </a:rPr>
              <a:t>бюдже</a:t>
            </a:r>
            <a:r>
              <a:rPr lang="ru-RU" sz="1400" spc="-10" dirty="0">
                <a:latin typeface="Times New Roman"/>
                <a:cs typeface="Times New Roman"/>
              </a:rPr>
              <a:t>т</a:t>
            </a:r>
            <a:r>
              <a:rPr lang="ru-RU" sz="1400" dirty="0">
                <a:latin typeface="Times New Roman"/>
                <a:cs typeface="Times New Roman"/>
              </a:rPr>
              <a:t>ами различн</a:t>
            </a:r>
            <a:r>
              <a:rPr lang="ru-RU" sz="1400" spc="-5" dirty="0">
                <a:latin typeface="Times New Roman"/>
                <a:cs typeface="Times New Roman"/>
              </a:rPr>
              <a:t>ы</a:t>
            </a:r>
            <a:r>
              <a:rPr lang="ru-RU" sz="1400" dirty="0">
                <a:latin typeface="Times New Roman"/>
                <a:cs typeface="Times New Roman"/>
              </a:rPr>
              <a:t>х</a:t>
            </a:r>
            <a:r>
              <a:rPr lang="ru-RU" sz="1400" spc="-25" dirty="0">
                <a:latin typeface="Times New Roman"/>
                <a:cs typeface="Times New Roman"/>
              </a:rPr>
              <a:t> у</a:t>
            </a:r>
            <a:r>
              <a:rPr lang="ru-RU" sz="1400" dirty="0">
                <a:latin typeface="Times New Roman"/>
                <a:cs typeface="Times New Roman"/>
              </a:rPr>
              <a:t>ровней </a:t>
            </a:r>
            <a:r>
              <a:rPr lang="ru-RU" sz="1400" dirty="0" smtClean="0">
                <a:latin typeface="Times New Roman"/>
                <a:cs typeface="Times New Roman"/>
              </a:rPr>
              <a:t>произ</a:t>
            </a:r>
            <a:r>
              <a:rPr lang="ru-RU" sz="1400" spc="5" dirty="0" smtClean="0">
                <a:latin typeface="Times New Roman"/>
                <a:cs typeface="Times New Roman"/>
              </a:rPr>
              <a:t>в</a:t>
            </a:r>
            <a:r>
              <a:rPr lang="ru-RU" sz="1400" dirty="0" smtClean="0">
                <a:latin typeface="Times New Roman"/>
                <a:cs typeface="Times New Roman"/>
              </a:rPr>
              <a:t>оди</a:t>
            </a:r>
            <a:r>
              <a:rPr lang="ru-RU" sz="1400" spc="-5" dirty="0" smtClean="0">
                <a:latin typeface="Times New Roman"/>
                <a:cs typeface="Times New Roman"/>
              </a:rPr>
              <a:t>т</a:t>
            </a:r>
            <a:r>
              <a:rPr lang="ru-RU" sz="1400" dirty="0" smtClean="0">
                <a:latin typeface="Times New Roman"/>
                <a:cs typeface="Times New Roman"/>
              </a:rPr>
              <a:t>ся</a:t>
            </a:r>
            <a:r>
              <a:rPr lang="ru-RU" sz="1400" spc="-45" dirty="0" smtClean="0">
                <a:latin typeface="Times New Roman"/>
                <a:cs typeface="Times New Roman"/>
              </a:rPr>
              <a:t> </a:t>
            </a:r>
            <a:r>
              <a:rPr lang="ru-RU" sz="1400" dirty="0">
                <a:latin typeface="Times New Roman"/>
                <a:cs typeface="Times New Roman"/>
              </a:rPr>
              <a:t>на ос</a:t>
            </a:r>
            <a:r>
              <a:rPr lang="ru-RU" sz="1400" spc="-5" dirty="0">
                <a:latin typeface="Times New Roman"/>
                <a:cs typeface="Times New Roman"/>
              </a:rPr>
              <a:t>н</a:t>
            </a:r>
            <a:r>
              <a:rPr lang="ru-RU" sz="1400" dirty="0">
                <a:latin typeface="Times New Roman"/>
                <a:cs typeface="Times New Roman"/>
              </a:rPr>
              <a:t>ове норма</a:t>
            </a:r>
            <a:r>
              <a:rPr lang="ru-RU" sz="1400" spc="-5" dirty="0">
                <a:latin typeface="Times New Roman"/>
                <a:cs typeface="Times New Roman"/>
              </a:rPr>
              <a:t>т</a:t>
            </a:r>
            <a:r>
              <a:rPr lang="ru-RU" sz="1400" dirty="0">
                <a:latin typeface="Times New Roman"/>
                <a:cs typeface="Times New Roman"/>
              </a:rPr>
              <a:t>ивов</a:t>
            </a:r>
            <a:r>
              <a:rPr lang="ru-RU" sz="1400" spc="-35" dirty="0">
                <a:latin typeface="Times New Roman"/>
                <a:cs typeface="Times New Roman"/>
              </a:rPr>
              <a:t> </a:t>
            </a:r>
            <a:r>
              <a:rPr lang="ru-RU" sz="1400" spc="-5" dirty="0">
                <a:latin typeface="Times New Roman"/>
                <a:cs typeface="Times New Roman"/>
              </a:rPr>
              <a:t>(</a:t>
            </a:r>
            <a:r>
              <a:rPr lang="ru-RU" sz="1400" dirty="0">
                <a:latin typeface="Times New Roman"/>
                <a:cs typeface="Times New Roman"/>
              </a:rPr>
              <a:t>проце</a:t>
            </a:r>
            <a:r>
              <a:rPr lang="ru-RU" sz="1400" spc="-5" dirty="0">
                <a:latin typeface="Times New Roman"/>
                <a:cs typeface="Times New Roman"/>
              </a:rPr>
              <a:t>н</a:t>
            </a:r>
            <a:r>
              <a:rPr lang="ru-RU" sz="1400" spc="-10" dirty="0">
                <a:latin typeface="Times New Roman"/>
                <a:cs typeface="Times New Roman"/>
              </a:rPr>
              <a:t>т</a:t>
            </a:r>
            <a:r>
              <a:rPr lang="ru-RU" sz="1400" dirty="0">
                <a:latin typeface="Times New Roman"/>
                <a:cs typeface="Times New Roman"/>
              </a:rPr>
              <a:t>ных) о</a:t>
            </a:r>
            <a:r>
              <a:rPr lang="ru-RU" sz="1400" spc="-10" dirty="0">
                <a:latin typeface="Times New Roman"/>
                <a:cs typeface="Times New Roman"/>
              </a:rPr>
              <a:t>т</a:t>
            </a:r>
            <a:r>
              <a:rPr lang="ru-RU" sz="1400" spc="-5" dirty="0">
                <a:latin typeface="Times New Roman"/>
                <a:cs typeface="Times New Roman"/>
              </a:rPr>
              <a:t>ч</a:t>
            </a:r>
            <a:r>
              <a:rPr lang="ru-RU" sz="1400" dirty="0">
                <a:latin typeface="Times New Roman"/>
                <a:cs typeface="Times New Roman"/>
              </a:rPr>
              <a:t>ислен</a:t>
            </a:r>
            <a:r>
              <a:rPr lang="ru-RU" sz="1400" spc="-5" dirty="0">
                <a:latin typeface="Times New Roman"/>
                <a:cs typeface="Times New Roman"/>
              </a:rPr>
              <a:t>и</a:t>
            </a:r>
            <a:r>
              <a:rPr lang="ru-RU" sz="1400" dirty="0">
                <a:latin typeface="Times New Roman"/>
                <a:cs typeface="Times New Roman"/>
              </a:rPr>
              <a:t>й.</a:t>
            </a:r>
            <a:r>
              <a:rPr lang="ru-RU" sz="1400" spc="-25" dirty="0">
                <a:latin typeface="Times New Roman"/>
                <a:cs typeface="Times New Roman"/>
              </a:rPr>
              <a:t> </a:t>
            </a:r>
            <a:r>
              <a:rPr lang="ru-RU" sz="1400" spc="-25" dirty="0" smtClean="0">
                <a:latin typeface="Times New Roman"/>
                <a:cs typeface="Times New Roman"/>
              </a:rPr>
              <a:t>Д</a:t>
            </a:r>
            <a:r>
              <a:rPr lang="ru-RU" sz="1400" dirty="0" smtClean="0">
                <a:latin typeface="Times New Roman"/>
                <a:cs typeface="Times New Roman"/>
              </a:rPr>
              <a:t>анные </a:t>
            </a:r>
            <a:r>
              <a:rPr lang="ru-RU" sz="1400" dirty="0">
                <a:latin typeface="Times New Roman"/>
                <a:cs typeface="Times New Roman"/>
              </a:rPr>
              <a:t>норма</a:t>
            </a:r>
            <a:r>
              <a:rPr lang="ru-RU" sz="1400" spc="-5" dirty="0">
                <a:latin typeface="Times New Roman"/>
                <a:cs typeface="Times New Roman"/>
              </a:rPr>
              <a:t>т</a:t>
            </a:r>
            <a:r>
              <a:rPr lang="ru-RU" sz="1400" dirty="0">
                <a:latin typeface="Times New Roman"/>
                <a:cs typeface="Times New Roman"/>
              </a:rPr>
              <a:t>ивы</a:t>
            </a:r>
            <a:r>
              <a:rPr lang="ru-RU" sz="1400" spc="-25" dirty="0">
                <a:latin typeface="Times New Roman"/>
                <a:cs typeface="Times New Roman"/>
              </a:rPr>
              <a:t> </a:t>
            </a:r>
            <a:r>
              <a:rPr lang="ru-RU" sz="1400" dirty="0">
                <a:latin typeface="Times New Roman"/>
                <a:cs typeface="Times New Roman"/>
              </a:rPr>
              <a:t>закреплены</a:t>
            </a:r>
            <a:r>
              <a:rPr lang="ru-RU" sz="1400" spc="-40" dirty="0">
                <a:latin typeface="Times New Roman"/>
                <a:cs typeface="Times New Roman"/>
              </a:rPr>
              <a:t> </a:t>
            </a:r>
            <a:r>
              <a:rPr lang="ru-RU" sz="1400" dirty="0">
                <a:latin typeface="Times New Roman"/>
                <a:cs typeface="Times New Roman"/>
              </a:rPr>
              <a:t>в Бюдже</a:t>
            </a:r>
            <a:r>
              <a:rPr lang="ru-RU" sz="1400" spc="-10" dirty="0">
                <a:latin typeface="Times New Roman"/>
                <a:cs typeface="Times New Roman"/>
              </a:rPr>
              <a:t>т</a:t>
            </a:r>
            <a:r>
              <a:rPr lang="ru-RU" sz="1400" dirty="0">
                <a:latin typeface="Times New Roman"/>
                <a:cs typeface="Times New Roman"/>
              </a:rPr>
              <a:t>н</a:t>
            </a:r>
            <a:r>
              <a:rPr lang="ru-RU" sz="1400" spc="-5" dirty="0">
                <a:latin typeface="Times New Roman"/>
                <a:cs typeface="Times New Roman"/>
              </a:rPr>
              <a:t>о</a:t>
            </a:r>
            <a:r>
              <a:rPr lang="ru-RU" sz="1400" dirty="0">
                <a:latin typeface="Times New Roman"/>
                <a:cs typeface="Times New Roman"/>
              </a:rPr>
              <a:t>м</a:t>
            </a:r>
            <a:r>
              <a:rPr lang="ru-RU" sz="1400" spc="-45" dirty="0">
                <a:latin typeface="Times New Roman"/>
                <a:cs typeface="Times New Roman"/>
              </a:rPr>
              <a:t> </a:t>
            </a:r>
            <a:r>
              <a:rPr lang="ru-RU" sz="1400" dirty="0">
                <a:latin typeface="Times New Roman"/>
                <a:cs typeface="Times New Roman"/>
              </a:rPr>
              <a:t>Кодексе</a:t>
            </a:r>
            <a:r>
              <a:rPr lang="ru-RU" sz="1400" spc="-25" dirty="0">
                <a:latin typeface="Times New Roman"/>
                <a:cs typeface="Times New Roman"/>
              </a:rPr>
              <a:t> </a:t>
            </a:r>
            <a:r>
              <a:rPr lang="ru-RU" sz="1400" dirty="0">
                <a:latin typeface="Times New Roman"/>
                <a:cs typeface="Times New Roman"/>
              </a:rPr>
              <a:t>и </a:t>
            </a:r>
            <a:r>
              <a:rPr lang="ru-RU" sz="1400" spc="-10" dirty="0">
                <a:latin typeface="Times New Roman"/>
                <a:cs typeface="Times New Roman"/>
              </a:rPr>
              <a:t>я</a:t>
            </a:r>
            <a:r>
              <a:rPr lang="ru-RU" sz="1400" dirty="0">
                <a:latin typeface="Times New Roman"/>
                <a:cs typeface="Times New Roman"/>
              </a:rPr>
              <a:t>вл</a:t>
            </a:r>
            <a:r>
              <a:rPr lang="ru-RU" sz="1400" spc="-10" dirty="0">
                <a:latin typeface="Times New Roman"/>
                <a:cs typeface="Times New Roman"/>
              </a:rPr>
              <a:t>я</a:t>
            </a:r>
            <a:r>
              <a:rPr lang="ru-RU" sz="1400" dirty="0">
                <a:latin typeface="Times New Roman"/>
                <a:cs typeface="Times New Roman"/>
              </a:rPr>
              <a:t>ю</a:t>
            </a:r>
            <a:r>
              <a:rPr lang="ru-RU" sz="1400" spc="-10" dirty="0">
                <a:latin typeface="Times New Roman"/>
                <a:cs typeface="Times New Roman"/>
              </a:rPr>
              <a:t>т</a:t>
            </a:r>
            <a:r>
              <a:rPr lang="ru-RU" sz="1400" dirty="0">
                <a:latin typeface="Times New Roman"/>
                <a:cs typeface="Times New Roman"/>
              </a:rPr>
              <a:t>ся едиными</a:t>
            </a:r>
            <a:r>
              <a:rPr lang="ru-RU" sz="1400" spc="-25" dirty="0">
                <a:latin typeface="Times New Roman"/>
                <a:cs typeface="Times New Roman"/>
              </a:rPr>
              <a:t> </a:t>
            </a:r>
            <a:r>
              <a:rPr lang="ru-RU" sz="1400" dirty="0">
                <a:latin typeface="Times New Roman"/>
                <a:cs typeface="Times New Roman"/>
              </a:rPr>
              <a:t>и пос</a:t>
            </a:r>
            <a:r>
              <a:rPr lang="ru-RU" sz="1400" spc="-10" dirty="0">
                <a:latin typeface="Times New Roman"/>
                <a:cs typeface="Times New Roman"/>
              </a:rPr>
              <a:t>т</a:t>
            </a:r>
            <a:r>
              <a:rPr lang="ru-RU" sz="1400" dirty="0">
                <a:latin typeface="Times New Roman"/>
                <a:cs typeface="Times New Roman"/>
              </a:rPr>
              <a:t>о</a:t>
            </a:r>
            <a:r>
              <a:rPr lang="ru-RU" sz="1400" spc="-10" dirty="0">
                <a:latin typeface="Times New Roman"/>
                <a:cs typeface="Times New Roman"/>
              </a:rPr>
              <a:t>я</a:t>
            </a:r>
            <a:r>
              <a:rPr lang="ru-RU" sz="1400" dirty="0">
                <a:latin typeface="Times New Roman"/>
                <a:cs typeface="Times New Roman"/>
              </a:rPr>
              <a:t>нн</a:t>
            </a:r>
            <a:r>
              <a:rPr lang="ru-RU" sz="1400" spc="-5" dirty="0">
                <a:latin typeface="Times New Roman"/>
                <a:cs typeface="Times New Roman"/>
              </a:rPr>
              <a:t>ы</a:t>
            </a:r>
            <a:r>
              <a:rPr lang="ru-RU" sz="1400" dirty="0">
                <a:latin typeface="Times New Roman"/>
                <a:cs typeface="Times New Roman"/>
              </a:rPr>
              <a:t>ми</a:t>
            </a:r>
            <a:r>
              <a:rPr lang="ru-RU" sz="1400" spc="-25" dirty="0">
                <a:latin typeface="Times New Roman"/>
                <a:cs typeface="Times New Roman"/>
              </a:rPr>
              <a:t> </a:t>
            </a:r>
            <a:r>
              <a:rPr lang="ru-RU" sz="1400" dirty="0">
                <a:latin typeface="Times New Roman"/>
                <a:cs typeface="Times New Roman"/>
              </a:rPr>
              <a:t>для бюдже</a:t>
            </a:r>
            <a:r>
              <a:rPr lang="ru-RU" sz="1400" spc="-10" dirty="0">
                <a:latin typeface="Times New Roman"/>
                <a:cs typeface="Times New Roman"/>
              </a:rPr>
              <a:t>т</a:t>
            </a:r>
            <a:r>
              <a:rPr lang="ru-RU" sz="1400" dirty="0">
                <a:latin typeface="Times New Roman"/>
                <a:cs typeface="Times New Roman"/>
              </a:rPr>
              <a:t>ов</a:t>
            </a:r>
            <a:r>
              <a:rPr lang="ru-RU" sz="1400" spc="-35" dirty="0">
                <a:latin typeface="Times New Roman"/>
                <a:cs typeface="Times New Roman"/>
              </a:rPr>
              <a:t> </a:t>
            </a:r>
            <a:r>
              <a:rPr lang="ru-RU" sz="1400" dirty="0">
                <a:latin typeface="Times New Roman"/>
                <a:cs typeface="Times New Roman"/>
              </a:rPr>
              <a:t>различн</a:t>
            </a:r>
            <a:r>
              <a:rPr lang="ru-RU" sz="1400" spc="-5" dirty="0">
                <a:latin typeface="Times New Roman"/>
                <a:cs typeface="Times New Roman"/>
              </a:rPr>
              <a:t>ы</a:t>
            </a:r>
            <a:r>
              <a:rPr lang="ru-RU" sz="1400" dirty="0">
                <a:latin typeface="Times New Roman"/>
                <a:cs typeface="Times New Roman"/>
              </a:rPr>
              <a:t>х</a:t>
            </a:r>
            <a:r>
              <a:rPr lang="ru-RU" sz="1400" spc="-25" dirty="0">
                <a:latin typeface="Times New Roman"/>
                <a:cs typeface="Times New Roman"/>
              </a:rPr>
              <a:t> у</a:t>
            </a:r>
            <a:r>
              <a:rPr lang="ru-RU" sz="1400" dirty="0">
                <a:latin typeface="Times New Roman"/>
                <a:cs typeface="Times New Roman"/>
              </a:rPr>
              <a:t>ровней бюдже</a:t>
            </a:r>
            <a:r>
              <a:rPr lang="ru-RU" sz="1400" spc="-10" dirty="0">
                <a:latin typeface="Times New Roman"/>
                <a:cs typeface="Times New Roman"/>
              </a:rPr>
              <a:t>т</a:t>
            </a:r>
            <a:r>
              <a:rPr lang="ru-RU" sz="1400" dirty="0">
                <a:latin typeface="Times New Roman"/>
                <a:cs typeface="Times New Roman"/>
              </a:rPr>
              <a:t>ной</a:t>
            </a:r>
            <a:r>
              <a:rPr lang="ru-RU" sz="1400" spc="-40" dirty="0">
                <a:latin typeface="Times New Roman"/>
                <a:cs typeface="Times New Roman"/>
              </a:rPr>
              <a:t> </a:t>
            </a:r>
            <a:r>
              <a:rPr lang="ru-RU" sz="1400" dirty="0" smtClean="0">
                <a:latin typeface="Times New Roman"/>
                <a:cs typeface="Times New Roman"/>
              </a:rPr>
              <a:t>сис</a:t>
            </a:r>
            <a:r>
              <a:rPr lang="ru-RU" sz="1400" spc="-10" dirty="0" smtClean="0">
                <a:latin typeface="Times New Roman"/>
                <a:cs typeface="Times New Roman"/>
              </a:rPr>
              <a:t>т</a:t>
            </a:r>
            <a:r>
              <a:rPr lang="ru-RU" sz="1400" dirty="0" smtClean="0">
                <a:latin typeface="Times New Roman"/>
                <a:cs typeface="Times New Roman"/>
              </a:rPr>
              <a:t>емы</a:t>
            </a:r>
            <a:endParaRPr lang="ru-RU" sz="1400" dirty="0">
              <a:latin typeface="Times New Roman"/>
              <a:cs typeface="Times New Roman"/>
            </a:endParaRPr>
          </a:p>
        </p:txBody>
      </p:sp>
      <p:sp>
        <p:nvSpPr>
          <p:cNvPr id="16" name="object 56"/>
          <p:cNvSpPr/>
          <p:nvPr/>
        </p:nvSpPr>
        <p:spPr>
          <a:xfrm>
            <a:off x="2771800" y="3468152"/>
            <a:ext cx="1618487" cy="1620012"/>
          </a:xfrm>
          <a:prstGeom prst="rect">
            <a:avLst/>
          </a:prstGeom>
          <a:blipFill>
            <a:blip r:embed="rId3" cstate="print"/>
            <a:stretch>
              <a:fillRect/>
            </a:stretch>
          </a:blipFill>
        </p:spPr>
        <p:txBody>
          <a:bodyPr wrap="square" lIns="0" tIns="0" rIns="0" bIns="0" rtlCol="0"/>
          <a:lstStyle/>
          <a:p>
            <a:endParaRPr/>
          </a:p>
        </p:txBody>
      </p:sp>
      <p:sp>
        <p:nvSpPr>
          <p:cNvPr id="17" name="object 65"/>
          <p:cNvSpPr/>
          <p:nvPr/>
        </p:nvSpPr>
        <p:spPr>
          <a:xfrm flipV="1">
            <a:off x="2627784" y="1124743"/>
            <a:ext cx="750455" cy="2285811"/>
          </a:xfrm>
          <a:prstGeom prst="rect">
            <a:avLst/>
          </a:prstGeom>
          <a:blipFill>
            <a:blip r:embed="rId4" cstate="print"/>
            <a:stretch>
              <a:fillRect/>
            </a:stretch>
          </a:blipFill>
        </p:spPr>
        <p:txBody>
          <a:bodyPr wrap="square" lIns="0" tIns="0" rIns="0" bIns="0" rtlCol="0"/>
          <a:lstStyle/>
          <a:p>
            <a:endParaRPr/>
          </a:p>
        </p:txBody>
      </p:sp>
      <p:sp>
        <p:nvSpPr>
          <p:cNvPr id="18" name="object 65"/>
          <p:cNvSpPr/>
          <p:nvPr/>
        </p:nvSpPr>
        <p:spPr>
          <a:xfrm flipV="1">
            <a:off x="2587839" y="2492896"/>
            <a:ext cx="769065" cy="1059991"/>
          </a:xfrm>
          <a:prstGeom prst="rect">
            <a:avLst/>
          </a:prstGeom>
          <a:blipFill>
            <a:blip r:embed="rId4" cstate="print"/>
            <a:stretch>
              <a:fillRect/>
            </a:stretch>
          </a:blipFill>
        </p:spPr>
        <p:txBody>
          <a:bodyPr wrap="square" lIns="0" tIns="0" rIns="0" bIns="0" rtlCol="0"/>
          <a:lstStyle/>
          <a:p>
            <a:endParaRPr/>
          </a:p>
        </p:txBody>
      </p:sp>
      <p:sp>
        <p:nvSpPr>
          <p:cNvPr id="19" name="object 55"/>
          <p:cNvSpPr txBox="1"/>
          <p:nvPr/>
        </p:nvSpPr>
        <p:spPr>
          <a:xfrm>
            <a:off x="2771800" y="5088164"/>
            <a:ext cx="1618487" cy="307777"/>
          </a:xfrm>
          <a:prstGeom prst="rect">
            <a:avLst/>
          </a:prstGeom>
        </p:spPr>
        <p:txBody>
          <a:bodyPr vert="horz" wrap="square" lIns="0" tIns="0" rIns="0" bIns="0" rtlCol="0">
            <a:spAutoFit/>
          </a:bodyPr>
          <a:lstStyle/>
          <a:p>
            <a:pPr marL="329565" marR="5080" indent="-317500">
              <a:lnSpc>
                <a:spcPct val="100000"/>
              </a:lnSpc>
            </a:pPr>
            <a:r>
              <a:rPr sz="1000" b="1" spc="-10" dirty="0">
                <a:solidFill>
                  <a:srgbClr val="C00000"/>
                </a:solidFill>
                <a:latin typeface="Times New Roman"/>
                <a:cs typeface="Times New Roman"/>
              </a:rPr>
              <a:t>Н</a:t>
            </a:r>
            <a:r>
              <a:rPr sz="1000" b="1" dirty="0">
                <a:solidFill>
                  <a:srgbClr val="C00000"/>
                </a:solidFill>
                <a:latin typeface="Times New Roman"/>
                <a:cs typeface="Times New Roman"/>
              </a:rPr>
              <a:t>а</a:t>
            </a:r>
            <a:r>
              <a:rPr sz="1000" b="1" spc="-10" dirty="0">
                <a:solidFill>
                  <a:srgbClr val="C00000"/>
                </a:solidFill>
                <a:latin typeface="Times New Roman"/>
                <a:cs typeface="Times New Roman"/>
              </a:rPr>
              <a:t>л</a:t>
            </a:r>
            <a:r>
              <a:rPr sz="1000" b="1" dirty="0">
                <a:solidFill>
                  <a:srgbClr val="C00000"/>
                </a:solidFill>
                <a:latin typeface="Times New Roman"/>
                <a:cs typeface="Times New Roman"/>
              </a:rPr>
              <a:t>о</a:t>
            </a:r>
            <a:r>
              <a:rPr sz="1000" b="1" spc="-5" dirty="0">
                <a:solidFill>
                  <a:srgbClr val="C00000"/>
                </a:solidFill>
                <a:latin typeface="Times New Roman"/>
                <a:cs typeface="Times New Roman"/>
              </a:rPr>
              <a:t>ги,</a:t>
            </a:r>
            <a:r>
              <a:rPr sz="1000" b="1" spc="-20" dirty="0">
                <a:solidFill>
                  <a:srgbClr val="C00000"/>
                </a:solidFill>
                <a:latin typeface="Times New Roman"/>
                <a:cs typeface="Times New Roman"/>
              </a:rPr>
              <a:t> </a:t>
            </a:r>
            <a:r>
              <a:rPr sz="1000" b="1" dirty="0">
                <a:solidFill>
                  <a:srgbClr val="C00000"/>
                </a:solidFill>
                <a:latin typeface="Times New Roman"/>
                <a:cs typeface="Times New Roman"/>
              </a:rPr>
              <a:t>у</a:t>
            </a:r>
            <a:r>
              <a:rPr sz="1000" b="1" spc="-10" dirty="0">
                <a:solidFill>
                  <a:srgbClr val="C00000"/>
                </a:solidFill>
                <a:latin typeface="Times New Roman"/>
                <a:cs typeface="Times New Roman"/>
              </a:rPr>
              <a:t>п</a:t>
            </a:r>
            <a:r>
              <a:rPr sz="1000" b="1" spc="-5" dirty="0">
                <a:solidFill>
                  <a:srgbClr val="C00000"/>
                </a:solidFill>
                <a:latin typeface="Times New Roman"/>
                <a:cs typeface="Times New Roman"/>
              </a:rPr>
              <a:t>ла</a:t>
            </a:r>
            <a:r>
              <a:rPr sz="1000" b="1" spc="-10" dirty="0">
                <a:solidFill>
                  <a:srgbClr val="C00000"/>
                </a:solidFill>
                <a:latin typeface="Times New Roman"/>
                <a:cs typeface="Times New Roman"/>
              </a:rPr>
              <a:t>чив</a:t>
            </a:r>
            <a:r>
              <a:rPr sz="1000" b="1" dirty="0">
                <a:solidFill>
                  <a:srgbClr val="C00000"/>
                </a:solidFill>
                <a:latin typeface="Times New Roman"/>
                <a:cs typeface="Times New Roman"/>
              </a:rPr>
              <a:t>а</a:t>
            </a:r>
            <a:r>
              <a:rPr sz="1000" b="1" spc="-5" dirty="0">
                <a:solidFill>
                  <a:srgbClr val="C00000"/>
                </a:solidFill>
                <a:latin typeface="Times New Roman"/>
                <a:cs typeface="Times New Roman"/>
              </a:rPr>
              <a:t>ем</a:t>
            </a:r>
            <a:r>
              <a:rPr sz="1000" b="1" spc="-10" dirty="0">
                <a:solidFill>
                  <a:srgbClr val="C00000"/>
                </a:solidFill>
                <a:latin typeface="Times New Roman"/>
                <a:cs typeface="Times New Roman"/>
              </a:rPr>
              <a:t>ые</a:t>
            </a:r>
            <a:r>
              <a:rPr sz="1000" b="1" spc="-5" dirty="0">
                <a:solidFill>
                  <a:srgbClr val="C00000"/>
                </a:solidFill>
                <a:latin typeface="Times New Roman"/>
                <a:cs typeface="Times New Roman"/>
              </a:rPr>
              <a:t> гра</a:t>
            </a:r>
            <a:r>
              <a:rPr sz="1000" b="1" spc="-25" dirty="0">
                <a:solidFill>
                  <a:srgbClr val="C00000"/>
                </a:solidFill>
                <a:latin typeface="Times New Roman"/>
                <a:cs typeface="Times New Roman"/>
              </a:rPr>
              <a:t>ж</a:t>
            </a:r>
            <a:r>
              <a:rPr sz="1000" b="1" spc="-5" dirty="0">
                <a:solidFill>
                  <a:srgbClr val="C00000"/>
                </a:solidFill>
                <a:latin typeface="Times New Roman"/>
                <a:cs typeface="Times New Roman"/>
              </a:rPr>
              <a:t>д</a:t>
            </a:r>
            <a:r>
              <a:rPr sz="1000" b="1" dirty="0">
                <a:solidFill>
                  <a:srgbClr val="C00000"/>
                </a:solidFill>
                <a:latin typeface="Times New Roman"/>
                <a:cs typeface="Times New Roman"/>
              </a:rPr>
              <a:t>а</a:t>
            </a:r>
            <a:r>
              <a:rPr sz="1000" b="1" spc="-10" dirty="0">
                <a:solidFill>
                  <a:srgbClr val="C00000"/>
                </a:solidFill>
                <a:latin typeface="Times New Roman"/>
                <a:cs typeface="Times New Roman"/>
              </a:rPr>
              <a:t>н</a:t>
            </a:r>
            <a:r>
              <a:rPr sz="1000" b="1" spc="-5" dirty="0">
                <a:solidFill>
                  <a:srgbClr val="C00000"/>
                </a:solidFill>
                <a:latin typeface="Times New Roman"/>
                <a:cs typeface="Times New Roman"/>
              </a:rPr>
              <a:t>ам</a:t>
            </a:r>
            <a:r>
              <a:rPr sz="1000" b="1" spc="-10" dirty="0">
                <a:solidFill>
                  <a:srgbClr val="C00000"/>
                </a:solidFill>
                <a:latin typeface="Times New Roman"/>
                <a:cs typeface="Times New Roman"/>
              </a:rPr>
              <a:t>и</a:t>
            </a:r>
            <a:endParaRPr sz="1000" dirty="0">
              <a:latin typeface="Times New Roman"/>
              <a:cs typeface="Times New Roman"/>
            </a:endParaRPr>
          </a:p>
        </p:txBody>
      </p:sp>
    </p:spTree>
    <p:extLst>
      <p:ext uri="{BB962C8B-B14F-4D97-AF65-F5344CB8AC3E}">
        <p14:creationId xmlns:p14="http://schemas.microsoft.com/office/powerpoint/2010/main" xmlns="" val="1670122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9209" y="1"/>
            <a:ext cx="9144000" cy="82523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9010594" y="6557873"/>
            <a:ext cx="76586" cy="12801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255676" y="6495565"/>
            <a:ext cx="127335" cy="308436"/>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95283" y="6592621"/>
            <a:ext cx="1631258" cy="128015"/>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285882" y="208316"/>
            <a:ext cx="5279990" cy="35371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197227" y="944745"/>
            <a:ext cx="2105488" cy="948799"/>
          </a:xfrm>
          <a:custGeom>
            <a:avLst/>
            <a:gdLst/>
            <a:ahLst/>
            <a:cxnLst/>
            <a:rect l="l" t="t" r="r" b="b"/>
            <a:pathLst>
              <a:path w="4629150" h="1564639">
                <a:moveTo>
                  <a:pt x="0" y="1564029"/>
                </a:moveTo>
                <a:lnTo>
                  <a:pt x="4629049" y="1564029"/>
                </a:lnTo>
                <a:lnTo>
                  <a:pt x="4629049" y="0"/>
                </a:lnTo>
                <a:lnTo>
                  <a:pt x="0" y="0"/>
                </a:lnTo>
                <a:lnTo>
                  <a:pt x="0" y="1564029"/>
                </a:lnTo>
                <a:close/>
              </a:path>
            </a:pathLst>
          </a:custGeom>
          <a:solidFill>
            <a:srgbClr val="7E7E7E"/>
          </a:solidFill>
        </p:spPr>
        <p:txBody>
          <a:bodyPr wrap="square" lIns="0" tIns="0" rIns="0" bIns="0" rtlCol="0"/>
          <a:lstStyle/>
          <a:p>
            <a:endParaRPr/>
          </a:p>
        </p:txBody>
      </p:sp>
      <p:sp>
        <p:nvSpPr>
          <p:cNvPr id="9" name="object 9"/>
          <p:cNvSpPr/>
          <p:nvPr/>
        </p:nvSpPr>
        <p:spPr>
          <a:xfrm>
            <a:off x="2302670" y="944745"/>
            <a:ext cx="1621139" cy="948799"/>
          </a:xfrm>
          <a:custGeom>
            <a:avLst/>
            <a:gdLst/>
            <a:ahLst/>
            <a:cxnLst/>
            <a:rect l="l" t="t" r="r" b="b"/>
            <a:pathLst>
              <a:path w="3564254" h="1564639">
                <a:moveTo>
                  <a:pt x="0" y="1564029"/>
                </a:moveTo>
                <a:lnTo>
                  <a:pt x="3564093" y="1564029"/>
                </a:lnTo>
                <a:lnTo>
                  <a:pt x="3564093" y="0"/>
                </a:lnTo>
                <a:lnTo>
                  <a:pt x="0" y="0"/>
                </a:lnTo>
                <a:lnTo>
                  <a:pt x="0" y="1564029"/>
                </a:lnTo>
                <a:close/>
              </a:path>
            </a:pathLst>
          </a:custGeom>
          <a:solidFill>
            <a:srgbClr val="7E7E7E"/>
          </a:solidFill>
        </p:spPr>
        <p:txBody>
          <a:bodyPr wrap="square" lIns="0" tIns="0" rIns="0" bIns="0" rtlCol="0"/>
          <a:lstStyle/>
          <a:p>
            <a:endParaRPr/>
          </a:p>
        </p:txBody>
      </p:sp>
      <p:sp>
        <p:nvSpPr>
          <p:cNvPr id="10" name="object 10"/>
          <p:cNvSpPr/>
          <p:nvPr/>
        </p:nvSpPr>
        <p:spPr>
          <a:xfrm>
            <a:off x="3923736" y="944701"/>
            <a:ext cx="2070541" cy="387375"/>
          </a:xfrm>
          <a:custGeom>
            <a:avLst/>
            <a:gdLst/>
            <a:ahLst/>
            <a:cxnLst/>
            <a:rect l="l" t="t" r="r" b="b"/>
            <a:pathLst>
              <a:path w="4552315" h="638810">
                <a:moveTo>
                  <a:pt x="0" y="638732"/>
                </a:moveTo>
                <a:lnTo>
                  <a:pt x="4551769" y="638732"/>
                </a:lnTo>
                <a:lnTo>
                  <a:pt x="4551769" y="0"/>
                </a:lnTo>
                <a:lnTo>
                  <a:pt x="0" y="0"/>
                </a:lnTo>
                <a:lnTo>
                  <a:pt x="0" y="638732"/>
                </a:lnTo>
                <a:close/>
              </a:path>
            </a:pathLst>
          </a:custGeom>
          <a:solidFill>
            <a:srgbClr val="7E7E7E"/>
          </a:solidFill>
        </p:spPr>
        <p:txBody>
          <a:bodyPr wrap="square" lIns="0" tIns="0" rIns="0" bIns="0" rtlCol="0"/>
          <a:lstStyle/>
          <a:p>
            <a:endParaRPr/>
          </a:p>
        </p:txBody>
      </p:sp>
      <p:sp>
        <p:nvSpPr>
          <p:cNvPr id="11" name="object 11"/>
          <p:cNvSpPr/>
          <p:nvPr/>
        </p:nvSpPr>
        <p:spPr>
          <a:xfrm>
            <a:off x="5994029" y="944701"/>
            <a:ext cx="2898584" cy="387375"/>
          </a:xfrm>
          <a:custGeom>
            <a:avLst/>
            <a:gdLst/>
            <a:ahLst/>
            <a:cxnLst/>
            <a:rect l="l" t="t" r="r" b="b"/>
            <a:pathLst>
              <a:path w="6372859" h="638810">
                <a:moveTo>
                  <a:pt x="0" y="638732"/>
                </a:moveTo>
                <a:lnTo>
                  <a:pt x="6372455" y="638732"/>
                </a:lnTo>
                <a:lnTo>
                  <a:pt x="6372455" y="0"/>
                </a:lnTo>
                <a:lnTo>
                  <a:pt x="0" y="0"/>
                </a:lnTo>
                <a:lnTo>
                  <a:pt x="0" y="638732"/>
                </a:lnTo>
                <a:close/>
              </a:path>
            </a:pathLst>
          </a:custGeom>
          <a:solidFill>
            <a:srgbClr val="7E7E7E"/>
          </a:solidFill>
        </p:spPr>
        <p:txBody>
          <a:bodyPr wrap="square" lIns="0" tIns="0" rIns="0" bIns="0" rtlCol="0"/>
          <a:lstStyle/>
          <a:p>
            <a:endParaRPr/>
          </a:p>
        </p:txBody>
      </p:sp>
      <p:sp>
        <p:nvSpPr>
          <p:cNvPr id="12" name="object 12"/>
          <p:cNvSpPr/>
          <p:nvPr/>
        </p:nvSpPr>
        <p:spPr>
          <a:xfrm>
            <a:off x="3923736" y="1332054"/>
            <a:ext cx="2070541" cy="561424"/>
          </a:xfrm>
          <a:custGeom>
            <a:avLst/>
            <a:gdLst/>
            <a:ahLst/>
            <a:cxnLst/>
            <a:rect l="l" t="t" r="r" b="b"/>
            <a:pathLst>
              <a:path w="4552315" h="925830">
                <a:moveTo>
                  <a:pt x="0" y="925328"/>
                </a:moveTo>
                <a:lnTo>
                  <a:pt x="4551769" y="925328"/>
                </a:lnTo>
                <a:lnTo>
                  <a:pt x="4551769" y="0"/>
                </a:lnTo>
                <a:lnTo>
                  <a:pt x="0" y="0"/>
                </a:lnTo>
                <a:lnTo>
                  <a:pt x="0" y="925328"/>
                </a:lnTo>
                <a:close/>
              </a:path>
            </a:pathLst>
          </a:custGeom>
          <a:solidFill>
            <a:srgbClr val="7E7E7E"/>
          </a:solidFill>
        </p:spPr>
        <p:txBody>
          <a:bodyPr wrap="square" lIns="0" tIns="0" rIns="0" bIns="0" rtlCol="0"/>
          <a:lstStyle/>
          <a:p>
            <a:endParaRPr/>
          </a:p>
        </p:txBody>
      </p:sp>
      <p:sp>
        <p:nvSpPr>
          <p:cNvPr id="13" name="object 13"/>
          <p:cNvSpPr/>
          <p:nvPr/>
        </p:nvSpPr>
        <p:spPr>
          <a:xfrm>
            <a:off x="5994029" y="1332054"/>
            <a:ext cx="2898584" cy="561424"/>
          </a:xfrm>
          <a:custGeom>
            <a:avLst/>
            <a:gdLst/>
            <a:ahLst/>
            <a:cxnLst/>
            <a:rect l="l" t="t" r="r" b="b"/>
            <a:pathLst>
              <a:path w="6372859" h="925830">
                <a:moveTo>
                  <a:pt x="0" y="925328"/>
                </a:moveTo>
                <a:lnTo>
                  <a:pt x="6372455" y="925328"/>
                </a:lnTo>
                <a:lnTo>
                  <a:pt x="6372455" y="0"/>
                </a:lnTo>
                <a:lnTo>
                  <a:pt x="0" y="0"/>
                </a:lnTo>
                <a:lnTo>
                  <a:pt x="0" y="925328"/>
                </a:lnTo>
                <a:close/>
              </a:path>
            </a:pathLst>
          </a:custGeom>
          <a:solidFill>
            <a:srgbClr val="7E7E7E"/>
          </a:solidFill>
        </p:spPr>
        <p:txBody>
          <a:bodyPr wrap="square" lIns="0" tIns="0" rIns="0" bIns="0" rtlCol="0"/>
          <a:lstStyle/>
          <a:p>
            <a:endParaRPr/>
          </a:p>
        </p:txBody>
      </p:sp>
      <p:sp>
        <p:nvSpPr>
          <p:cNvPr id="14" name="object 14"/>
          <p:cNvSpPr/>
          <p:nvPr/>
        </p:nvSpPr>
        <p:spPr>
          <a:xfrm>
            <a:off x="2302670" y="2514873"/>
            <a:ext cx="1621139" cy="311132"/>
          </a:xfrm>
          <a:custGeom>
            <a:avLst/>
            <a:gdLst/>
            <a:ahLst/>
            <a:cxnLst/>
            <a:rect l="l" t="t" r="r" b="b"/>
            <a:pathLst>
              <a:path w="3564254" h="513079">
                <a:moveTo>
                  <a:pt x="0" y="512623"/>
                </a:moveTo>
                <a:lnTo>
                  <a:pt x="3564093" y="512623"/>
                </a:lnTo>
                <a:lnTo>
                  <a:pt x="3564093" y="0"/>
                </a:lnTo>
                <a:lnTo>
                  <a:pt x="0" y="0"/>
                </a:lnTo>
                <a:lnTo>
                  <a:pt x="0" y="512623"/>
                </a:lnTo>
                <a:close/>
              </a:path>
            </a:pathLst>
          </a:custGeom>
          <a:solidFill>
            <a:srgbClr val="F1F1F1"/>
          </a:solidFill>
        </p:spPr>
        <p:txBody>
          <a:bodyPr wrap="square" lIns="0" tIns="0" rIns="0" bIns="0" rtlCol="0"/>
          <a:lstStyle/>
          <a:p>
            <a:endParaRPr/>
          </a:p>
        </p:txBody>
      </p:sp>
      <p:sp>
        <p:nvSpPr>
          <p:cNvPr id="15" name="object 15"/>
          <p:cNvSpPr/>
          <p:nvPr/>
        </p:nvSpPr>
        <p:spPr>
          <a:xfrm>
            <a:off x="3923736" y="2514873"/>
            <a:ext cx="2070541" cy="311132"/>
          </a:xfrm>
          <a:custGeom>
            <a:avLst/>
            <a:gdLst/>
            <a:ahLst/>
            <a:cxnLst/>
            <a:rect l="l" t="t" r="r" b="b"/>
            <a:pathLst>
              <a:path w="4552315" h="513079">
                <a:moveTo>
                  <a:pt x="0" y="512623"/>
                </a:moveTo>
                <a:lnTo>
                  <a:pt x="4551769" y="512623"/>
                </a:lnTo>
                <a:lnTo>
                  <a:pt x="4551769" y="0"/>
                </a:lnTo>
                <a:lnTo>
                  <a:pt x="0" y="0"/>
                </a:lnTo>
                <a:lnTo>
                  <a:pt x="0" y="512623"/>
                </a:lnTo>
                <a:close/>
              </a:path>
            </a:pathLst>
          </a:custGeom>
          <a:solidFill>
            <a:srgbClr val="F1F1F1"/>
          </a:solidFill>
        </p:spPr>
        <p:txBody>
          <a:bodyPr wrap="square" lIns="0" tIns="0" rIns="0" bIns="0" rtlCol="0"/>
          <a:lstStyle/>
          <a:p>
            <a:endParaRPr/>
          </a:p>
        </p:txBody>
      </p:sp>
      <p:sp>
        <p:nvSpPr>
          <p:cNvPr id="16" name="object 16"/>
          <p:cNvSpPr/>
          <p:nvPr/>
        </p:nvSpPr>
        <p:spPr>
          <a:xfrm>
            <a:off x="5994029" y="2514873"/>
            <a:ext cx="2898584" cy="311132"/>
          </a:xfrm>
          <a:custGeom>
            <a:avLst/>
            <a:gdLst/>
            <a:ahLst/>
            <a:cxnLst/>
            <a:rect l="l" t="t" r="r" b="b"/>
            <a:pathLst>
              <a:path w="6372859" h="513079">
                <a:moveTo>
                  <a:pt x="0" y="512623"/>
                </a:moveTo>
                <a:lnTo>
                  <a:pt x="6372455" y="512623"/>
                </a:lnTo>
                <a:lnTo>
                  <a:pt x="6372455" y="0"/>
                </a:lnTo>
                <a:lnTo>
                  <a:pt x="0" y="0"/>
                </a:lnTo>
                <a:lnTo>
                  <a:pt x="0" y="512623"/>
                </a:lnTo>
                <a:close/>
              </a:path>
            </a:pathLst>
          </a:custGeom>
          <a:solidFill>
            <a:srgbClr val="F1F1F1"/>
          </a:solidFill>
        </p:spPr>
        <p:txBody>
          <a:bodyPr wrap="square" lIns="0" tIns="0" rIns="0" bIns="0" rtlCol="0"/>
          <a:lstStyle/>
          <a:p>
            <a:endParaRPr/>
          </a:p>
        </p:txBody>
      </p:sp>
      <p:sp>
        <p:nvSpPr>
          <p:cNvPr id="17" name="object 17"/>
          <p:cNvSpPr/>
          <p:nvPr/>
        </p:nvSpPr>
        <p:spPr>
          <a:xfrm>
            <a:off x="2302670" y="3447452"/>
            <a:ext cx="1621139" cy="917994"/>
          </a:xfrm>
          <a:custGeom>
            <a:avLst/>
            <a:gdLst/>
            <a:ahLst/>
            <a:cxnLst/>
            <a:rect l="l" t="t" r="r" b="b"/>
            <a:pathLst>
              <a:path w="3564254" h="1513840">
                <a:moveTo>
                  <a:pt x="0" y="1513242"/>
                </a:moveTo>
                <a:lnTo>
                  <a:pt x="3564093" y="1513242"/>
                </a:lnTo>
                <a:lnTo>
                  <a:pt x="3564093" y="0"/>
                </a:lnTo>
                <a:lnTo>
                  <a:pt x="0" y="0"/>
                </a:lnTo>
                <a:lnTo>
                  <a:pt x="0" y="1513242"/>
                </a:lnTo>
                <a:close/>
              </a:path>
            </a:pathLst>
          </a:custGeom>
          <a:solidFill>
            <a:srgbClr val="F1F1F1"/>
          </a:solidFill>
        </p:spPr>
        <p:txBody>
          <a:bodyPr wrap="square" lIns="0" tIns="0" rIns="0" bIns="0" rtlCol="0"/>
          <a:lstStyle/>
          <a:p>
            <a:endParaRPr/>
          </a:p>
        </p:txBody>
      </p:sp>
      <p:sp>
        <p:nvSpPr>
          <p:cNvPr id="18" name="object 18"/>
          <p:cNvSpPr/>
          <p:nvPr/>
        </p:nvSpPr>
        <p:spPr>
          <a:xfrm>
            <a:off x="3923736" y="3447452"/>
            <a:ext cx="2070541" cy="917994"/>
          </a:xfrm>
          <a:custGeom>
            <a:avLst/>
            <a:gdLst/>
            <a:ahLst/>
            <a:cxnLst/>
            <a:rect l="l" t="t" r="r" b="b"/>
            <a:pathLst>
              <a:path w="4552315" h="1513840">
                <a:moveTo>
                  <a:pt x="0" y="1513242"/>
                </a:moveTo>
                <a:lnTo>
                  <a:pt x="4551769" y="1513242"/>
                </a:lnTo>
                <a:lnTo>
                  <a:pt x="4551769" y="0"/>
                </a:lnTo>
                <a:lnTo>
                  <a:pt x="0" y="0"/>
                </a:lnTo>
                <a:lnTo>
                  <a:pt x="0" y="1513242"/>
                </a:lnTo>
                <a:close/>
              </a:path>
            </a:pathLst>
          </a:custGeom>
          <a:solidFill>
            <a:srgbClr val="F1F1F1"/>
          </a:solidFill>
        </p:spPr>
        <p:txBody>
          <a:bodyPr wrap="square" lIns="0" tIns="0" rIns="0" bIns="0" rtlCol="0"/>
          <a:lstStyle/>
          <a:p>
            <a:endParaRPr/>
          </a:p>
        </p:txBody>
      </p:sp>
      <p:sp>
        <p:nvSpPr>
          <p:cNvPr id="19" name="object 19"/>
          <p:cNvSpPr/>
          <p:nvPr/>
        </p:nvSpPr>
        <p:spPr>
          <a:xfrm>
            <a:off x="5994029" y="3447452"/>
            <a:ext cx="2898584" cy="917994"/>
          </a:xfrm>
          <a:custGeom>
            <a:avLst/>
            <a:gdLst/>
            <a:ahLst/>
            <a:cxnLst/>
            <a:rect l="l" t="t" r="r" b="b"/>
            <a:pathLst>
              <a:path w="6372859" h="1513840">
                <a:moveTo>
                  <a:pt x="0" y="1513242"/>
                </a:moveTo>
                <a:lnTo>
                  <a:pt x="6372455" y="1513242"/>
                </a:lnTo>
                <a:lnTo>
                  <a:pt x="6372455" y="0"/>
                </a:lnTo>
                <a:lnTo>
                  <a:pt x="0" y="0"/>
                </a:lnTo>
                <a:lnTo>
                  <a:pt x="0" y="1513242"/>
                </a:lnTo>
                <a:close/>
              </a:path>
            </a:pathLst>
          </a:custGeom>
          <a:solidFill>
            <a:srgbClr val="F1F1F1"/>
          </a:solidFill>
        </p:spPr>
        <p:txBody>
          <a:bodyPr wrap="square" lIns="0" tIns="0" rIns="0" bIns="0" rtlCol="0"/>
          <a:lstStyle/>
          <a:p>
            <a:endParaRPr/>
          </a:p>
        </p:txBody>
      </p:sp>
      <p:sp>
        <p:nvSpPr>
          <p:cNvPr id="20" name="object 20"/>
          <p:cNvSpPr/>
          <p:nvPr/>
        </p:nvSpPr>
        <p:spPr>
          <a:xfrm>
            <a:off x="2302670" y="2200829"/>
            <a:ext cx="0" cy="628425"/>
          </a:xfrm>
          <a:custGeom>
            <a:avLst/>
            <a:gdLst/>
            <a:ahLst/>
            <a:cxnLst/>
            <a:rect l="l" t="t" r="r" b="b"/>
            <a:pathLst>
              <a:path h="1036320">
                <a:moveTo>
                  <a:pt x="0" y="0"/>
                </a:moveTo>
                <a:lnTo>
                  <a:pt x="0" y="1035740"/>
                </a:lnTo>
              </a:path>
            </a:pathLst>
          </a:custGeom>
          <a:ln w="10471">
            <a:solidFill>
              <a:srgbClr val="D9D9D9"/>
            </a:solidFill>
          </a:ln>
        </p:spPr>
        <p:txBody>
          <a:bodyPr wrap="square" lIns="0" tIns="0" rIns="0" bIns="0" rtlCol="0"/>
          <a:lstStyle/>
          <a:p>
            <a:endParaRPr/>
          </a:p>
        </p:txBody>
      </p:sp>
      <p:sp>
        <p:nvSpPr>
          <p:cNvPr id="21" name="object 21"/>
          <p:cNvSpPr/>
          <p:nvPr/>
        </p:nvSpPr>
        <p:spPr>
          <a:xfrm>
            <a:off x="2302670" y="3133384"/>
            <a:ext cx="0" cy="1234902"/>
          </a:xfrm>
          <a:custGeom>
            <a:avLst/>
            <a:gdLst/>
            <a:ahLst/>
            <a:cxnLst/>
            <a:rect l="l" t="t" r="r" b="b"/>
            <a:pathLst>
              <a:path h="2036445">
                <a:moveTo>
                  <a:pt x="0" y="0"/>
                </a:moveTo>
                <a:lnTo>
                  <a:pt x="0" y="2036400"/>
                </a:lnTo>
              </a:path>
            </a:pathLst>
          </a:custGeom>
          <a:ln w="10471">
            <a:solidFill>
              <a:srgbClr val="D9D9D9"/>
            </a:solidFill>
          </a:ln>
        </p:spPr>
        <p:txBody>
          <a:bodyPr wrap="square" lIns="0" tIns="0" rIns="0" bIns="0" rtlCol="0"/>
          <a:lstStyle/>
          <a:p>
            <a:endParaRPr/>
          </a:p>
        </p:txBody>
      </p:sp>
      <p:sp>
        <p:nvSpPr>
          <p:cNvPr id="22" name="object 22"/>
          <p:cNvSpPr/>
          <p:nvPr/>
        </p:nvSpPr>
        <p:spPr>
          <a:xfrm>
            <a:off x="3923735" y="2200829"/>
            <a:ext cx="0" cy="628425"/>
          </a:xfrm>
          <a:custGeom>
            <a:avLst/>
            <a:gdLst/>
            <a:ahLst/>
            <a:cxnLst/>
            <a:rect l="l" t="t" r="r" b="b"/>
            <a:pathLst>
              <a:path h="1036320">
                <a:moveTo>
                  <a:pt x="0" y="0"/>
                </a:moveTo>
                <a:lnTo>
                  <a:pt x="0" y="1035740"/>
                </a:lnTo>
              </a:path>
            </a:pathLst>
          </a:custGeom>
          <a:ln w="10471">
            <a:solidFill>
              <a:srgbClr val="D9D9D9"/>
            </a:solidFill>
          </a:ln>
        </p:spPr>
        <p:txBody>
          <a:bodyPr wrap="square" lIns="0" tIns="0" rIns="0" bIns="0" rtlCol="0"/>
          <a:lstStyle/>
          <a:p>
            <a:endParaRPr/>
          </a:p>
        </p:txBody>
      </p:sp>
      <p:sp>
        <p:nvSpPr>
          <p:cNvPr id="23" name="object 23"/>
          <p:cNvSpPr/>
          <p:nvPr/>
        </p:nvSpPr>
        <p:spPr>
          <a:xfrm>
            <a:off x="3923735" y="3133384"/>
            <a:ext cx="0" cy="1234902"/>
          </a:xfrm>
          <a:custGeom>
            <a:avLst/>
            <a:gdLst/>
            <a:ahLst/>
            <a:cxnLst/>
            <a:rect l="l" t="t" r="r" b="b"/>
            <a:pathLst>
              <a:path h="2036445">
                <a:moveTo>
                  <a:pt x="0" y="0"/>
                </a:moveTo>
                <a:lnTo>
                  <a:pt x="0" y="2036400"/>
                </a:lnTo>
              </a:path>
            </a:pathLst>
          </a:custGeom>
          <a:ln w="10471">
            <a:solidFill>
              <a:srgbClr val="D9D9D9"/>
            </a:solidFill>
          </a:ln>
        </p:spPr>
        <p:txBody>
          <a:bodyPr wrap="square" lIns="0" tIns="0" rIns="0" bIns="0" rtlCol="0"/>
          <a:lstStyle/>
          <a:p>
            <a:endParaRPr/>
          </a:p>
        </p:txBody>
      </p:sp>
      <p:sp>
        <p:nvSpPr>
          <p:cNvPr id="24" name="object 24"/>
          <p:cNvSpPr/>
          <p:nvPr/>
        </p:nvSpPr>
        <p:spPr>
          <a:xfrm>
            <a:off x="5994029" y="2200829"/>
            <a:ext cx="0" cy="628425"/>
          </a:xfrm>
          <a:custGeom>
            <a:avLst/>
            <a:gdLst/>
            <a:ahLst/>
            <a:cxnLst/>
            <a:rect l="l" t="t" r="r" b="b"/>
            <a:pathLst>
              <a:path h="1036320">
                <a:moveTo>
                  <a:pt x="0" y="0"/>
                </a:moveTo>
                <a:lnTo>
                  <a:pt x="0" y="1035740"/>
                </a:lnTo>
              </a:path>
            </a:pathLst>
          </a:custGeom>
          <a:ln w="10471">
            <a:solidFill>
              <a:srgbClr val="D9D9D9"/>
            </a:solidFill>
          </a:ln>
        </p:spPr>
        <p:txBody>
          <a:bodyPr wrap="square" lIns="0" tIns="0" rIns="0" bIns="0" rtlCol="0"/>
          <a:lstStyle/>
          <a:p>
            <a:endParaRPr/>
          </a:p>
        </p:txBody>
      </p:sp>
      <p:sp>
        <p:nvSpPr>
          <p:cNvPr id="25" name="object 25"/>
          <p:cNvSpPr/>
          <p:nvPr/>
        </p:nvSpPr>
        <p:spPr>
          <a:xfrm>
            <a:off x="5994029" y="3133384"/>
            <a:ext cx="0" cy="1234902"/>
          </a:xfrm>
          <a:custGeom>
            <a:avLst/>
            <a:gdLst/>
            <a:ahLst/>
            <a:cxnLst/>
            <a:rect l="l" t="t" r="r" b="b"/>
            <a:pathLst>
              <a:path h="2036445">
                <a:moveTo>
                  <a:pt x="0" y="0"/>
                </a:moveTo>
                <a:lnTo>
                  <a:pt x="0" y="2036400"/>
                </a:lnTo>
              </a:path>
            </a:pathLst>
          </a:custGeom>
          <a:ln w="10471">
            <a:solidFill>
              <a:srgbClr val="D9D9D9"/>
            </a:solidFill>
          </a:ln>
        </p:spPr>
        <p:txBody>
          <a:bodyPr wrap="square" lIns="0" tIns="0" rIns="0" bIns="0" rtlCol="0"/>
          <a:lstStyle/>
          <a:p>
            <a:endParaRPr/>
          </a:p>
        </p:txBody>
      </p:sp>
      <p:sp>
        <p:nvSpPr>
          <p:cNvPr id="26" name="object 26"/>
          <p:cNvSpPr/>
          <p:nvPr/>
        </p:nvSpPr>
        <p:spPr>
          <a:xfrm>
            <a:off x="194846" y="2204004"/>
            <a:ext cx="8700086" cy="0"/>
          </a:xfrm>
          <a:custGeom>
            <a:avLst/>
            <a:gdLst/>
            <a:ahLst/>
            <a:cxnLst/>
            <a:rect l="l" t="t" r="r" b="b"/>
            <a:pathLst>
              <a:path w="19128105">
                <a:moveTo>
                  <a:pt x="0" y="0"/>
                </a:moveTo>
                <a:lnTo>
                  <a:pt x="19127943" y="0"/>
                </a:lnTo>
              </a:path>
            </a:pathLst>
          </a:custGeom>
          <a:ln w="10471">
            <a:solidFill>
              <a:srgbClr val="D9D9D9"/>
            </a:solidFill>
          </a:ln>
        </p:spPr>
        <p:txBody>
          <a:bodyPr wrap="square" lIns="0" tIns="0" rIns="0" bIns="0" rtlCol="0"/>
          <a:lstStyle/>
          <a:p>
            <a:endParaRPr/>
          </a:p>
        </p:txBody>
      </p:sp>
      <p:sp>
        <p:nvSpPr>
          <p:cNvPr id="27" name="object 27"/>
          <p:cNvSpPr/>
          <p:nvPr/>
        </p:nvSpPr>
        <p:spPr>
          <a:xfrm>
            <a:off x="2300289" y="2514898"/>
            <a:ext cx="6594597" cy="0"/>
          </a:xfrm>
          <a:custGeom>
            <a:avLst/>
            <a:gdLst/>
            <a:ahLst/>
            <a:cxnLst/>
            <a:rect l="l" t="t" r="r" b="b"/>
            <a:pathLst>
              <a:path w="14498955">
                <a:moveTo>
                  <a:pt x="0" y="0"/>
                </a:moveTo>
                <a:lnTo>
                  <a:pt x="14498894" y="0"/>
                </a:lnTo>
              </a:path>
            </a:pathLst>
          </a:custGeom>
          <a:ln w="10471">
            <a:solidFill>
              <a:srgbClr val="D9D9D9"/>
            </a:solidFill>
          </a:ln>
        </p:spPr>
        <p:txBody>
          <a:bodyPr wrap="square" lIns="0" tIns="0" rIns="0" bIns="0" rtlCol="0"/>
          <a:lstStyle/>
          <a:p>
            <a:endParaRPr/>
          </a:p>
        </p:txBody>
      </p:sp>
      <p:sp>
        <p:nvSpPr>
          <p:cNvPr id="28" name="object 28"/>
          <p:cNvSpPr/>
          <p:nvPr/>
        </p:nvSpPr>
        <p:spPr>
          <a:xfrm>
            <a:off x="194846" y="2825728"/>
            <a:ext cx="8700086" cy="0"/>
          </a:xfrm>
          <a:custGeom>
            <a:avLst/>
            <a:gdLst/>
            <a:ahLst/>
            <a:cxnLst/>
            <a:rect l="l" t="t" r="r" b="b"/>
            <a:pathLst>
              <a:path w="19128105">
                <a:moveTo>
                  <a:pt x="0" y="0"/>
                </a:moveTo>
                <a:lnTo>
                  <a:pt x="19127943" y="0"/>
                </a:lnTo>
              </a:path>
            </a:pathLst>
          </a:custGeom>
          <a:ln w="10471">
            <a:solidFill>
              <a:srgbClr val="D9D9D9"/>
            </a:solidFill>
          </a:ln>
        </p:spPr>
        <p:txBody>
          <a:bodyPr wrap="square" lIns="0" tIns="0" rIns="0" bIns="0" rtlCol="0"/>
          <a:lstStyle/>
          <a:p>
            <a:endParaRPr/>
          </a:p>
        </p:txBody>
      </p:sp>
      <p:sp>
        <p:nvSpPr>
          <p:cNvPr id="29" name="object 29"/>
          <p:cNvSpPr/>
          <p:nvPr/>
        </p:nvSpPr>
        <p:spPr>
          <a:xfrm>
            <a:off x="194846" y="3136558"/>
            <a:ext cx="8700086" cy="0"/>
          </a:xfrm>
          <a:custGeom>
            <a:avLst/>
            <a:gdLst/>
            <a:ahLst/>
            <a:cxnLst/>
            <a:rect l="l" t="t" r="r" b="b"/>
            <a:pathLst>
              <a:path w="19128105">
                <a:moveTo>
                  <a:pt x="0" y="0"/>
                </a:moveTo>
                <a:lnTo>
                  <a:pt x="19127943" y="0"/>
                </a:lnTo>
              </a:path>
            </a:pathLst>
          </a:custGeom>
          <a:ln w="10471">
            <a:solidFill>
              <a:srgbClr val="D9D9D9"/>
            </a:solidFill>
          </a:ln>
        </p:spPr>
        <p:txBody>
          <a:bodyPr wrap="square" lIns="0" tIns="0" rIns="0" bIns="0" rtlCol="0"/>
          <a:lstStyle/>
          <a:p>
            <a:endParaRPr/>
          </a:p>
        </p:txBody>
      </p:sp>
      <p:sp>
        <p:nvSpPr>
          <p:cNvPr id="30" name="object 30"/>
          <p:cNvSpPr/>
          <p:nvPr/>
        </p:nvSpPr>
        <p:spPr>
          <a:xfrm>
            <a:off x="2300289" y="3447452"/>
            <a:ext cx="6594597" cy="0"/>
          </a:xfrm>
          <a:custGeom>
            <a:avLst/>
            <a:gdLst/>
            <a:ahLst/>
            <a:cxnLst/>
            <a:rect l="l" t="t" r="r" b="b"/>
            <a:pathLst>
              <a:path w="14498955">
                <a:moveTo>
                  <a:pt x="0" y="0"/>
                </a:moveTo>
                <a:lnTo>
                  <a:pt x="14498894" y="0"/>
                </a:lnTo>
              </a:path>
            </a:pathLst>
          </a:custGeom>
          <a:ln w="10471">
            <a:solidFill>
              <a:srgbClr val="D9D9D9"/>
            </a:solidFill>
          </a:ln>
        </p:spPr>
        <p:txBody>
          <a:bodyPr wrap="square" lIns="0" tIns="0" rIns="0" bIns="0" rtlCol="0"/>
          <a:lstStyle/>
          <a:p>
            <a:endParaRPr/>
          </a:p>
        </p:txBody>
      </p:sp>
      <p:sp>
        <p:nvSpPr>
          <p:cNvPr id="31" name="object 31"/>
          <p:cNvSpPr/>
          <p:nvPr/>
        </p:nvSpPr>
        <p:spPr>
          <a:xfrm>
            <a:off x="197227" y="2200829"/>
            <a:ext cx="0" cy="628425"/>
          </a:xfrm>
          <a:custGeom>
            <a:avLst/>
            <a:gdLst/>
            <a:ahLst/>
            <a:cxnLst/>
            <a:rect l="l" t="t" r="r" b="b"/>
            <a:pathLst>
              <a:path h="1036320">
                <a:moveTo>
                  <a:pt x="0" y="0"/>
                </a:moveTo>
                <a:lnTo>
                  <a:pt x="0" y="1035740"/>
                </a:lnTo>
              </a:path>
            </a:pathLst>
          </a:custGeom>
          <a:ln w="10471">
            <a:solidFill>
              <a:srgbClr val="D9D9D9"/>
            </a:solidFill>
          </a:ln>
        </p:spPr>
        <p:txBody>
          <a:bodyPr wrap="square" lIns="0" tIns="0" rIns="0" bIns="0" rtlCol="0"/>
          <a:lstStyle/>
          <a:p>
            <a:endParaRPr/>
          </a:p>
        </p:txBody>
      </p:sp>
      <p:sp>
        <p:nvSpPr>
          <p:cNvPr id="32" name="object 32"/>
          <p:cNvSpPr/>
          <p:nvPr/>
        </p:nvSpPr>
        <p:spPr>
          <a:xfrm>
            <a:off x="197227" y="3133384"/>
            <a:ext cx="0" cy="1234902"/>
          </a:xfrm>
          <a:custGeom>
            <a:avLst/>
            <a:gdLst/>
            <a:ahLst/>
            <a:cxnLst/>
            <a:rect l="l" t="t" r="r" b="b"/>
            <a:pathLst>
              <a:path h="2036445">
                <a:moveTo>
                  <a:pt x="0" y="0"/>
                </a:moveTo>
                <a:lnTo>
                  <a:pt x="0" y="2036400"/>
                </a:lnTo>
              </a:path>
            </a:pathLst>
          </a:custGeom>
          <a:ln w="10471">
            <a:solidFill>
              <a:srgbClr val="D9D9D9"/>
            </a:solidFill>
          </a:ln>
        </p:spPr>
        <p:txBody>
          <a:bodyPr wrap="square" lIns="0" tIns="0" rIns="0" bIns="0" rtlCol="0"/>
          <a:lstStyle/>
          <a:p>
            <a:endParaRPr/>
          </a:p>
        </p:txBody>
      </p:sp>
      <p:sp>
        <p:nvSpPr>
          <p:cNvPr id="33" name="object 33"/>
          <p:cNvSpPr/>
          <p:nvPr/>
        </p:nvSpPr>
        <p:spPr>
          <a:xfrm>
            <a:off x="8892477" y="2200829"/>
            <a:ext cx="0" cy="628425"/>
          </a:xfrm>
          <a:custGeom>
            <a:avLst/>
            <a:gdLst/>
            <a:ahLst/>
            <a:cxnLst/>
            <a:rect l="l" t="t" r="r" b="b"/>
            <a:pathLst>
              <a:path h="1036320">
                <a:moveTo>
                  <a:pt x="0" y="0"/>
                </a:moveTo>
                <a:lnTo>
                  <a:pt x="0" y="1035740"/>
                </a:lnTo>
              </a:path>
            </a:pathLst>
          </a:custGeom>
          <a:ln w="10471">
            <a:solidFill>
              <a:srgbClr val="D9D9D9"/>
            </a:solidFill>
          </a:ln>
        </p:spPr>
        <p:txBody>
          <a:bodyPr wrap="square" lIns="0" tIns="0" rIns="0" bIns="0" rtlCol="0"/>
          <a:lstStyle/>
          <a:p>
            <a:endParaRPr/>
          </a:p>
        </p:txBody>
      </p:sp>
      <p:sp>
        <p:nvSpPr>
          <p:cNvPr id="34" name="object 34"/>
          <p:cNvSpPr/>
          <p:nvPr/>
        </p:nvSpPr>
        <p:spPr>
          <a:xfrm>
            <a:off x="8892477" y="3133384"/>
            <a:ext cx="0" cy="1234902"/>
          </a:xfrm>
          <a:custGeom>
            <a:avLst/>
            <a:gdLst/>
            <a:ahLst/>
            <a:cxnLst/>
            <a:rect l="l" t="t" r="r" b="b"/>
            <a:pathLst>
              <a:path h="2036445">
                <a:moveTo>
                  <a:pt x="0" y="0"/>
                </a:moveTo>
                <a:lnTo>
                  <a:pt x="0" y="2036400"/>
                </a:lnTo>
              </a:path>
            </a:pathLst>
          </a:custGeom>
          <a:ln w="10471">
            <a:solidFill>
              <a:srgbClr val="D9D9D9"/>
            </a:solidFill>
          </a:ln>
        </p:spPr>
        <p:txBody>
          <a:bodyPr wrap="square" lIns="0" tIns="0" rIns="0" bIns="0" rtlCol="0"/>
          <a:lstStyle/>
          <a:p>
            <a:endParaRPr/>
          </a:p>
        </p:txBody>
      </p:sp>
      <p:sp>
        <p:nvSpPr>
          <p:cNvPr id="35" name="object 35"/>
          <p:cNvSpPr/>
          <p:nvPr/>
        </p:nvSpPr>
        <p:spPr>
          <a:xfrm>
            <a:off x="194846" y="4365083"/>
            <a:ext cx="8700086" cy="0"/>
          </a:xfrm>
          <a:custGeom>
            <a:avLst/>
            <a:gdLst/>
            <a:ahLst/>
            <a:cxnLst/>
            <a:rect l="l" t="t" r="r" b="b"/>
            <a:pathLst>
              <a:path w="19128105">
                <a:moveTo>
                  <a:pt x="0" y="0"/>
                </a:moveTo>
                <a:lnTo>
                  <a:pt x="19127943" y="0"/>
                </a:lnTo>
              </a:path>
            </a:pathLst>
          </a:custGeom>
          <a:ln w="10471">
            <a:solidFill>
              <a:srgbClr val="D9D9D9"/>
            </a:solidFill>
          </a:ln>
        </p:spPr>
        <p:txBody>
          <a:bodyPr wrap="square" lIns="0" tIns="0" rIns="0" bIns="0" rtlCol="0"/>
          <a:lstStyle/>
          <a:p>
            <a:endParaRPr/>
          </a:p>
        </p:txBody>
      </p:sp>
      <p:sp>
        <p:nvSpPr>
          <p:cNvPr id="36" name="object 36"/>
          <p:cNvSpPr/>
          <p:nvPr/>
        </p:nvSpPr>
        <p:spPr>
          <a:xfrm>
            <a:off x="946368" y="1275578"/>
            <a:ext cx="708799" cy="288795"/>
          </a:xfrm>
          <a:prstGeom prst="rect">
            <a:avLst/>
          </a:prstGeom>
          <a:blipFill>
            <a:blip r:embed="rId8" cstate="print"/>
            <a:stretch>
              <a:fillRect/>
            </a:stretch>
          </a:blipFill>
        </p:spPr>
        <p:txBody>
          <a:bodyPr wrap="square" lIns="0" tIns="0" rIns="0" bIns="0" rtlCol="0"/>
          <a:lstStyle/>
          <a:p>
            <a:endParaRPr/>
          </a:p>
        </p:txBody>
      </p:sp>
      <p:sp>
        <p:nvSpPr>
          <p:cNvPr id="37" name="object 37"/>
          <p:cNvSpPr/>
          <p:nvPr/>
        </p:nvSpPr>
        <p:spPr>
          <a:xfrm>
            <a:off x="2806812" y="1138419"/>
            <a:ext cx="747902" cy="288795"/>
          </a:xfrm>
          <a:prstGeom prst="rect">
            <a:avLst/>
          </a:prstGeom>
          <a:blipFill>
            <a:blip r:embed="rId9" cstate="print"/>
            <a:stretch>
              <a:fillRect/>
            </a:stretch>
          </a:blipFill>
        </p:spPr>
        <p:txBody>
          <a:bodyPr wrap="square" lIns="0" tIns="0" rIns="0" bIns="0" rtlCol="0"/>
          <a:lstStyle/>
          <a:p>
            <a:endParaRPr/>
          </a:p>
        </p:txBody>
      </p:sp>
      <p:sp>
        <p:nvSpPr>
          <p:cNvPr id="38" name="object 38"/>
          <p:cNvSpPr/>
          <p:nvPr/>
        </p:nvSpPr>
        <p:spPr>
          <a:xfrm>
            <a:off x="2686789" y="1412738"/>
            <a:ext cx="959941" cy="288795"/>
          </a:xfrm>
          <a:prstGeom prst="rect">
            <a:avLst/>
          </a:prstGeom>
          <a:blipFill>
            <a:blip r:embed="rId10" cstate="print"/>
            <a:stretch>
              <a:fillRect/>
            </a:stretch>
          </a:blipFill>
        </p:spPr>
        <p:txBody>
          <a:bodyPr wrap="square" lIns="0" tIns="0" rIns="0" bIns="0" rtlCol="0"/>
          <a:lstStyle/>
          <a:p>
            <a:endParaRPr/>
          </a:p>
        </p:txBody>
      </p:sp>
      <p:sp>
        <p:nvSpPr>
          <p:cNvPr id="39" name="object 39"/>
          <p:cNvSpPr/>
          <p:nvPr/>
        </p:nvSpPr>
        <p:spPr>
          <a:xfrm>
            <a:off x="4358627" y="979797"/>
            <a:ext cx="1293290" cy="320799"/>
          </a:xfrm>
          <a:prstGeom prst="rect">
            <a:avLst/>
          </a:prstGeom>
          <a:blipFill>
            <a:blip r:embed="rId11" cstate="print"/>
            <a:stretch>
              <a:fillRect/>
            </a:stretch>
          </a:blipFill>
        </p:spPr>
        <p:txBody>
          <a:bodyPr wrap="square" lIns="0" tIns="0" rIns="0" bIns="0" rtlCol="0"/>
          <a:lstStyle/>
          <a:p>
            <a:endParaRPr/>
          </a:p>
        </p:txBody>
      </p:sp>
      <p:sp>
        <p:nvSpPr>
          <p:cNvPr id="40" name="object 40"/>
          <p:cNvSpPr/>
          <p:nvPr/>
        </p:nvSpPr>
        <p:spPr>
          <a:xfrm>
            <a:off x="6840616" y="979797"/>
            <a:ext cx="1298100" cy="320799"/>
          </a:xfrm>
          <a:prstGeom prst="rect">
            <a:avLst/>
          </a:prstGeom>
          <a:blipFill>
            <a:blip r:embed="rId12" cstate="print"/>
            <a:stretch>
              <a:fillRect/>
            </a:stretch>
          </a:blipFill>
        </p:spPr>
        <p:txBody>
          <a:bodyPr wrap="square" lIns="0" tIns="0" rIns="0" bIns="0" rtlCol="0"/>
          <a:lstStyle/>
          <a:p>
            <a:endParaRPr/>
          </a:p>
        </p:txBody>
      </p:sp>
      <p:sp>
        <p:nvSpPr>
          <p:cNvPr id="41" name="object 41"/>
          <p:cNvSpPr/>
          <p:nvPr/>
        </p:nvSpPr>
        <p:spPr>
          <a:xfrm>
            <a:off x="4705549" y="1426580"/>
            <a:ext cx="593254" cy="192784"/>
          </a:xfrm>
          <a:prstGeom prst="rect">
            <a:avLst/>
          </a:prstGeom>
          <a:blipFill>
            <a:blip r:embed="rId13" cstate="print"/>
            <a:stretch>
              <a:fillRect/>
            </a:stretch>
          </a:blipFill>
        </p:spPr>
        <p:txBody>
          <a:bodyPr wrap="square" lIns="0" tIns="0" rIns="0" bIns="0" rtlCol="0"/>
          <a:lstStyle/>
          <a:p>
            <a:endParaRPr/>
          </a:p>
        </p:txBody>
      </p:sp>
      <p:sp>
        <p:nvSpPr>
          <p:cNvPr id="42" name="object 42"/>
          <p:cNvSpPr/>
          <p:nvPr/>
        </p:nvSpPr>
        <p:spPr>
          <a:xfrm>
            <a:off x="4704977" y="1609459"/>
            <a:ext cx="358010" cy="192784"/>
          </a:xfrm>
          <a:prstGeom prst="rect">
            <a:avLst/>
          </a:prstGeom>
          <a:blipFill>
            <a:blip r:embed="rId14" cstate="print"/>
            <a:stretch>
              <a:fillRect/>
            </a:stretch>
          </a:blipFill>
        </p:spPr>
        <p:txBody>
          <a:bodyPr wrap="square" lIns="0" tIns="0" rIns="0" bIns="0" rtlCol="0"/>
          <a:lstStyle/>
          <a:p>
            <a:endParaRPr/>
          </a:p>
        </p:txBody>
      </p:sp>
      <p:sp>
        <p:nvSpPr>
          <p:cNvPr id="43" name="object 43"/>
          <p:cNvSpPr/>
          <p:nvPr/>
        </p:nvSpPr>
        <p:spPr>
          <a:xfrm>
            <a:off x="5003319" y="1609459"/>
            <a:ext cx="98304" cy="192784"/>
          </a:xfrm>
          <a:prstGeom prst="rect">
            <a:avLst/>
          </a:prstGeom>
          <a:blipFill>
            <a:blip r:embed="rId15" cstate="print"/>
            <a:stretch>
              <a:fillRect/>
            </a:stretch>
          </a:blipFill>
        </p:spPr>
        <p:txBody>
          <a:bodyPr wrap="square" lIns="0" tIns="0" rIns="0" bIns="0" rtlCol="0"/>
          <a:lstStyle/>
          <a:p>
            <a:endParaRPr/>
          </a:p>
        </p:txBody>
      </p:sp>
      <p:sp>
        <p:nvSpPr>
          <p:cNvPr id="44" name="object 44"/>
          <p:cNvSpPr/>
          <p:nvPr/>
        </p:nvSpPr>
        <p:spPr>
          <a:xfrm>
            <a:off x="5052471" y="1609459"/>
            <a:ext cx="240216" cy="192784"/>
          </a:xfrm>
          <a:prstGeom prst="rect">
            <a:avLst/>
          </a:prstGeom>
          <a:blipFill>
            <a:blip r:embed="rId16" cstate="print"/>
            <a:stretch>
              <a:fillRect/>
            </a:stretch>
          </a:blipFill>
        </p:spPr>
        <p:txBody>
          <a:bodyPr wrap="square" lIns="0" tIns="0" rIns="0" bIns="0" rtlCol="0"/>
          <a:lstStyle/>
          <a:p>
            <a:endParaRPr/>
          </a:p>
        </p:txBody>
      </p:sp>
      <p:sp>
        <p:nvSpPr>
          <p:cNvPr id="45" name="object 45"/>
          <p:cNvSpPr/>
          <p:nvPr/>
        </p:nvSpPr>
        <p:spPr>
          <a:xfrm>
            <a:off x="6736596" y="1426580"/>
            <a:ext cx="664505" cy="192784"/>
          </a:xfrm>
          <a:prstGeom prst="rect">
            <a:avLst/>
          </a:prstGeom>
          <a:blipFill>
            <a:blip r:embed="rId17" cstate="print"/>
            <a:stretch>
              <a:fillRect/>
            </a:stretch>
          </a:blipFill>
        </p:spPr>
        <p:txBody>
          <a:bodyPr wrap="square" lIns="0" tIns="0" rIns="0" bIns="0" rtlCol="0"/>
          <a:lstStyle/>
          <a:p>
            <a:endParaRPr/>
          </a:p>
        </p:txBody>
      </p:sp>
      <p:sp>
        <p:nvSpPr>
          <p:cNvPr id="46" name="object 46"/>
          <p:cNvSpPr/>
          <p:nvPr/>
        </p:nvSpPr>
        <p:spPr>
          <a:xfrm>
            <a:off x="7340709" y="1426580"/>
            <a:ext cx="198037" cy="192784"/>
          </a:xfrm>
          <a:prstGeom prst="rect">
            <a:avLst/>
          </a:prstGeom>
          <a:blipFill>
            <a:blip r:embed="rId18" cstate="print"/>
            <a:stretch>
              <a:fillRect/>
            </a:stretch>
          </a:blipFill>
        </p:spPr>
        <p:txBody>
          <a:bodyPr wrap="square" lIns="0" tIns="0" rIns="0" bIns="0" rtlCol="0"/>
          <a:lstStyle/>
          <a:p>
            <a:endParaRPr/>
          </a:p>
        </p:txBody>
      </p:sp>
      <p:sp>
        <p:nvSpPr>
          <p:cNvPr id="47" name="object 47"/>
          <p:cNvSpPr/>
          <p:nvPr/>
        </p:nvSpPr>
        <p:spPr>
          <a:xfrm>
            <a:off x="7472734" y="1426580"/>
            <a:ext cx="763572" cy="192784"/>
          </a:xfrm>
          <a:prstGeom prst="rect">
            <a:avLst/>
          </a:prstGeom>
          <a:blipFill>
            <a:blip r:embed="rId19" cstate="print"/>
            <a:stretch>
              <a:fillRect/>
            </a:stretch>
          </a:blipFill>
        </p:spPr>
        <p:txBody>
          <a:bodyPr wrap="square" lIns="0" tIns="0" rIns="0" bIns="0" rtlCol="0"/>
          <a:lstStyle/>
          <a:p>
            <a:endParaRPr/>
          </a:p>
        </p:txBody>
      </p:sp>
      <p:sp>
        <p:nvSpPr>
          <p:cNvPr id="48" name="object 48"/>
          <p:cNvSpPr/>
          <p:nvPr/>
        </p:nvSpPr>
        <p:spPr>
          <a:xfrm>
            <a:off x="6926346" y="1609459"/>
            <a:ext cx="815057" cy="192784"/>
          </a:xfrm>
          <a:prstGeom prst="rect">
            <a:avLst/>
          </a:prstGeom>
          <a:blipFill>
            <a:blip r:embed="rId20" cstate="print"/>
            <a:stretch>
              <a:fillRect/>
            </a:stretch>
          </a:blipFill>
        </p:spPr>
        <p:txBody>
          <a:bodyPr wrap="square" lIns="0" tIns="0" rIns="0" bIns="0" rtlCol="0"/>
          <a:lstStyle/>
          <a:p>
            <a:endParaRPr/>
          </a:p>
        </p:txBody>
      </p:sp>
      <p:sp>
        <p:nvSpPr>
          <p:cNvPr id="49" name="object 49"/>
          <p:cNvSpPr/>
          <p:nvPr/>
        </p:nvSpPr>
        <p:spPr>
          <a:xfrm>
            <a:off x="7687060" y="1609459"/>
            <a:ext cx="98304" cy="192784"/>
          </a:xfrm>
          <a:prstGeom prst="rect">
            <a:avLst/>
          </a:prstGeom>
          <a:blipFill>
            <a:blip r:embed="rId15" cstate="print"/>
            <a:stretch>
              <a:fillRect/>
            </a:stretch>
          </a:blipFill>
        </p:spPr>
        <p:txBody>
          <a:bodyPr wrap="square" lIns="0" tIns="0" rIns="0" bIns="0" rtlCol="0"/>
          <a:lstStyle/>
          <a:p>
            <a:endParaRPr/>
          </a:p>
        </p:txBody>
      </p:sp>
      <p:sp>
        <p:nvSpPr>
          <p:cNvPr id="50" name="object 50"/>
          <p:cNvSpPr/>
          <p:nvPr/>
        </p:nvSpPr>
        <p:spPr>
          <a:xfrm>
            <a:off x="7736212" y="1609459"/>
            <a:ext cx="298875" cy="192784"/>
          </a:xfrm>
          <a:prstGeom prst="rect">
            <a:avLst/>
          </a:prstGeom>
          <a:blipFill>
            <a:blip r:embed="rId21" cstate="print"/>
            <a:stretch>
              <a:fillRect/>
            </a:stretch>
          </a:blipFill>
        </p:spPr>
        <p:txBody>
          <a:bodyPr wrap="square" lIns="0" tIns="0" rIns="0" bIns="0" rtlCol="0"/>
          <a:lstStyle/>
          <a:p>
            <a:endParaRPr/>
          </a:p>
        </p:txBody>
      </p:sp>
      <p:sp>
        <p:nvSpPr>
          <p:cNvPr id="51" name="object 51"/>
          <p:cNvSpPr/>
          <p:nvPr/>
        </p:nvSpPr>
        <p:spPr>
          <a:xfrm>
            <a:off x="710181" y="2266488"/>
            <a:ext cx="1199748" cy="257554"/>
          </a:xfrm>
          <a:prstGeom prst="rect">
            <a:avLst/>
          </a:prstGeom>
          <a:blipFill>
            <a:blip r:embed="rId22" cstate="print"/>
            <a:stretch>
              <a:fillRect/>
            </a:stretch>
          </a:blipFill>
        </p:spPr>
        <p:txBody>
          <a:bodyPr wrap="square" lIns="0" tIns="0" rIns="0" bIns="0" rtlCol="0"/>
          <a:lstStyle/>
          <a:p>
            <a:endParaRPr/>
          </a:p>
        </p:txBody>
      </p:sp>
      <p:sp>
        <p:nvSpPr>
          <p:cNvPr id="52" name="object 52"/>
          <p:cNvSpPr/>
          <p:nvPr/>
        </p:nvSpPr>
        <p:spPr>
          <a:xfrm>
            <a:off x="1041242" y="2510326"/>
            <a:ext cx="500665" cy="257554"/>
          </a:xfrm>
          <a:prstGeom prst="rect">
            <a:avLst/>
          </a:prstGeom>
          <a:blipFill>
            <a:blip r:embed="rId23" cstate="print"/>
            <a:stretch>
              <a:fillRect/>
            </a:stretch>
          </a:blipFill>
        </p:spPr>
        <p:txBody>
          <a:bodyPr wrap="square" lIns="0" tIns="0" rIns="0" bIns="0" rtlCol="0"/>
          <a:lstStyle/>
          <a:p>
            <a:endParaRPr/>
          </a:p>
        </p:txBody>
      </p:sp>
      <p:sp>
        <p:nvSpPr>
          <p:cNvPr id="53" name="object 53"/>
          <p:cNvSpPr/>
          <p:nvPr/>
        </p:nvSpPr>
        <p:spPr>
          <a:xfrm>
            <a:off x="2549049" y="2232960"/>
            <a:ext cx="837776" cy="257554"/>
          </a:xfrm>
          <a:prstGeom prst="rect">
            <a:avLst/>
          </a:prstGeom>
          <a:blipFill>
            <a:blip r:embed="rId24" cstate="print"/>
            <a:stretch>
              <a:fillRect/>
            </a:stretch>
          </a:blipFill>
        </p:spPr>
        <p:txBody>
          <a:bodyPr wrap="square" lIns="0" tIns="0" rIns="0" bIns="0" rtlCol="0"/>
          <a:lstStyle/>
          <a:p>
            <a:endParaRPr/>
          </a:p>
        </p:txBody>
      </p:sp>
      <p:sp>
        <p:nvSpPr>
          <p:cNvPr id="54" name="object 54"/>
          <p:cNvSpPr/>
          <p:nvPr/>
        </p:nvSpPr>
        <p:spPr>
          <a:xfrm>
            <a:off x="3329768" y="2232960"/>
            <a:ext cx="435081" cy="257554"/>
          </a:xfrm>
          <a:prstGeom prst="rect">
            <a:avLst/>
          </a:prstGeom>
          <a:blipFill>
            <a:blip r:embed="rId25" cstate="print"/>
            <a:stretch>
              <a:fillRect/>
            </a:stretch>
          </a:blipFill>
        </p:spPr>
        <p:txBody>
          <a:bodyPr wrap="square" lIns="0" tIns="0" rIns="0" bIns="0" rtlCol="0"/>
          <a:lstStyle/>
          <a:p>
            <a:endParaRPr/>
          </a:p>
        </p:txBody>
      </p:sp>
      <p:sp>
        <p:nvSpPr>
          <p:cNvPr id="55" name="object 55"/>
          <p:cNvSpPr/>
          <p:nvPr/>
        </p:nvSpPr>
        <p:spPr>
          <a:xfrm>
            <a:off x="4925019" y="2232960"/>
            <a:ext cx="134882" cy="257554"/>
          </a:xfrm>
          <a:prstGeom prst="rect">
            <a:avLst/>
          </a:prstGeom>
          <a:blipFill>
            <a:blip r:embed="rId26" cstate="print"/>
            <a:stretch>
              <a:fillRect/>
            </a:stretch>
          </a:blipFill>
        </p:spPr>
        <p:txBody>
          <a:bodyPr wrap="square" lIns="0" tIns="0" rIns="0" bIns="0" rtlCol="0"/>
          <a:lstStyle/>
          <a:p>
            <a:endParaRPr/>
          </a:p>
        </p:txBody>
      </p:sp>
      <p:sp>
        <p:nvSpPr>
          <p:cNvPr id="56" name="object 56"/>
          <p:cNvSpPr/>
          <p:nvPr/>
        </p:nvSpPr>
        <p:spPr>
          <a:xfrm>
            <a:off x="7242977" y="2232960"/>
            <a:ext cx="500808" cy="257554"/>
          </a:xfrm>
          <a:prstGeom prst="rect">
            <a:avLst/>
          </a:prstGeom>
          <a:blipFill>
            <a:blip r:embed="rId27" cstate="print"/>
            <a:stretch>
              <a:fillRect/>
            </a:stretch>
          </a:blipFill>
        </p:spPr>
        <p:txBody>
          <a:bodyPr wrap="square" lIns="0" tIns="0" rIns="0" bIns="0" rtlCol="0"/>
          <a:lstStyle/>
          <a:p>
            <a:endParaRPr/>
          </a:p>
        </p:txBody>
      </p:sp>
      <p:sp>
        <p:nvSpPr>
          <p:cNvPr id="57" name="object 57"/>
          <p:cNvSpPr/>
          <p:nvPr/>
        </p:nvSpPr>
        <p:spPr>
          <a:xfrm>
            <a:off x="2467891" y="2543854"/>
            <a:ext cx="760285" cy="257554"/>
          </a:xfrm>
          <a:prstGeom prst="rect">
            <a:avLst/>
          </a:prstGeom>
          <a:blipFill>
            <a:blip r:embed="rId28" cstate="print"/>
            <a:stretch>
              <a:fillRect/>
            </a:stretch>
          </a:blipFill>
        </p:spPr>
        <p:txBody>
          <a:bodyPr wrap="square" lIns="0" tIns="0" rIns="0" bIns="0" rtlCol="0"/>
          <a:lstStyle/>
          <a:p>
            <a:endParaRPr/>
          </a:p>
        </p:txBody>
      </p:sp>
      <p:sp>
        <p:nvSpPr>
          <p:cNvPr id="58" name="object 58"/>
          <p:cNvSpPr/>
          <p:nvPr/>
        </p:nvSpPr>
        <p:spPr>
          <a:xfrm>
            <a:off x="3168593" y="2543854"/>
            <a:ext cx="688796" cy="257554"/>
          </a:xfrm>
          <a:prstGeom prst="rect">
            <a:avLst/>
          </a:prstGeom>
          <a:blipFill>
            <a:blip r:embed="rId29" cstate="print"/>
            <a:stretch>
              <a:fillRect/>
            </a:stretch>
          </a:blipFill>
        </p:spPr>
        <p:txBody>
          <a:bodyPr wrap="square" lIns="0" tIns="0" rIns="0" bIns="0" rtlCol="0"/>
          <a:lstStyle/>
          <a:p>
            <a:endParaRPr/>
          </a:p>
        </p:txBody>
      </p:sp>
      <p:sp>
        <p:nvSpPr>
          <p:cNvPr id="59" name="object 59"/>
          <p:cNvSpPr/>
          <p:nvPr/>
        </p:nvSpPr>
        <p:spPr>
          <a:xfrm>
            <a:off x="4761559" y="2543854"/>
            <a:ext cx="493092" cy="257554"/>
          </a:xfrm>
          <a:prstGeom prst="rect">
            <a:avLst/>
          </a:prstGeom>
          <a:blipFill>
            <a:blip r:embed="rId30" cstate="print"/>
            <a:stretch>
              <a:fillRect/>
            </a:stretch>
          </a:blipFill>
        </p:spPr>
        <p:txBody>
          <a:bodyPr wrap="square" lIns="0" tIns="0" rIns="0" bIns="0" rtlCol="0"/>
          <a:lstStyle/>
          <a:p>
            <a:endParaRPr/>
          </a:p>
        </p:txBody>
      </p:sp>
      <p:sp>
        <p:nvSpPr>
          <p:cNvPr id="60" name="object 60"/>
          <p:cNvSpPr/>
          <p:nvPr/>
        </p:nvSpPr>
        <p:spPr>
          <a:xfrm>
            <a:off x="7409865" y="2543854"/>
            <a:ext cx="134882" cy="257554"/>
          </a:xfrm>
          <a:prstGeom prst="rect">
            <a:avLst/>
          </a:prstGeom>
          <a:blipFill>
            <a:blip r:embed="rId26" cstate="print"/>
            <a:stretch>
              <a:fillRect/>
            </a:stretch>
          </a:blipFill>
        </p:spPr>
        <p:txBody>
          <a:bodyPr wrap="square" lIns="0" tIns="0" rIns="0" bIns="0" rtlCol="0"/>
          <a:lstStyle/>
          <a:p>
            <a:endParaRPr/>
          </a:p>
        </p:txBody>
      </p:sp>
      <p:sp>
        <p:nvSpPr>
          <p:cNvPr id="61" name="object 61"/>
          <p:cNvSpPr/>
          <p:nvPr/>
        </p:nvSpPr>
        <p:spPr>
          <a:xfrm>
            <a:off x="434710" y="3258731"/>
            <a:ext cx="532909" cy="257554"/>
          </a:xfrm>
          <a:prstGeom prst="rect">
            <a:avLst/>
          </a:prstGeom>
          <a:blipFill>
            <a:blip r:embed="rId31" cstate="print"/>
            <a:stretch>
              <a:fillRect/>
            </a:stretch>
          </a:blipFill>
        </p:spPr>
        <p:txBody>
          <a:bodyPr wrap="square" lIns="0" tIns="0" rIns="0" bIns="0" rtlCol="0"/>
          <a:lstStyle/>
          <a:p>
            <a:endParaRPr/>
          </a:p>
        </p:txBody>
      </p:sp>
      <p:sp>
        <p:nvSpPr>
          <p:cNvPr id="62" name="object 62"/>
          <p:cNvSpPr/>
          <p:nvPr/>
        </p:nvSpPr>
        <p:spPr>
          <a:xfrm>
            <a:off x="914219" y="3258731"/>
            <a:ext cx="1270143" cy="257554"/>
          </a:xfrm>
          <a:prstGeom prst="rect">
            <a:avLst/>
          </a:prstGeom>
          <a:blipFill>
            <a:blip r:embed="rId32" cstate="print"/>
            <a:stretch>
              <a:fillRect/>
            </a:stretch>
          </a:blipFill>
        </p:spPr>
        <p:txBody>
          <a:bodyPr wrap="square" lIns="0" tIns="0" rIns="0" bIns="0" rtlCol="0"/>
          <a:lstStyle/>
          <a:p>
            <a:endParaRPr/>
          </a:p>
        </p:txBody>
      </p:sp>
      <p:sp>
        <p:nvSpPr>
          <p:cNvPr id="63" name="object 63"/>
          <p:cNvSpPr/>
          <p:nvPr/>
        </p:nvSpPr>
        <p:spPr>
          <a:xfrm>
            <a:off x="447855" y="3502569"/>
            <a:ext cx="1724942" cy="257554"/>
          </a:xfrm>
          <a:prstGeom prst="rect">
            <a:avLst/>
          </a:prstGeom>
          <a:blipFill>
            <a:blip r:embed="rId33" cstate="print"/>
            <a:stretch>
              <a:fillRect/>
            </a:stretch>
          </a:blipFill>
        </p:spPr>
        <p:txBody>
          <a:bodyPr wrap="square" lIns="0" tIns="0" rIns="0" bIns="0" rtlCol="0"/>
          <a:lstStyle/>
          <a:p>
            <a:endParaRPr/>
          </a:p>
        </p:txBody>
      </p:sp>
      <p:sp>
        <p:nvSpPr>
          <p:cNvPr id="64" name="object 64"/>
          <p:cNvSpPr/>
          <p:nvPr/>
        </p:nvSpPr>
        <p:spPr>
          <a:xfrm>
            <a:off x="581014" y="3746407"/>
            <a:ext cx="1426696" cy="257554"/>
          </a:xfrm>
          <a:prstGeom prst="rect">
            <a:avLst/>
          </a:prstGeom>
          <a:blipFill>
            <a:blip r:embed="rId34" cstate="print"/>
            <a:stretch>
              <a:fillRect/>
            </a:stretch>
          </a:blipFill>
        </p:spPr>
        <p:txBody>
          <a:bodyPr wrap="square" lIns="0" tIns="0" rIns="0" bIns="0" rtlCol="0"/>
          <a:lstStyle/>
          <a:p>
            <a:endParaRPr/>
          </a:p>
        </p:txBody>
      </p:sp>
      <p:sp>
        <p:nvSpPr>
          <p:cNvPr id="65" name="object 65"/>
          <p:cNvSpPr/>
          <p:nvPr/>
        </p:nvSpPr>
        <p:spPr>
          <a:xfrm>
            <a:off x="1042957" y="3990245"/>
            <a:ext cx="497236" cy="257554"/>
          </a:xfrm>
          <a:prstGeom prst="rect">
            <a:avLst/>
          </a:prstGeom>
          <a:blipFill>
            <a:blip r:embed="rId35" cstate="print"/>
            <a:stretch>
              <a:fillRect/>
            </a:stretch>
          </a:blipFill>
        </p:spPr>
        <p:txBody>
          <a:bodyPr wrap="square" lIns="0" tIns="0" rIns="0" bIns="0" rtlCol="0"/>
          <a:lstStyle/>
          <a:p>
            <a:endParaRPr/>
          </a:p>
        </p:txBody>
      </p:sp>
      <p:sp>
        <p:nvSpPr>
          <p:cNvPr id="66" name="object 66"/>
          <p:cNvSpPr/>
          <p:nvPr/>
        </p:nvSpPr>
        <p:spPr>
          <a:xfrm>
            <a:off x="2549049" y="3165641"/>
            <a:ext cx="837776" cy="257554"/>
          </a:xfrm>
          <a:prstGeom prst="rect">
            <a:avLst/>
          </a:prstGeom>
          <a:blipFill>
            <a:blip r:embed="rId24" cstate="print"/>
            <a:stretch>
              <a:fillRect/>
            </a:stretch>
          </a:blipFill>
        </p:spPr>
        <p:txBody>
          <a:bodyPr wrap="square" lIns="0" tIns="0" rIns="0" bIns="0" rtlCol="0"/>
          <a:lstStyle/>
          <a:p>
            <a:endParaRPr/>
          </a:p>
        </p:txBody>
      </p:sp>
      <p:sp>
        <p:nvSpPr>
          <p:cNvPr id="67" name="object 67"/>
          <p:cNvSpPr/>
          <p:nvPr/>
        </p:nvSpPr>
        <p:spPr>
          <a:xfrm>
            <a:off x="3329768" y="3165641"/>
            <a:ext cx="435081" cy="257554"/>
          </a:xfrm>
          <a:prstGeom prst="rect">
            <a:avLst/>
          </a:prstGeom>
          <a:blipFill>
            <a:blip r:embed="rId25" cstate="print"/>
            <a:stretch>
              <a:fillRect/>
            </a:stretch>
          </a:blipFill>
        </p:spPr>
        <p:txBody>
          <a:bodyPr wrap="square" lIns="0" tIns="0" rIns="0" bIns="0" rtlCol="0"/>
          <a:lstStyle/>
          <a:p>
            <a:endParaRPr/>
          </a:p>
        </p:txBody>
      </p:sp>
      <p:sp>
        <p:nvSpPr>
          <p:cNvPr id="68" name="object 68"/>
          <p:cNvSpPr/>
          <p:nvPr/>
        </p:nvSpPr>
        <p:spPr>
          <a:xfrm>
            <a:off x="4761559" y="3165641"/>
            <a:ext cx="493092" cy="257554"/>
          </a:xfrm>
          <a:prstGeom prst="rect">
            <a:avLst/>
          </a:prstGeom>
          <a:blipFill>
            <a:blip r:embed="rId30" cstate="print"/>
            <a:stretch>
              <a:fillRect/>
            </a:stretch>
          </a:blipFill>
        </p:spPr>
        <p:txBody>
          <a:bodyPr wrap="square" lIns="0" tIns="0" rIns="0" bIns="0" rtlCol="0"/>
          <a:lstStyle/>
          <a:p>
            <a:endParaRPr/>
          </a:p>
        </p:txBody>
      </p:sp>
      <p:sp>
        <p:nvSpPr>
          <p:cNvPr id="69" name="object 69"/>
          <p:cNvSpPr/>
          <p:nvPr/>
        </p:nvSpPr>
        <p:spPr>
          <a:xfrm>
            <a:off x="7214972" y="3165641"/>
            <a:ext cx="548674" cy="257554"/>
          </a:xfrm>
          <a:prstGeom prst="rect">
            <a:avLst/>
          </a:prstGeom>
          <a:blipFill>
            <a:blip r:embed="rId36" cstate="print"/>
            <a:stretch>
              <a:fillRect/>
            </a:stretch>
          </a:blipFill>
        </p:spPr>
        <p:txBody>
          <a:bodyPr wrap="square" lIns="0" tIns="0" rIns="0" bIns="0" rtlCol="0"/>
          <a:lstStyle/>
          <a:p>
            <a:endParaRPr/>
          </a:p>
        </p:txBody>
      </p:sp>
      <p:sp>
        <p:nvSpPr>
          <p:cNvPr id="70" name="object 70"/>
          <p:cNvSpPr/>
          <p:nvPr/>
        </p:nvSpPr>
        <p:spPr>
          <a:xfrm>
            <a:off x="2467891" y="3779935"/>
            <a:ext cx="1383307" cy="257554"/>
          </a:xfrm>
          <a:prstGeom prst="rect">
            <a:avLst/>
          </a:prstGeom>
          <a:blipFill>
            <a:blip r:embed="rId37" cstate="print"/>
            <a:stretch>
              <a:fillRect/>
            </a:stretch>
          </a:blipFill>
        </p:spPr>
        <p:txBody>
          <a:bodyPr wrap="square" lIns="0" tIns="0" rIns="0" bIns="0" rtlCol="0"/>
          <a:lstStyle/>
          <a:p>
            <a:endParaRPr/>
          </a:p>
        </p:txBody>
      </p:sp>
      <p:sp>
        <p:nvSpPr>
          <p:cNvPr id="71" name="object 71"/>
          <p:cNvSpPr/>
          <p:nvPr/>
        </p:nvSpPr>
        <p:spPr>
          <a:xfrm>
            <a:off x="4925019" y="3779935"/>
            <a:ext cx="134882" cy="257554"/>
          </a:xfrm>
          <a:prstGeom prst="rect">
            <a:avLst/>
          </a:prstGeom>
          <a:blipFill>
            <a:blip r:embed="rId26" cstate="print"/>
            <a:stretch>
              <a:fillRect/>
            </a:stretch>
          </a:blipFill>
        </p:spPr>
        <p:txBody>
          <a:bodyPr wrap="square" lIns="0" tIns="0" rIns="0" bIns="0" rtlCol="0"/>
          <a:lstStyle/>
          <a:p>
            <a:endParaRPr/>
          </a:p>
        </p:txBody>
      </p:sp>
      <p:sp>
        <p:nvSpPr>
          <p:cNvPr id="73" name="object 73"/>
          <p:cNvSpPr/>
          <p:nvPr/>
        </p:nvSpPr>
        <p:spPr>
          <a:xfrm>
            <a:off x="6462831" y="3842419"/>
            <a:ext cx="2054195" cy="192784"/>
          </a:xfrm>
          <a:prstGeom prst="rect">
            <a:avLst/>
          </a:prstGeom>
          <a:blipFill>
            <a:blip r:embed="rId38" cstate="print"/>
            <a:stretch>
              <a:fillRect/>
            </a:stretch>
          </a:blipFill>
        </p:spPr>
        <p:txBody>
          <a:bodyPr wrap="square" lIns="0" tIns="0" rIns="0" bIns="0" rtlCol="0"/>
          <a:lstStyle/>
          <a:p>
            <a:endParaRPr/>
          </a:p>
        </p:txBody>
      </p:sp>
      <p:sp>
        <p:nvSpPr>
          <p:cNvPr id="74" name="object 74"/>
          <p:cNvSpPr/>
          <p:nvPr/>
        </p:nvSpPr>
        <p:spPr>
          <a:xfrm>
            <a:off x="6698874" y="4025298"/>
            <a:ext cx="1549100" cy="192784"/>
          </a:xfrm>
          <a:prstGeom prst="rect">
            <a:avLst/>
          </a:prstGeom>
          <a:blipFill>
            <a:blip r:embed="rId39" cstate="print"/>
            <a:stretch>
              <a:fillRect/>
            </a:stretch>
          </a:blipFill>
        </p:spPr>
        <p:txBody>
          <a:bodyPr wrap="square" lIns="0" tIns="0" rIns="0" bIns="0" rtlCol="0"/>
          <a:lstStyle/>
          <a:p>
            <a:endParaRPr/>
          </a:p>
        </p:txBody>
      </p:sp>
      <p:sp>
        <p:nvSpPr>
          <p:cNvPr id="87" name="object 87"/>
          <p:cNvSpPr/>
          <p:nvPr/>
        </p:nvSpPr>
        <p:spPr>
          <a:xfrm>
            <a:off x="8892477" y="4541422"/>
            <a:ext cx="0" cy="1729325"/>
          </a:xfrm>
          <a:custGeom>
            <a:avLst/>
            <a:gdLst/>
            <a:ahLst/>
            <a:cxnLst/>
            <a:rect l="l" t="t" r="r" b="b"/>
            <a:pathLst>
              <a:path h="2851784">
                <a:moveTo>
                  <a:pt x="0" y="0"/>
                </a:moveTo>
                <a:lnTo>
                  <a:pt x="0" y="2851484"/>
                </a:lnTo>
              </a:path>
            </a:pathLst>
          </a:custGeom>
          <a:ln w="10471">
            <a:solidFill>
              <a:srgbClr val="BEBEBE"/>
            </a:solidFill>
          </a:ln>
        </p:spPr>
        <p:txBody>
          <a:bodyPr wrap="square" lIns="0" tIns="0" rIns="0" bIns="0" rtlCol="0"/>
          <a:lstStyle/>
          <a:p>
            <a:endParaRPr/>
          </a:p>
        </p:txBody>
      </p:sp>
      <p:sp>
        <p:nvSpPr>
          <p:cNvPr id="107" name="TextBox 106"/>
          <p:cNvSpPr txBox="1"/>
          <p:nvPr/>
        </p:nvSpPr>
        <p:spPr>
          <a:xfrm>
            <a:off x="7134689" y="3465687"/>
            <a:ext cx="820115" cy="369332"/>
          </a:xfrm>
          <a:prstGeom prst="rect">
            <a:avLst/>
          </a:prstGeom>
          <a:noFill/>
        </p:spPr>
        <p:txBody>
          <a:bodyPr wrap="square" rtlCol="0">
            <a:spAutoFit/>
          </a:bodyPr>
          <a:lstStyle/>
          <a:p>
            <a:r>
              <a:rPr lang="ru-RU" b="1" dirty="0" smtClean="0"/>
              <a:t> 6%</a:t>
            </a:r>
            <a:endParaRPr lang="ru-RU" b="1" dirty="0"/>
          </a:p>
        </p:txBody>
      </p:sp>
      <p:graphicFrame>
        <p:nvGraphicFramePr>
          <p:cNvPr id="109" name="Таблица 108"/>
          <p:cNvGraphicFramePr>
            <a:graphicFrameLocks noGrp="1"/>
          </p:cNvGraphicFramePr>
          <p:nvPr>
            <p:extLst>
              <p:ext uri="{D42A27DB-BD31-4B8C-83A1-F6EECF244321}">
                <p14:modId xmlns:p14="http://schemas.microsoft.com/office/powerpoint/2010/main" xmlns="" val="867598023"/>
              </p:ext>
            </p:extLst>
          </p:nvPr>
        </p:nvGraphicFramePr>
        <p:xfrm>
          <a:off x="35496" y="4368286"/>
          <a:ext cx="9108504" cy="2472000"/>
        </p:xfrm>
        <a:graphic>
          <a:graphicData uri="http://schemas.openxmlformats.org/drawingml/2006/table">
            <a:tbl>
              <a:tblPr>
                <a:tableStyleId>{5C22544A-7EE6-4342-B048-85BDC9FD1C3A}</a:tableStyleId>
              </a:tblPr>
              <a:tblGrid>
                <a:gridCol w="72008"/>
                <a:gridCol w="866542"/>
                <a:gridCol w="831717"/>
                <a:gridCol w="831717"/>
                <a:gridCol w="2318731"/>
                <a:gridCol w="2367037"/>
                <a:gridCol w="1820752"/>
              </a:tblGrid>
              <a:tr h="1454352">
                <a:tc gridSpan="7">
                  <a:txBody>
                    <a:bodyPr/>
                    <a:lstStyle/>
                    <a:p>
                      <a:pPr algn="ctr" fontAlgn="b"/>
                      <a:r>
                        <a:rPr lang="ru-RU" sz="2000" b="1" kern="1200" dirty="0" smtClean="0">
                          <a:solidFill>
                            <a:schemeClr val="dk1"/>
                          </a:solidFill>
                          <a:effectLst/>
                          <a:latin typeface="Times New Roman" panose="02020603050405020304" pitchFamily="18" charset="0"/>
                          <a:ea typeface="+mn-ea"/>
                          <a:cs typeface="Times New Roman" panose="02020603050405020304" pitchFamily="18" charset="0"/>
                        </a:rPr>
                        <a:t>Распределение</a:t>
                      </a:r>
                      <a:r>
                        <a:rPr lang="ru-RU"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н</a:t>
                      </a:r>
                      <a:r>
                        <a:rPr lang="ru-RU" sz="2000" b="1" kern="1200" dirty="0" smtClean="0">
                          <a:solidFill>
                            <a:schemeClr val="dk1"/>
                          </a:solidFill>
                          <a:effectLst/>
                          <a:latin typeface="Times New Roman" panose="02020603050405020304" pitchFamily="18" charset="0"/>
                          <a:ea typeface="+mn-ea"/>
                          <a:cs typeface="Times New Roman" panose="02020603050405020304" pitchFamily="18" charset="0"/>
                        </a:rPr>
                        <a:t>алога</a:t>
                      </a:r>
                      <a:r>
                        <a:rPr lang="ru-RU" sz="2000" b="1" kern="1200" baseline="0" dirty="0" smtClean="0">
                          <a:solidFill>
                            <a:schemeClr val="dk1"/>
                          </a:solidFill>
                          <a:effectLst/>
                          <a:latin typeface="Times New Roman" panose="02020603050405020304" pitchFamily="18" charset="0"/>
                          <a:ea typeface="+mn-ea"/>
                          <a:cs typeface="Times New Roman" panose="02020603050405020304" pitchFamily="18" charset="0"/>
                        </a:rPr>
                        <a:t> </a:t>
                      </a:r>
                      <a:r>
                        <a:rPr lang="ru-RU" sz="2000" b="1" kern="1200" dirty="0" smtClean="0">
                          <a:solidFill>
                            <a:schemeClr val="dk1"/>
                          </a:solidFill>
                          <a:effectLst/>
                          <a:latin typeface="Times New Roman" panose="02020603050405020304" pitchFamily="18" charset="0"/>
                          <a:ea typeface="+mn-ea"/>
                          <a:cs typeface="Times New Roman" panose="02020603050405020304" pitchFamily="18" charset="0"/>
                        </a:rPr>
                        <a:t>на профессиональный доход </a:t>
                      </a:r>
                    </a:p>
                    <a:p>
                      <a:pPr algn="ctr" fontAlgn="b"/>
                      <a:r>
                        <a:rPr lang="ru-RU" sz="2000" b="1" kern="1200" dirty="0" smtClean="0">
                          <a:solidFill>
                            <a:schemeClr val="dk1"/>
                          </a:solidFill>
                          <a:effectLst/>
                          <a:latin typeface="Times New Roman" panose="02020603050405020304" pitchFamily="18" charset="0"/>
                          <a:ea typeface="+mn-ea"/>
                          <a:cs typeface="Times New Roman" panose="02020603050405020304" pitchFamily="18" charset="0"/>
                        </a:rPr>
                        <a:t>в виде </a:t>
                      </a:r>
                      <a:r>
                        <a:rPr lang="ru-RU" sz="2400" b="1" u="none" strike="noStrike" dirty="0" smtClean="0">
                          <a:solidFill>
                            <a:srgbClr val="FF0000"/>
                          </a:solidFill>
                          <a:effectLst/>
                          <a:latin typeface="Times New Roman" panose="02020603050405020304" pitchFamily="18" charset="0"/>
                          <a:cs typeface="Times New Roman" panose="02020603050405020304" pitchFamily="18" charset="0"/>
                        </a:rPr>
                        <a:t>Дотации</a:t>
                      </a:r>
                      <a:r>
                        <a:rPr lang="ru-RU" sz="2000" b="1" u="none" strike="noStrike" dirty="0" smtClean="0">
                          <a:effectLst/>
                          <a:latin typeface="Times New Roman" panose="02020603050405020304" pitchFamily="18" charset="0"/>
                          <a:cs typeface="Times New Roman" panose="02020603050405020304" pitchFamily="18" charset="0"/>
                        </a:rPr>
                        <a:t> </a:t>
                      </a:r>
                      <a:r>
                        <a:rPr lang="ru-RU" sz="2000" b="1" u="none" strike="noStrike" dirty="0">
                          <a:effectLst/>
                          <a:latin typeface="Times New Roman" panose="02020603050405020304" pitchFamily="18" charset="0"/>
                          <a:cs typeface="Times New Roman" panose="02020603050405020304" pitchFamily="18" charset="0"/>
                        </a:rPr>
                        <a:t>на </a:t>
                      </a:r>
                      <a:r>
                        <a:rPr lang="ru-RU" sz="2000" b="1" u="none" strike="noStrike" dirty="0" smtClean="0">
                          <a:effectLst/>
                          <a:latin typeface="Times New Roman" panose="02020603050405020304" pitchFamily="18" charset="0"/>
                          <a:cs typeface="Times New Roman" panose="02020603050405020304" pitchFamily="18" charset="0"/>
                        </a:rPr>
                        <a:t>стимулирование к увеличению </a:t>
                      </a:r>
                      <a:r>
                        <a:rPr lang="ru-RU" sz="2000" b="1" u="none" strike="noStrike" dirty="0">
                          <a:effectLst/>
                          <a:latin typeface="Times New Roman" panose="02020603050405020304" pitchFamily="18" charset="0"/>
                          <a:cs typeface="Times New Roman" panose="02020603050405020304" pitchFamily="18" charset="0"/>
                        </a:rPr>
                        <a:t>численности </a:t>
                      </a:r>
                      <a:r>
                        <a:rPr lang="ru-RU" sz="2000" b="1" u="none" strike="noStrike" dirty="0" err="1">
                          <a:effectLst/>
                          <a:latin typeface="Times New Roman" panose="02020603050405020304" pitchFamily="18" charset="0"/>
                          <a:cs typeface="Times New Roman" panose="02020603050405020304" pitchFamily="18" charset="0"/>
                        </a:rPr>
                        <a:t>самозанятых</a:t>
                      </a:r>
                      <a:r>
                        <a:rPr lang="ru-RU" sz="2000" b="1" u="none" strike="noStrike" dirty="0">
                          <a:effectLst/>
                          <a:latin typeface="Times New Roman" panose="02020603050405020304" pitchFamily="18" charset="0"/>
                          <a:cs typeface="Times New Roman" panose="02020603050405020304" pitchFamily="18" charset="0"/>
                        </a:rPr>
                        <a:t> граждан </a:t>
                      </a:r>
                      <a:r>
                        <a:rPr lang="ru-RU" sz="2000" b="1" u="none" strike="noStrike" baseline="0" dirty="0" smtClean="0">
                          <a:effectLst/>
                          <a:latin typeface="Times New Roman" panose="02020603050405020304" pitchFamily="18" charset="0"/>
                          <a:cs typeface="Times New Roman" panose="02020603050405020304" pitchFamily="18" charset="0"/>
                        </a:rPr>
                        <a:t> </a:t>
                      </a:r>
                    </a:p>
                    <a:p>
                      <a:pPr algn="ctr" fontAlgn="b"/>
                      <a:r>
                        <a:rPr lang="ru-RU" sz="2000" b="1" u="none" strike="noStrike" dirty="0" smtClean="0">
                          <a:effectLst/>
                          <a:latin typeface="Times New Roman" panose="02020603050405020304" pitchFamily="18" charset="0"/>
                          <a:cs typeface="Times New Roman" panose="02020603050405020304" pitchFamily="18" charset="0"/>
                        </a:rPr>
                        <a:t>+ </a:t>
                      </a:r>
                      <a:r>
                        <a:rPr lang="ru-RU" sz="2400" b="1" u="none" strike="noStrike" dirty="0">
                          <a:solidFill>
                            <a:srgbClr val="FF0000"/>
                          </a:solidFill>
                          <a:effectLst/>
                          <a:latin typeface="Times New Roman" panose="02020603050405020304" pitchFamily="18" charset="0"/>
                          <a:cs typeface="Times New Roman" panose="02020603050405020304" pitchFamily="18" charset="0"/>
                        </a:rPr>
                        <a:t>2 251,4 </a:t>
                      </a:r>
                      <a:r>
                        <a:rPr lang="ru-RU" sz="2000" b="1" u="none" strike="noStrike" dirty="0">
                          <a:effectLst/>
                          <a:latin typeface="Times New Roman" panose="02020603050405020304" pitchFamily="18" charset="0"/>
                          <a:cs typeface="Times New Roman" panose="02020603050405020304" pitchFamily="18" charset="0"/>
                        </a:rPr>
                        <a:t>тыс. руб</a:t>
                      </a:r>
                      <a:r>
                        <a:rPr lang="ru-RU" sz="2000" u="none" strike="noStrike" dirty="0">
                          <a:effectLst/>
                          <a:latin typeface="Times New Roman" panose="02020603050405020304" pitchFamily="18" charset="0"/>
                          <a:cs typeface="Times New Roman" panose="02020603050405020304" pitchFamily="18" charset="0"/>
                        </a:rPr>
                        <a:t>.</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solidFill>
                      <a:schemeClr val="accent1">
                        <a:lumMod val="40000"/>
                        <a:lumOff val="6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4194">
                <a:tc>
                  <a:txBody>
                    <a:bodyPr/>
                    <a:lstStyle/>
                    <a:p>
                      <a:pPr algn="l" fontAlgn="b"/>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c>
                  <a:txBody>
                    <a:bodyPr/>
                    <a:lstStyle/>
                    <a:p>
                      <a:pPr algn="l" fontAlgn="b"/>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solidFill>
                      <a:schemeClr val="accent2">
                        <a:lumMod val="20000"/>
                        <a:lumOff val="80000"/>
                      </a:schemeClr>
                    </a:solidFill>
                  </a:tcPr>
                </a:tc>
                <a:tc>
                  <a:txBody>
                    <a:bodyPr/>
                    <a:lstStyle/>
                    <a:p>
                      <a:pPr algn="l" fontAlgn="b"/>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solidFill>
                      <a:schemeClr val="accent2">
                        <a:lumMod val="20000"/>
                        <a:lumOff val="80000"/>
                      </a:schemeClr>
                    </a:solidFill>
                  </a:tcPr>
                </a:tc>
                <a:tc>
                  <a:txBody>
                    <a:bodyPr/>
                    <a:lstStyle/>
                    <a:p>
                      <a:pPr algn="l" fontAlgn="b"/>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solidFill>
                      <a:schemeClr val="accent2">
                        <a:lumMod val="20000"/>
                        <a:lumOff val="80000"/>
                      </a:schemeClr>
                    </a:solidFill>
                  </a:tcPr>
                </a:tc>
                <a:tc>
                  <a:txBody>
                    <a:bodyPr/>
                    <a:lstStyle/>
                    <a:p>
                      <a:pPr algn="ctr" fontAlgn="b"/>
                      <a:r>
                        <a:rPr lang="ru-RU" sz="2000" u="none" strike="noStrike" dirty="0">
                          <a:effectLst/>
                          <a:latin typeface="Times New Roman" panose="02020603050405020304" pitchFamily="18" charset="0"/>
                          <a:cs typeface="Times New Roman" panose="02020603050405020304" pitchFamily="18" charset="0"/>
                        </a:rPr>
                        <a:t>на 01.01.2023</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ctr">
                    <a:solidFill>
                      <a:schemeClr val="accent2">
                        <a:lumMod val="20000"/>
                        <a:lumOff val="80000"/>
                      </a:schemeClr>
                    </a:solidFill>
                  </a:tcPr>
                </a:tc>
                <a:tc>
                  <a:txBody>
                    <a:bodyPr/>
                    <a:lstStyle/>
                    <a:p>
                      <a:pPr algn="ctr" fontAlgn="b"/>
                      <a:r>
                        <a:rPr lang="ru-RU" sz="2000" u="none" strike="noStrike" dirty="0">
                          <a:effectLst/>
                          <a:latin typeface="Times New Roman" panose="02020603050405020304" pitchFamily="18" charset="0"/>
                          <a:cs typeface="Times New Roman" panose="02020603050405020304" pitchFamily="18" charset="0"/>
                        </a:rPr>
                        <a:t>на 01.01.2024</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ctr">
                    <a:solidFill>
                      <a:schemeClr val="accent2">
                        <a:lumMod val="20000"/>
                        <a:lumOff val="80000"/>
                      </a:schemeClr>
                    </a:solidFill>
                  </a:tcPr>
                </a:tc>
                <a:tc>
                  <a:txBody>
                    <a:bodyPr/>
                    <a:lstStyle/>
                    <a:p>
                      <a:pPr algn="ctr" fontAlgn="b"/>
                      <a:r>
                        <a:rPr lang="ru-RU" sz="2000" b="1" i="0" u="none" strike="noStrike" dirty="0" smtClean="0">
                          <a:solidFill>
                            <a:srgbClr val="000000"/>
                          </a:solidFill>
                          <a:effectLst/>
                          <a:latin typeface="Times New Roman" panose="02020603050405020304" pitchFamily="18" charset="0"/>
                          <a:cs typeface="Times New Roman" panose="02020603050405020304" pitchFamily="18" charset="0"/>
                        </a:rPr>
                        <a:t>Рост</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solidFill>
                      <a:schemeClr val="accent2">
                        <a:lumMod val="20000"/>
                        <a:lumOff val="80000"/>
                      </a:schemeClr>
                    </a:solidFill>
                  </a:tcPr>
                </a:tc>
              </a:tr>
              <a:tr h="653454">
                <a:tc gridSpan="4">
                  <a:txBody>
                    <a:bodyPr/>
                    <a:lstStyle/>
                    <a:p>
                      <a:pPr algn="ctr" fontAlgn="b"/>
                      <a:r>
                        <a:rPr lang="ru-RU" sz="2000" u="none" strike="noStrike" dirty="0">
                          <a:effectLst/>
                          <a:latin typeface="Times New Roman" panose="02020603050405020304" pitchFamily="18" charset="0"/>
                          <a:cs typeface="Times New Roman" panose="02020603050405020304" pitchFamily="18" charset="0"/>
                        </a:rPr>
                        <a:t>Численность </a:t>
                      </a:r>
                      <a:r>
                        <a:rPr lang="ru-RU" sz="2000" u="none" strike="noStrike" dirty="0" err="1">
                          <a:effectLst/>
                          <a:latin typeface="Times New Roman" panose="02020603050405020304" pitchFamily="18" charset="0"/>
                          <a:cs typeface="Times New Roman" panose="02020603050405020304" pitchFamily="18" charset="0"/>
                        </a:rPr>
                        <a:t>самозанятых</a:t>
                      </a:r>
                      <a:r>
                        <a:rPr lang="ru-RU" sz="2000" u="none" strike="noStrike" dirty="0">
                          <a:effectLst/>
                          <a:latin typeface="Times New Roman" panose="02020603050405020304" pitchFamily="18" charset="0"/>
                          <a:cs typeface="Times New Roman" panose="02020603050405020304" pitchFamily="18" charset="0"/>
                        </a:rPr>
                        <a:t>, чел.</a:t>
                      </a:r>
                      <a:endParaRPr lang="ru-RU"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solidFill>
                      <a:schemeClr val="accent2">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ctr" fontAlgn="b"/>
                      <a:r>
                        <a:rPr lang="ru-RU" sz="2000" b="1" u="none" strike="noStrike" dirty="0">
                          <a:effectLst/>
                          <a:latin typeface="Times New Roman" panose="02020603050405020304" pitchFamily="18" charset="0"/>
                          <a:cs typeface="Times New Roman" panose="02020603050405020304" pitchFamily="18" charset="0"/>
                        </a:rPr>
                        <a:t>654</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ctr">
                    <a:solidFill>
                      <a:schemeClr val="accent2">
                        <a:lumMod val="20000"/>
                        <a:lumOff val="80000"/>
                      </a:schemeClr>
                    </a:solidFill>
                  </a:tcPr>
                </a:tc>
                <a:tc>
                  <a:txBody>
                    <a:bodyPr/>
                    <a:lstStyle/>
                    <a:p>
                      <a:pPr algn="ctr" fontAlgn="b"/>
                      <a:r>
                        <a:rPr lang="ru-RU" sz="2000" b="1" u="none" strike="noStrike" dirty="0">
                          <a:effectLst/>
                          <a:latin typeface="Times New Roman" panose="02020603050405020304" pitchFamily="18" charset="0"/>
                          <a:cs typeface="Times New Roman" panose="02020603050405020304" pitchFamily="18" charset="0"/>
                        </a:rPr>
                        <a:t>993</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ctr">
                    <a:solidFill>
                      <a:schemeClr val="accent2">
                        <a:lumMod val="20000"/>
                        <a:lumOff val="80000"/>
                      </a:schemeClr>
                    </a:solidFill>
                  </a:tcPr>
                </a:tc>
                <a:tc>
                  <a:txBody>
                    <a:bodyPr/>
                    <a:lstStyle/>
                    <a:p>
                      <a:pPr algn="ctr" fontAlgn="b"/>
                      <a:r>
                        <a:rPr lang="ru-RU" sz="2000" b="1" u="none" strike="noStrike" dirty="0">
                          <a:effectLst/>
                          <a:latin typeface="Times New Roman" panose="02020603050405020304" pitchFamily="18" charset="0"/>
                          <a:cs typeface="Times New Roman" panose="02020603050405020304" pitchFamily="18" charset="0"/>
                        </a:rPr>
                        <a:t>+339</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ctr">
                    <a:solidFill>
                      <a:schemeClr val="accent2">
                        <a:lumMod val="20000"/>
                        <a:lumOff val="80000"/>
                      </a:schemeClr>
                    </a:solidFill>
                  </a:tcPr>
                </a:tc>
              </a:tr>
            </a:tbl>
          </a:graphicData>
        </a:graphic>
      </p:graphicFrame>
    </p:spTree>
    <p:extLst>
      <p:ext uri="{BB962C8B-B14F-4D97-AF65-F5344CB8AC3E}">
        <p14:creationId xmlns:p14="http://schemas.microsoft.com/office/powerpoint/2010/main" xmlns="" val="3277775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6559" y="116632"/>
            <a:ext cx="8856984" cy="461665"/>
          </a:xfrm>
          <a:prstGeom prst="rect">
            <a:avLst/>
          </a:prstGeom>
          <a:solidFill>
            <a:schemeClr val="accent1">
              <a:lumMod val="60000"/>
              <a:lumOff val="40000"/>
            </a:schemeClr>
          </a:solidFill>
        </p:spPr>
        <p:txBody>
          <a:bodyPr wrap="square" rtlCol="0">
            <a:spAutoFit/>
          </a:bodyPr>
          <a:lstStyle/>
          <a:p>
            <a:pPr algn="ctr"/>
            <a:r>
              <a:rPr lang="ru-RU" sz="2400" b="1" dirty="0" smtClean="0">
                <a:solidFill>
                  <a:srgbClr val="002060"/>
                </a:solidFill>
              </a:rPr>
              <a:t>Исполнение доходов бюджета, млн. руб.</a:t>
            </a:r>
            <a:endParaRPr lang="ru-RU" sz="2400" b="1" dirty="0">
              <a:solidFill>
                <a:srgbClr val="002060"/>
              </a:solidFill>
            </a:endParaRPr>
          </a:p>
        </p:txBody>
      </p:sp>
      <p:graphicFrame>
        <p:nvGraphicFramePr>
          <p:cNvPr id="8" name="Таблица 7"/>
          <p:cNvGraphicFramePr>
            <a:graphicFrameLocks noGrp="1"/>
          </p:cNvGraphicFramePr>
          <p:nvPr>
            <p:extLst>
              <p:ext uri="{D42A27DB-BD31-4B8C-83A1-F6EECF244321}">
                <p14:modId xmlns:p14="http://schemas.microsoft.com/office/powerpoint/2010/main" xmlns="" val="2631533796"/>
              </p:ext>
            </p:extLst>
          </p:nvPr>
        </p:nvGraphicFramePr>
        <p:xfrm>
          <a:off x="314571" y="764705"/>
          <a:ext cx="8640960" cy="5954313"/>
        </p:xfrm>
        <a:graphic>
          <a:graphicData uri="http://schemas.openxmlformats.org/drawingml/2006/table">
            <a:tbl>
              <a:tblPr>
                <a:tableStyleId>{5C22544A-7EE6-4342-B048-85BDC9FD1C3A}</a:tableStyleId>
              </a:tblPr>
              <a:tblGrid>
                <a:gridCol w="3157424"/>
                <a:gridCol w="1491522"/>
                <a:gridCol w="1688929"/>
                <a:gridCol w="2303085"/>
              </a:tblGrid>
              <a:tr h="648071">
                <a:tc>
                  <a:txBody>
                    <a:bodyPr/>
                    <a:lstStyle/>
                    <a:p>
                      <a:pPr algn="l" fontAlgn="b"/>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c>
                  <a:txBody>
                    <a:bodyPr/>
                    <a:lstStyle/>
                    <a:p>
                      <a:pPr algn="ctr" fontAlgn="ctr"/>
                      <a:r>
                        <a:rPr lang="ru-RU" sz="2400" b="1" u="none" strike="noStrike" dirty="0">
                          <a:solidFill>
                            <a:srgbClr val="990033"/>
                          </a:solidFill>
                          <a:effectLst/>
                          <a:latin typeface="Times New Roman" panose="02020603050405020304" pitchFamily="18" charset="0"/>
                          <a:cs typeface="Times New Roman" panose="02020603050405020304" pitchFamily="18" charset="0"/>
                        </a:rPr>
                        <a:t>2022 </a:t>
                      </a:r>
                      <a:r>
                        <a:rPr lang="ru-RU" sz="2400" b="1" u="none" strike="noStrike" dirty="0" smtClean="0">
                          <a:solidFill>
                            <a:srgbClr val="990033"/>
                          </a:solidFill>
                          <a:effectLst/>
                          <a:latin typeface="Times New Roman" panose="02020603050405020304" pitchFamily="18" charset="0"/>
                          <a:cs typeface="Times New Roman" panose="02020603050405020304" pitchFamily="18" charset="0"/>
                        </a:rPr>
                        <a:t>год</a:t>
                      </a:r>
                      <a:endParaRPr lang="ru-RU" sz="2400" b="1" i="0" u="none" strike="noStrike" dirty="0">
                        <a:solidFill>
                          <a:srgbClr val="990033"/>
                        </a:solidFill>
                        <a:effectLst/>
                        <a:latin typeface="Times New Roman" panose="02020603050405020304" pitchFamily="18" charset="0"/>
                        <a:cs typeface="Times New Roman" panose="02020603050405020304" pitchFamily="18" charset="0"/>
                      </a:endParaRPr>
                    </a:p>
                  </a:txBody>
                  <a:tcPr marL="6626" marR="6626" marT="6626" marB="0" anchor="ctr"/>
                </a:tc>
                <a:tc>
                  <a:txBody>
                    <a:bodyPr/>
                    <a:lstStyle/>
                    <a:p>
                      <a:pPr algn="ctr" fontAlgn="ctr"/>
                      <a:r>
                        <a:rPr lang="ru-RU" sz="2400" b="1" u="none" strike="noStrike" dirty="0">
                          <a:solidFill>
                            <a:srgbClr val="990033"/>
                          </a:solidFill>
                          <a:effectLst/>
                          <a:latin typeface="Times New Roman" panose="02020603050405020304" pitchFamily="18" charset="0"/>
                          <a:cs typeface="Times New Roman" panose="02020603050405020304" pitchFamily="18" charset="0"/>
                        </a:rPr>
                        <a:t>2023 </a:t>
                      </a:r>
                      <a:r>
                        <a:rPr lang="ru-RU" sz="2400" b="1" u="none" strike="noStrike" dirty="0" smtClean="0">
                          <a:solidFill>
                            <a:srgbClr val="990033"/>
                          </a:solidFill>
                          <a:effectLst/>
                          <a:latin typeface="Times New Roman" panose="02020603050405020304" pitchFamily="18" charset="0"/>
                          <a:cs typeface="Times New Roman" panose="02020603050405020304" pitchFamily="18" charset="0"/>
                        </a:rPr>
                        <a:t>год</a:t>
                      </a:r>
                      <a:endParaRPr lang="ru-RU" sz="2400" b="1" i="0" u="none" strike="noStrike" dirty="0">
                        <a:solidFill>
                          <a:srgbClr val="990033"/>
                        </a:solidFill>
                        <a:effectLst/>
                        <a:latin typeface="Times New Roman" panose="02020603050405020304" pitchFamily="18" charset="0"/>
                        <a:cs typeface="Times New Roman" panose="02020603050405020304" pitchFamily="18" charset="0"/>
                      </a:endParaRPr>
                    </a:p>
                  </a:txBody>
                  <a:tcPr marL="6626" marR="6626" marT="6626" marB="0" anchor="ctr"/>
                </a:tc>
                <a:tc>
                  <a:txBody>
                    <a:bodyPr/>
                    <a:lstStyle/>
                    <a:p>
                      <a:pPr algn="ctr" fontAlgn="ctr"/>
                      <a:r>
                        <a:rPr lang="ru-RU" sz="2400" b="1" u="none" strike="noStrike" dirty="0">
                          <a:solidFill>
                            <a:srgbClr val="990033"/>
                          </a:solidFill>
                          <a:effectLst/>
                          <a:latin typeface="Times New Roman" panose="02020603050405020304" pitchFamily="18" charset="0"/>
                          <a:cs typeface="Times New Roman" panose="02020603050405020304" pitchFamily="18" charset="0"/>
                        </a:rPr>
                        <a:t>темп           </a:t>
                      </a:r>
                      <a:endParaRPr lang="ru-RU" sz="2400" b="1" u="none" strike="noStrike" dirty="0" smtClean="0">
                        <a:solidFill>
                          <a:srgbClr val="990033"/>
                        </a:solidFill>
                        <a:effectLst/>
                        <a:latin typeface="Times New Roman" panose="02020603050405020304" pitchFamily="18" charset="0"/>
                        <a:cs typeface="Times New Roman" panose="02020603050405020304" pitchFamily="18" charset="0"/>
                      </a:endParaRPr>
                    </a:p>
                    <a:p>
                      <a:pPr algn="ctr" fontAlgn="ctr"/>
                      <a:r>
                        <a:rPr lang="ru-RU" sz="2400" b="1" u="none" strike="noStrike" dirty="0" smtClean="0">
                          <a:solidFill>
                            <a:srgbClr val="990033"/>
                          </a:solidFill>
                          <a:effectLst/>
                          <a:latin typeface="Times New Roman" panose="02020603050405020304" pitchFamily="18" charset="0"/>
                          <a:cs typeface="Times New Roman" panose="02020603050405020304" pitchFamily="18" charset="0"/>
                        </a:rPr>
                        <a:t>  </a:t>
                      </a:r>
                      <a:r>
                        <a:rPr lang="ru-RU" sz="2400" b="1" u="none" strike="noStrike" dirty="0">
                          <a:solidFill>
                            <a:srgbClr val="990033"/>
                          </a:solidFill>
                          <a:effectLst/>
                          <a:latin typeface="Times New Roman" panose="02020603050405020304" pitchFamily="18" charset="0"/>
                          <a:cs typeface="Times New Roman" panose="02020603050405020304" pitchFamily="18" charset="0"/>
                        </a:rPr>
                        <a:t>2023 к 2022 </a:t>
                      </a:r>
                      <a:r>
                        <a:rPr lang="ru-RU" sz="2400" b="1" u="none" strike="noStrike" dirty="0" smtClean="0">
                          <a:solidFill>
                            <a:srgbClr val="990033"/>
                          </a:solidFill>
                          <a:effectLst/>
                          <a:latin typeface="Times New Roman" panose="02020603050405020304" pitchFamily="18" charset="0"/>
                          <a:cs typeface="Times New Roman" panose="02020603050405020304" pitchFamily="18" charset="0"/>
                        </a:rPr>
                        <a:t>г.</a:t>
                      </a:r>
                      <a:endParaRPr lang="ru-RU" sz="2400" b="1" i="0" u="none" strike="noStrike" dirty="0">
                        <a:solidFill>
                          <a:srgbClr val="990033"/>
                        </a:solidFill>
                        <a:effectLst/>
                        <a:latin typeface="Times New Roman" panose="02020603050405020304" pitchFamily="18" charset="0"/>
                        <a:cs typeface="Times New Roman" panose="02020603050405020304" pitchFamily="18" charset="0"/>
                      </a:endParaRPr>
                    </a:p>
                  </a:txBody>
                  <a:tcPr marL="6626" marR="6626" marT="6626" marB="0" anchor="ctr"/>
                </a:tc>
              </a:tr>
              <a:tr h="722961">
                <a:tc>
                  <a:txBody>
                    <a:bodyPr/>
                    <a:lstStyle/>
                    <a:p>
                      <a:pPr algn="l" fontAlgn="b"/>
                      <a:r>
                        <a:rPr lang="ru-RU" sz="2400" b="1" u="none" strike="noStrike" dirty="0" smtClean="0">
                          <a:solidFill>
                            <a:schemeClr val="bg1"/>
                          </a:solidFill>
                          <a:effectLst/>
                          <a:latin typeface="Times New Roman" panose="02020603050405020304" pitchFamily="18" charset="0"/>
                          <a:cs typeface="Times New Roman" panose="02020603050405020304" pitchFamily="18" charset="0"/>
                        </a:rPr>
                        <a:t>         ДОХОДЫ</a:t>
                      </a:r>
                      <a:r>
                        <a:rPr lang="ru-RU" sz="2400" b="1" u="none" strike="noStrike" dirty="0">
                          <a:solidFill>
                            <a:schemeClr val="bg1"/>
                          </a:solidFill>
                          <a:effectLst/>
                          <a:latin typeface="Times New Roman" panose="02020603050405020304" pitchFamily="18" charset="0"/>
                          <a:cs typeface="Times New Roman" panose="02020603050405020304" pitchFamily="18" charset="0"/>
                        </a:rPr>
                        <a:t>,</a:t>
                      </a:r>
                      <a:r>
                        <a:rPr lang="ru-RU" sz="2400" u="none" strike="noStrike" dirty="0">
                          <a:solidFill>
                            <a:schemeClr val="bg1"/>
                          </a:solidFill>
                          <a:effectLst/>
                          <a:latin typeface="Times New Roman" panose="02020603050405020304" pitchFamily="18" charset="0"/>
                          <a:cs typeface="Times New Roman" panose="02020603050405020304" pitchFamily="18" charset="0"/>
                        </a:rPr>
                        <a:t> </a:t>
                      </a:r>
                      <a:r>
                        <a:rPr lang="ru-RU" sz="1200" u="none" strike="noStrike" dirty="0">
                          <a:solidFill>
                            <a:schemeClr val="bg1"/>
                          </a:solidFill>
                          <a:effectLst/>
                          <a:latin typeface="Times New Roman" panose="02020603050405020304" pitchFamily="18" charset="0"/>
                          <a:cs typeface="Times New Roman" panose="02020603050405020304" pitchFamily="18" charset="0"/>
                        </a:rPr>
                        <a:t>из них</a:t>
                      </a:r>
                      <a:endParaRPr lang="ru-RU"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626" marR="6626" marT="6626" marB="0" anchor="ctr">
                    <a:solidFill>
                      <a:schemeClr val="accent2">
                        <a:lumMod val="60000"/>
                        <a:lumOff val="40000"/>
                      </a:schemeClr>
                    </a:solidFill>
                  </a:tcPr>
                </a:tc>
                <a:tc>
                  <a:txBody>
                    <a:bodyPr/>
                    <a:lstStyle/>
                    <a:p>
                      <a:pPr algn="ctr" fontAlgn="b"/>
                      <a:r>
                        <a:rPr lang="ru-RU" sz="2400" b="1" u="none" strike="noStrike" dirty="0">
                          <a:solidFill>
                            <a:schemeClr val="bg1"/>
                          </a:solidFill>
                          <a:effectLst/>
                          <a:latin typeface="Times New Roman" panose="02020603050405020304" pitchFamily="18" charset="0"/>
                          <a:cs typeface="Times New Roman" panose="02020603050405020304" pitchFamily="18" charset="0"/>
                        </a:rPr>
                        <a:t>899,2</a:t>
                      </a:r>
                      <a:endParaRPr lang="ru-RU"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626" marR="6626" marT="6626" marB="0" anchor="ctr">
                    <a:solidFill>
                      <a:schemeClr val="accent2">
                        <a:lumMod val="60000"/>
                        <a:lumOff val="40000"/>
                      </a:schemeClr>
                    </a:solidFill>
                  </a:tcPr>
                </a:tc>
                <a:tc>
                  <a:txBody>
                    <a:bodyPr/>
                    <a:lstStyle/>
                    <a:p>
                      <a:pPr algn="ctr" fontAlgn="b"/>
                      <a:r>
                        <a:rPr lang="ru-RU" sz="2400" b="1" u="none" strike="noStrike" dirty="0">
                          <a:solidFill>
                            <a:schemeClr val="bg1"/>
                          </a:solidFill>
                          <a:effectLst/>
                          <a:latin typeface="Times New Roman" panose="02020603050405020304" pitchFamily="18" charset="0"/>
                          <a:cs typeface="Times New Roman" panose="02020603050405020304" pitchFamily="18" charset="0"/>
                        </a:rPr>
                        <a:t>908,2</a:t>
                      </a:r>
                      <a:endParaRPr lang="ru-RU"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626" marR="6626" marT="6626" marB="0" anchor="ctr">
                    <a:solidFill>
                      <a:schemeClr val="accent2">
                        <a:lumMod val="60000"/>
                        <a:lumOff val="40000"/>
                      </a:schemeClr>
                    </a:solidFill>
                  </a:tcPr>
                </a:tc>
                <a:tc>
                  <a:txBody>
                    <a:bodyPr/>
                    <a:lstStyle/>
                    <a:p>
                      <a:pPr algn="ctr" fontAlgn="b"/>
                      <a:r>
                        <a:rPr lang="ru-RU" sz="2400" b="1" u="none" strike="noStrike" dirty="0">
                          <a:solidFill>
                            <a:schemeClr val="bg1"/>
                          </a:solidFill>
                          <a:effectLst/>
                          <a:latin typeface="Times New Roman" panose="02020603050405020304" pitchFamily="18" charset="0"/>
                          <a:cs typeface="Times New Roman" panose="02020603050405020304" pitchFamily="18" charset="0"/>
                        </a:rPr>
                        <a:t>101,0%</a:t>
                      </a:r>
                      <a:endParaRPr lang="ru-RU" sz="2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626" marR="6626" marT="6626" marB="0" anchor="ctr">
                    <a:solidFill>
                      <a:schemeClr val="accent2">
                        <a:lumMod val="60000"/>
                        <a:lumOff val="40000"/>
                      </a:schemeClr>
                    </a:solidFill>
                  </a:tcPr>
                </a:tc>
              </a:tr>
              <a:tr h="383499">
                <a:tc>
                  <a:txBody>
                    <a:bodyPr/>
                    <a:lstStyle/>
                    <a:p>
                      <a:pPr algn="l" fontAlgn="b"/>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c>
                  <a:txBody>
                    <a:bodyPr/>
                    <a:lstStyle/>
                    <a:p>
                      <a:pPr algn="ctr" fontAlgn="b"/>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c>
                  <a:txBody>
                    <a:bodyPr/>
                    <a:lstStyle/>
                    <a:p>
                      <a:pPr algn="ctr" fontAlgn="b"/>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c>
                  <a:txBody>
                    <a:bodyPr/>
                    <a:lstStyle/>
                    <a:p>
                      <a:pPr algn="ctr" fontAlgn="b"/>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r>
              <a:tr h="720265">
                <a:tc>
                  <a:txBody>
                    <a:bodyPr/>
                    <a:lstStyle/>
                    <a:p>
                      <a:pPr algn="l" fontAlgn="b"/>
                      <a:r>
                        <a:rPr lang="ru-RU" sz="2400" b="1" u="none" strike="noStrike" dirty="0">
                          <a:effectLst/>
                          <a:latin typeface="Times New Roman" panose="02020603050405020304" pitchFamily="18" charset="0"/>
                          <a:cs typeface="Times New Roman" panose="02020603050405020304" pitchFamily="18" charset="0"/>
                        </a:rPr>
                        <a:t>Целевые </a:t>
                      </a:r>
                      <a:r>
                        <a:rPr lang="ru-RU" sz="2400" b="1" u="none" strike="noStrike" dirty="0" smtClean="0">
                          <a:effectLst/>
                          <a:latin typeface="Times New Roman" panose="02020603050405020304" pitchFamily="18" charset="0"/>
                          <a:cs typeface="Times New Roman" panose="02020603050405020304" pitchFamily="18" charset="0"/>
                        </a:rPr>
                        <a:t>МБТ</a:t>
                      </a:r>
                    </a:p>
                    <a:p>
                      <a:pPr algn="l" fontAlgn="b"/>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ctr">
                    <a:solidFill>
                      <a:schemeClr val="tx2">
                        <a:lumMod val="40000"/>
                        <a:lumOff val="60000"/>
                      </a:schemeClr>
                    </a:solidFill>
                  </a:tcPr>
                </a:tc>
                <a:tc>
                  <a:txBody>
                    <a:bodyPr/>
                    <a:lstStyle/>
                    <a:p>
                      <a:pPr algn="ctr" fontAlgn="b"/>
                      <a:r>
                        <a:rPr lang="ru-RU" sz="2400" b="1" u="none" strike="noStrike" dirty="0">
                          <a:effectLst/>
                          <a:latin typeface="Times New Roman" panose="02020603050405020304" pitchFamily="18" charset="0"/>
                          <a:cs typeface="Times New Roman" panose="02020603050405020304" pitchFamily="18" charset="0"/>
                        </a:rPr>
                        <a:t>505,9</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ctr">
                    <a:solidFill>
                      <a:schemeClr val="tx2">
                        <a:lumMod val="40000"/>
                        <a:lumOff val="60000"/>
                      </a:schemeClr>
                    </a:solidFill>
                  </a:tcPr>
                </a:tc>
                <a:tc>
                  <a:txBody>
                    <a:bodyPr/>
                    <a:lstStyle/>
                    <a:p>
                      <a:pPr algn="ctr" fontAlgn="b"/>
                      <a:r>
                        <a:rPr lang="ru-RU" sz="2400" b="1" u="none" strike="noStrike" dirty="0">
                          <a:effectLst/>
                          <a:latin typeface="Times New Roman" panose="02020603050405020304" pitchFamily="18" charset="0"/>
                          <a:cs typeface="Times New Roman" panose="02020603050405020304" pitchFamily="18" charset="0"/>
                        </a:rPr>
                        <a:t>483</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ctr">
                    <a:solidFill>
                      <a:schemeClr val="tx2">
                        <a:lumMod val="40000"/>
                        <a:lumOff val="60000"/>
                      </a:schemeClr>
                    </a:solidFill>
                  </a:tcPr>
                </a:tc>
                <a:tc>
                  <a:txBody>
                    <a:bodyPr/>
                    <a:lstStyle/>
                    <a:p>
                      <a:pPr algn="ctr" fontAlgn="b"/>
                      <a:r>
                        <a:rPr lang="ru-RU" sz="2400" b="1" u="none" strike="noStrike" dirty="0">
                          <a:effectLst/>
                          <a:latin typeface="Times New Roman" panose="02020603050405020304" pitchFamily="18" charset="0"/>
                          <a:cs typeface="Times New Roman" panose="02020603050405020304" pitchFamily="18" charset="0"/>
                        </a:rPr>
                        <a:t>95,5%</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ctr">
                    <a:solidFill>
                      <a:schemeClr val="tx2">
                        <a:lumMod val="40000"/>
                        <a:lumOff val="60000"/>
                      </a:schemeClr>
                    </a:solidFill>
                  </a:tcPr>
                </a:tc>
              </a:tr>
              <a:tr h="383499">
                <a:tc>
                  <a:txBody>
                    <a:bodyPr/>
                    <a:lstStyle/>
                    <a:p>
                      <a:pPr algn="l" fontAlgn="b"/>
                      <a:r>
                        <a:rPr lang="ru-RU" sz="2400" u="none" strike="noStrike" dirty="0">
                          <a:effectLst/>
                          <a:latin typeface="Times New Roman" panose="02020603050405020304" pitchFamily="18" charset="0"/>
                          <a:cs typeface="Times New Roman" panose="02020603050405020304" pitchFamily="18" charset="0"/>
                        </a:rPr>
                        <a:t> </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c>
                  <a:txBody>
                    <a:bodyPr/>
                    <a:lstStyle/>
                    <a:p>
                      <a:pPr algn="ctr" fontAlgn="b"/>
                      <a:r>
                        <a:rPr lang="ru-RU" sz="2400" u="none" strike="noStrike" dirty="0">
                          <a:effectLst/>
                          <a:latin typeface="Times New Roman" panose="02020603050405020304" pitchFamily="18" charset="0"/>
                          <a:cs typeface="Times New Roman" panose="02020603050405020304" pitchFamily="18" charset="0"/>
                        </a:rPr>
                        <a:t> </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c>
                  <a:txBody>
                    <a:bodyPr/>
                    <a:lstStyle/>
                    <a:p>
                      <a:pPr algn="ctr" fontAlgn="b"/>
                      <a:r>
                        <a:rPr lang="ru-RU" sz="2400" u="none" strike="noStrike" dirty="0">
                          <a:effectLst/>
                          <a:latin typeface="Times New Roman" panose="02020603050405020304" pitchFamily="18" charset="0"/>
                          <a:cs typeface="Times New Roman" panose="02020603050405020304" pitchFamily="18" charset="0"/>
                        </a:rPr>
                        <a:t> </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c>
                  <a:txBody>
                    <a:bodyPr/>
                    <a:lstStyle/>
                    <a:p>
                      <a:pPr algn="ctr" fontAlgn="b"/>
                      <a:r>
                        <a:rPr lang="ru-RU" sz="2400" u="none" strike="noStrike" dirty="0">
                          <a:effectLst/>
                          <a:latin typeface="Times New Roman" panose="02020603050405020304" pitchFamily="18" charset="0"/>
                          <a:cs typeface="Times New Roman" panose="02020603050405020304" pitchFamily="18" charset="0"/>
                        </a:rPr>
                        <a:t> </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r>
              <a:tr h="720265">
                <a:tc>
                  <a:txBody>
                    <a:bodyPr/>
                    <a:lstStyle/>
                    <a:p>
                      <a:pPr algn="l" fontAlgn="b"/>
                      <a:r>
                        <a:rPr lang="ru-RU" sz="2400" b="1" u="none" strike="noStrike" dirty="0">
                          <a:effectLst/>
                          <a:latin typeface="Times New Roman" panose="02020603050405020304" pitchFamily="18" charset="0"/>
                          <a:cs typeface="Times New Roman" panose="02020603050405020304" pitchFamily="18" charset="0"/>
                        </a:rPr>
                        <a:t>СОБСТВЕННЫЕ </a:t>
                      </a:r>
                      <a:r>
                        <a:rPr lang="ru-RU" sz="2400" b="1" u="none" strike="noStrike" dirty="0" smtClean="0">
                          <a:effectLst/>
                          <a:latin typeface="Times New Roman" panose="02020603050405020304" pitchFamily="18" charset="0"/>
                          <a:cs typeface="Times New Roman" panose="02020603050405020304" pitchFamily="18" charset="0"/>
                        </a:rPr>
                        <a:t>ДОХОДЫ,  </a:t>
                      </a:r>
                      <a:r>
                        <a:rPr lang="ru-RU" sz="2000" u="none" strike="noStrike" dirty="0">
                          <a:effectLst/>
                          <a:latin typeface="Times New Roman" panose="02020603050405020304" pitchFamily="18" charset="0"/>
                          <a:cs typeface="Times New Roman" panose="02020603050405020304" pitchFamily="18" charset="0"/>
                        </a:rPr>
                        <a:t>из них</a:t>
                      </a:r>
                      <a:endParaRPr lang="ru-RU"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solidFill>
                      <a:srgbClr val="FFCCCC"/>
                    </a:solidFill>
                  </a:tcPr>
                </a:tc>
                <a:tc>
                  <a:txBody>
                    <a:bodyPr/>
                    <a:lstStyle/>
                    <a:p>
                      <a:pPr algn="ctr" fontAlgn="b"/>
                      <a:r>
                        <a:rPr lang="ru-RU" sz="2400" b="1" u="none" strike="noStrike" dirty="0">
                          <a:effectLst/>
                          <a:latin typeface="Times New Roman" panose="02020603050405020304" pitchFamily="18" charset="0"/>
                          <a:cs typeface="Times New Roman" panose="02020603050405020304" pitchFamily="18" charset="0"/>
                        </a:rPr>
                        <a:t>393,3</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ctr">
                    <a:solidFill>
                      <a:srgbClr val="FFCCCC"/>
                    </a:solidFill>
                  </a:tcPr>
                </a:tc>
                <a:tc>
                  <a:txBody>
                    <a:bodyPr/>
                    <a:lstStyle/>
                    <a:p>
                      <a:pPr algn="ctr" fontAlgn="b"/>
                      <a:r>
                        <a:rPr lang="ru-RU" sz="2400" b="1" u="none" strike="noStrike" dirty="0">
                          <a:effectLst/>
                          <a:latin typeface="Times New Roman" panose="02020603050405020304" pitchFamily="18" charset="0"/>
                          <a:cs typeface="Times New Roman" panose="02020603050405020304" pitchFamily="18" charset="0"/>
                        </a:rPr>
                        <a:t>425,2</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ctr">
                    <a:solidFill>
                      <a:srgbClr val="FFCCCC"/>
                    </a:solidFill>
                  </a:tcPr>
                </a:tc>
                <a:tc>
                  <a:txBody>
                    <a:bodyPr/>
                    <a:lstStyle/>
                    <a:p>
                      <a:pPr algn="ctr" fontAlgn="b"/>
                      <a:r>
                        <a:rPr lang="ru-RU" sz="2400" b="1" u="none" strike="noStrike" dirty="0">
                          <a:effectLst/>
                          <a:latin typeface="Times New Roman" panose="02020603050405020304" pitchFamily="18" charset="0"/>
                          <a:cs typeface="Times New Roman" panose="02020603050405020304" pitchFamily="18" charset="0"/>
                        </a:rPr>
                        <a:t>108,1%</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ctr">
                    <a:solidFill>
                      <a:srgbClr val="FFCCCC"/>
                    </a:solidFill>
                  </a:tcPr>
                </a:tc>
              </a:tr>
              <a:tr h="383499">
                <a:tc>
                  <a:txBody>
                    <a:bodyPr/>
                    <a:lstStyle/>
                    <a:p>
                      <a:pPr algn="l" fontAlgn="b"/>
                      <a:r>
                        <a:rPr lang="ru-RU" sz="2400" u="none" strike="noStrike" dirty="0">
                          <a:effectLst/>
                          <a:latin typeface="Times New Roman" panose="02020603050405020304" pitchFamily="18" charset="0"/>
                          <a:cs typeface="Times New Roman" panose="02020603050405020304" pitchFamily="18" charset="0"/>
                        </a:rPr>
                        <a:t> </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c>
                  <a:txBody>
                    <a:bodyPr/>
                    <a:lstStyle/>
                    <a:p>
                      <a:pPr algn="ctr" fontAlgn="b"/>
                      <a:r>
                        <a:rPr lang="ru-RU" sz="2400" u="none" strike="noStrike" dirty="0">
                          <a:effectLst/>
                          <a:latin typeface="Times New Roman" panose="02020603050405020304" pitchFamily="18" charset="0"/>
                          <a:cs typeface="Times New Roman" panose="02020603050405020304" pitchFamily="18" charset="0"/>
                        </a:rPr>
                        <a:t> </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c>
                  <a:txBody>
                    <a:bodyPr/>
                    <a:lstStyle/>
                    <a:p>
                      <a:pPr algn="ctr" fontAlgn="b"/>
                      <a:r>
                        <a:rPr lang="ru-RU" sz="2400" u="none" strike="noStrike" dirty="0">
                          <a:effectLst/>
                          <a:latin typeface="Times New Roman" panose="02020603050405020304" pitchFamily="18" charset="0"/>
                          <a:cs typeface="Times New Roman" panose="02020603050405020304" pitchFamily="18" charset="0"/>
                        </a:rPr>
                        <a:t> </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c>
                  <a:txBody>
                    <a:bodyPr/>
                    <a:lstStyle/>
                    <a:p>
                      <a:pPr algn="ctr" fontAlgn="b"/>
                      <a:r>
                        <a:rPr lang="ru-RU" sz="2400" u="none" strike="noStrike" dirty="0">
                          <a:effectLst/>
                          <a:latin typeface="Times New Roman" panose="02020603050405020304" pitchFamily="18" charset="0"/>
                          <a:cs typeface="Times New Roman" panose="02020603050405020304" pitchFamily="18" charset="0"/>
                        </a:rPr>
                        <a:t> </a:t>
                      </a:r>
                      <a:endParaRPr lang="ru-RU"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r>
              <a:tr h="720265">
                <a:tc>
                  <a:txBody>
                    <a:bodyPr/>
                    <a:lstStyle/>
                    <a:p>
                      <a:pPr algn="l" fontAlgn="b"/>
                      <a:r>
                        <a:rPr lang="ru-RU" sz="2400" b="0" u="none" strike="noStrike" dirty="0">
                          <a:effectLst/>
                          <a:latin typeface="Times New Roman" panose="02020603050405020304" pitchFamily="18" charset="0"/>
                          <a:cs typeface="Times New Roman" panose="02020603050405020304" pitchFamily="18" charset="0"/>
                        </a:rPr>
                        <a:t>Налоговые и неналоговые доходы</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solidFill>
                      <a:schemeClr val="tx2">
                        <a:lumMod val="20000"/>
                        <a:lumOff val="80000"/>
                      </a:schemeClr>
                    </a:solidFill>
                  </a:tcPr>
                </a:tc>
                <a:tc>
                  <a:txBody>
                    <a:bodyPr/>
                    <a:lstStyle/>
                    <a:p>
                      <a:pPr algn="ctr" fontAlgn="b"/>
                      <a:r>
                        <a:rPr lang="ru-RU" sz="2400" b="0" u="none" strike="noStrike" dirty="0">
                          <a:effectLst/>
                          <a:latin typeface="Times New Roman" panose="02020603050405020304" pitchFamily="18" charset="0"/>
                          <a:cs typeface="Times New Roman" panose="02020603050405020304" pitchFamily="18" charset="0"/>
                        </a:rPr>
                        <a:t>160,7</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ctr">
                    <a:solidFill>
                      <a:schemeClr val="tx2">
                        <a:lumMod val="20000"/>
                        <a:lumOff val="80000"/>
                        <a:alpha val="88000"/>
                      </a:schemeClr>
                    </a:solidFill>
                  </a:tcPr>
                </a:tc>
                <a:tc>
                  <a:txBody>
                    <a:bodyPr/>
                    <a:lstStyle/>
                    <a:p>
                      <a:pPr algn="ctr" fontAlgn="b"/>
                      <a:r>
                        <a:rPr lang="ru-RU" sz="2400" b="0" u="none" strike="noStrike" dirty="0">
                          <a:effectLst/>
                          <a:latin typeface="Times New Roman" panose="02020603050405020304" pitchFamily="18" charset="0"/>
                          <a:cs typeface="Times New Roman" panose="02020603050405020304" pitchFamily="18" charset="0"/>
                        </a:rPr>
                        <a:t>148,1</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ctr">
                    <a:solidFill>
                      <a:schemeClr val="tx2">
                        <a:lumMod val="20000"/>
                        <a:lumOff val="80000"/>
                      </a:schemeClr>
                    </a:solidFill>
                  </a:tcPr>
                </a:tc>
                <a:tc>
                  <a:txBody>
                    <a:bodyPr/>
                    <a:lstStyle/>
                    <a:p>
                      <a:pPr algn="ctr" fontAlgn="b"/>
                      <a:r>
                        <a:rPr lang="ru-RU" sz="2400" b="0" u="none" strike="noStrike" dirty="0">
                          <a:effectLst/>
                          <a:latin typeface="Times New Roman" panose="02020603050405020304" pitchFamily="18" charset="0"/>
                          <a:cs typeface="Times New Roman" panose="02020603050405020304" pitchFamily="18" charset="0"/>
                        </a:rPr>
                        <a:t>92,2%</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ctr">
                    <a:solidFill>
                      <a:schemeClr val="tx2">
                        <a:lumMod val="20000"/>
                        <a:lumOff val="80000"/>
                      </a:schemeClr>
                    </a:solidFill>
                  </a:tcPr>
                </a:tc>
              </a:tr>
              <a:tr h="363365">
                <a:tc>
                  <a:txBody>
                    <a:bodyPr/>
                    <a:lstStyle/>
                    <a:p>
                      <a:pPr algn="l" fontAlgn="b"/>
                      <a:r>
                        <a:rPr lang="ru-RU" sz="2400" b="0" u="none" strike="noStrike">
                          <a:effectLst/>
                          <a:latin typeface="Times New Roman" panose="02020603050405020304" pitchFamily="18" charset="0"/>
                          <a:cs typeface="Times New Roman" panose="02020603050405020304" pitchFamily="18" charset="0"/>
                        </a:rPr>
                        <a:t> </a:t>
                      </a:r>
                      <a:endParaRPr lang="ru-RU"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c>
                  <a:txBody>
                    <a:bodyPr/>
                    <a:lstStyle/>
                    <a:p>
                      <a:pPr algn="ctr" fontAlgn="b"/>
                      <a:r>
                        <a:rPr lang="ru-RU" sz="2400" b="0" u="none" strike="noStrike" dirty="0">
                          <a:effectLst/>
                          <a:latin typeface="Times New Roman" panose="02020603050405020304" pitchFamily="18" charset="0"/>
                          <a:cs typeface="Times New Roman" panose="02020603050405020304" pitchFamily="18" charset="0"/>
                        </a:rPr>
                        <a:t> </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c>
                  <a:txBody>
                    <a:bodyPr/>
                    <a:lstStyle/>
                    <a:p>
                      <a:pPr algn="ctr" fontAlgn="b"/>
                      <a:r>
                        <a:rPr lang="ru-RU" sz="2400" b="0" u="none" strike="noStrike" dirty="0">
                          <a:effectLst/>
                          <a:latin typeface="Times New Roman" panose="02020603050405020304" pitchFamily="18" charset="0"/>
                          <a:cs typeface="Times New Roman" panose="02020603050405020304" pitchFamily="18" charset="0"/>
                        </a:rPr>
                        <a:t> </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c>
                  <a:txBody>
                    <a:bodyPr/>
                    <a:lstStyle/>
                    <a:p>
                      <a:pPr algn="ctr" fontAlgn="b"/>
                      <a:r>
                        <a:rPr lang="ru-RU" sz="2400" b="0" u="none" strike="noStrike" dirty="0">
                          <a:effectLst/>
                          <a:latin typeface="Times New Roman" panose="02020603050405020304" pitchFamily="18" charset="0"/>
                          <a:cs typeface="Times New Roman" panose="02020603050405020304" pitchFamily="18" charset="0"/>
                        </a:rPr>
                        <a:t> </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tc>
              </a:tr>
              <a:tr h="363365">
                <a:tc>
                  <a:txBody>
                    <a:bodyPr/>
                    <a:lstStyle/>
                    <a:p>
                      <a:pPr algn="l" fontAlgn="b"/>
                      <a:r>
                        <a:rPr lang="ru-RU" sz="2400" b="0" u="none" strike="noStrike" dirty="0">
                          <a:effectLst/>
                          <a:latin typeface="Times New Roman" panose="02020603050405020304" pitchFamily="18" charset="0"/>
                          <a:cs typeface="Times New Roman" panose="02020603050405020304" pitchFamily="18" charset="0"/>
                        </a:rPr>
                        <a:t>Дотации</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solidFill>
                      <a:schemeClr val="tx2">
                        <a:lumMod val="20000"/>
                        <a:lumOff val="80000"/>
                      </a:schemeClr>
                    </a:solidFill>
                  </a:tcPr>
                </a:tc>
                <a:tc>
                  <a:txBody>
                    <a:bodyPr/>
                    <a:lstStyle/>
                    <a:p>
                      <a:pPr algn="ctr" fontAlgn="b"/>
                      <a:r>
                        <a:rPr lang="ru-RU" sz="2400" b="0" u="none" strike="noStrike" dirty="0">
                          <a:effectLst/>
                          <a:latin typeface="Times New Roman" panose="02020603050405020304" pitchFamily="18" charset="0"/>
                          <a:cs typeface="Times New Roman" panose="02020603050405020304" pitchFamily="18" charset="0"/>
                        </a:rPr>
                        <a:t>232,6</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solidFill>
                      <a:schemeClr val="tx2">
                        <a:lumMod val="20000"/>
                        <a:lumOff val="80000"/>
                      </a:schemeClr>
                    </a:solidFill>
                  </a:tcPr>
                </a:tc>
                <a:tc>
                  <a:txBody>
                    <a:bodyPr/>
                    <a:lstStyle/>
                    <a:p>
                      <a:pPr algn="ctr" fontAlgn="b"/>
                      <a:r>
                        <a:rPr lang="ru-RU" sz="2400" b="0" u="none" strike="noStrike" dirty="0">
                          <a:effectLst/>
                          <a:latin typeface="Times New Roman" panose="02020603050405020304" pitchFamily="18" charset="0"/>
                          <a:cs typeface="Times New Roman" panose="02020603050405020304" pitchFamily="18" charset="0"/>
                        </a:rPr>
                        <a:t>277,1</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solidFill>
                      <a:schemeClr val="tx2">
                        <a:lumMod val="20000"/>
                        <a:lumOff val="80000"/>
                      </a:schemeClr>
                    </a:solidFill>
                  </a:tcPr>
                </a:tc>
                <a:tc>
                  <a:txBody>
                    <a:bodyPr/>
                    <a:lstStyle/>
                    <a:p>
                      <a:pPr algn="ctr" fontAlgn="b"/>
                      <a:r>
                        <a:rPr lang="ru-RU" sz="2400" b="0" u="none" strike="noStrike" dirty="0">
                          <a:effectLst/>
                          <a:latin typeface="Times New Roman" panose="02020603050405020304" pitchFamily="18" charset="0"/>
                          <a:cs typeface="Times New Roman" panose="02020603050405020304" pitchFamily="18" charset="0"/>
                        </a:rPr>
                        <a:t>119,1%</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solidFill>
                      <a:schemeClr val="tx2">
                        <a:lumMod val="20000"/>
                        <a:lumOff val="80000"/>
                      </a:schemeClr>
                    </a:solidFill>
                  </a:tcPr>
                </a:tc>
              </a:tr>
              <a:tr h="383499">
                <a:tc>
                  <a:txBody>
                    <a:bodyPr/>
                    <a:lstStyle/>
                    <a:p>
                      <a:pPr algn="l" fontAlgn="b"/>
                      <a:r>
                        <a:rPr lang="ru-RU" sz="2400" u="none" strike="noStrike" dirty="0">
                          <a:effectLst/>
                          <a:latin typeface="Times New Roman" panose="02020603050405020304" pitchFamily="18" charset="0"/>
                          <a:cs typeface="Times New Roman" panose="02020603050405020304" pitchFamily="18" charset="0"/>
                        </a:rPr>
                        <a:t> </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solidFill>
                      <a:schemeClr val="bg1"/>
                    </a:solidFill>
                  </a:tcPr>
                </a:tc>
                <a:tc>
                  <a:txBody>
                    <a:bodyPr/>
                    <a:lstStyle/>
                    <a:p>
                      <a:pPr algn="ctr" fontAlgn="b"/>
                      <a:r>
                        <a:rPr lang="ru-RU" sz="2400" u="none" strike="noStrike" dirty="0">
                          <a:effectLst/>
                          <a:latin typeface="Times New Roman" panose="02020603050405020304" pitchFamily="18" charset="0"/>
                          <a:cs typeface="Times New Roman" panose="02020603050405020304" pitchFamily="18" charset="0"/>
                        </a:rPr>
                        <a:t> </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solidFill>
                      <a:schemeClr val="bg1"/>
                    </a:solidFill>
                  </a:tcPr>
                </a:tc>
                <a:tc>
                  <a:txBody>
                    <a:bodyPr/>
                    <a:lstStyle/>
                    <a:p>
                      <a:pPr algn="ctr" fontAlgn="b"/>
                      <a:r>
                        <a:rPr lang="ru-RU" sz="2400" u="none" strike="noStrike" dirty="0">
                          <a:effectLst/>
                          <a:latin typeface="Times New Roman" panose="02020603050405020304" pitchFamily="18" charset="0"/>
                          <a:cs typeface="Times New Roman" panose="02020603050405020304" pitchFamily="18" charset="0"/>
                        </a:rPr>
                        <a:t> </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solidFill>
                      <a:schemeClr val="bg1"/>
                    </a:solidFill>
                  </a:tcPr>
                </a:tc>
                <a:tc>
                  <a:txBody>
                    <a:bodyPr/>
                    <a:lstStyle/>
                    <a:p>
                      <a:pPr algn="ctr" fontAlgn="b"/>
                      <a:r>
                        <a:rPr lang="ru-RU" sz="2400" u="none" strike="noStrike" dirty="0">
                          <a:effectLst/>
                          <a:latin typeface="Times New Roman" panose="02020603050405020304" pitchFamily="18" charset="0"/>
                          <a:cs typeface="Times New Roman" panose="02020603050405020304" pitchFamily="18" charset="0"/>
                        </a:rPr>
                        <a:t> </a:t>
                      </a:r>
                      <a:endParaRPr lang="ru-RU"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626" marR="6626" marT="6626" marB="0" anchor="b">
                    <a:solidFill>
                      <a:schemeClr val="bg1"/>
                    </a:solidFill>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3528" y="1556792"/>
            <a:ext cx="720080" cy="5661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720080"/>
          </a:xfrm>
          <a:solidFill>
            <a:srgbClr val="FF9999"/>
          </a:solidFill>
        </p:spPr>
        <p:txBody>
          <a:bodyPr/>
          <a:lstStyle/>
          <a:p>
            <a:pPr marL="12700">
              <a:lnSpc>
                <a:spcPct val="100000"/>
              </a:lnSpc>
            </a:pPr>
            <a:r>
              <a:rPr lang="ru-RU" sz="2400" b="1" dirty="0">
                <a:solidFill>
                  <a:schemeClr val="tx2">
                    <a:lumMod val="75000"/>
                  </a:schemeClr>
                </a:solidFill>
                <a:latin typeface="Times New Roman" panose="02020603050405020304" pitchFamily="18" charset="0"/>
                <a:cs typeface="Times New Roman" panose="02020603050405020304" pitchFamily="18" charset="0"/>
              </a:rPr>
              <a:t>Внесе</a:t>
            </a:r>
            <a:r>
              <a:rPr lang="ru-RU" sz="2400" b="1" spc="10" dirty="0">
                <a:solidFill>
                  <a:schemeClr val="tx2">
                    <a:lumMod val="75000"/>
                  </a:schemeClr>
                </a:solidFill>
                <a:latin typeface="Times New Roman" panose="02020603050405020304" pitchFamily="18" charset="0"/>
                <a:cs typeface="Times New Roman" panose="02020603050405020304" pitchFamily="18" charset="0"/>
              </a:rPr>
              <a:t>н</a:t>
            </a:r>
            <a:r>
              <a:rPr lang="ru-RU" sz="2400" b="1" dirty="0">
                <a:solidFill>
                  <a:schemeClr val="tx2">
                    <a:lumMod val="75000"/>
                  </a:schemeClr>
                </a:solidFill>
                <a:latin typeface="Times New Roman" panose="02020603050405020304" pitchFamily="18" charset="0"/>
                <a:cs typeface="Times New Roman" panose="02020603050405020304" pitchFamily="18" charset="0"/>
              </a:rPr>
              <a:t>ие</a:t>
            </a:r>
            <a:r>
              <a:rPr lang="ru-RU" sz="2400" b="1" spc="-15" dirty="0">
                <a:solidFill>
                  <a:schemeClr val="tx2">
                    <a:lumMod val="75000"/>
                  </a:schemeClr>
                </a:solidFill>
                <a:latin typeface="Times New Roman" panose="02020603050405020304" pitchFamily="18" charset="0"/>
                <a:cs typeface="Times New Roman" panose="02020603050405020304" pitchFamily="18" charset="0"/>
              </a:rPr>
              <a:t> </a:t>
            </a:r>
            <a:r>
              <a:rPr lang="ru-RU" sz="2400" b="1" dirty="0">
                <a:solidFill>
                  <a:schemeClr val="tx2">
                    <a:lumMod val="75000"/>
                  </a:schemeClr>
                </a:solidFill>
                <a:latin typeface="Times New Roman" panose="02020603050405020304" pitchFamily="18" charset="0"/>
                <a:cs typeface="Times New Roman" panose="02020603050405020304" pitchFamily="18" charset="0"/>
              </a:rPr>
              <a:t>изменений</a:t>
            </a:r>
            <a:r>
              <a:rPr lang="ru-RU" sz="2400" b="1" spc="-10" dirty="0">
                <a:solidFill>
                  <a:schemeClr val="tx2">
                    <a:lumMod val="75000"/>
                  </a:schemeClr>
                </a:solidFill>
                <a:latin typeface="Times New Roman" panose="02020603050405020304" pitchFamily="18" charset="0"/>
                <a:cs typeface="Times New Roman" panose="02020603050405020304" pitchFamily="18" charset="0"/>
              </a:rPr>
              <a:t> </a:t>
            </a:r>
            <a:r>
              <a:rPr lang="ru-RU" sz="2400" b="1" dirty="0">
                <a:solidFill>
                  <a:schemeClr val="tx2">
                    <a:lumMod val="75000"/>
                  </a:schemeClr>
                </a:solidFill>
                <a:latin typeface="Times New Roman" panose="02020603050405020304" pitchFamily="18" charset="0"/>
                <a:cs typeface="Times New Roman" panose="02020603050405020304" pitchFamily="18" charset="0"/>
              </a:rPr>
              <a:t>в</a:t>
            </a:r>
            <a:r>
              <a:rPr lang="ru-RU" sz="2400" b="1" spc="5" dirty="0">
                <a:solidFill>
                  <a:schemeClr val="tx2">
                    <a:lumMod val="75000"/>
                  </a:schemeClr>
                </a:solidFill>
                <a:latin typeface="Times New Roman" panose="02020603050405020304" pitchFamily="18" charset="0"/>
                <a:cs typeface="Times New Roman" panose="02020603050405020304" pitchFamily="18" charset="0"/>
              </a:rPr>
              <a:t> </a:t>
            </a:r>
            <a:r>
              <a:rPr lang="ru-RU" sz="2400" b="1" dirty="0" smtClean="0">
                <a:solidFill>
                  <a:schemeClr val="tx2">
                    <a:lumMod val="75000"/>
                  </a:schemeClr>
                </a:solidFill>
                <a:latin typeface="Times New Roman" panose="02020603050405020304" pitchFamily="18" charset="0"/>
                <a:cs typeface="Times New Roman" panose="02020603050405020304" pitchFamily="18" charset="0"/>
              </a:rPr>
              <a:t>решение</a:t>
            </a:r>
            <a:r>
              <a:rPr lang="ru-RU" sz="2400" b="1" spc="5" dirty="0" smtClean="0">
                <a:solidFill>
                  <a:schemeClr val="tx2">
                    <a:lumMod val="75000"/>
                  </a:schemeClr>
                </a:solidFill>
                <a:latin typeface="Times New Roman" panose="02020603050405020304" pitchFamily="18" charset="0"/>
                <a:cs typeface="Times New Roman" panose="02020603050405020304" pitchFamily="18" charset="0"/>
              </a:rPr>
              <a:t> </a:t>
            </a:r>
            <a:r>
              <a:rPr lang="ru-RU" sz="2400" b="1" dirty="0">
                <a:solidFill>
                  <a:schemeClr val="tx2">
                    <a:lumMod val="75000"/>
                  </a:schemeClr>
                </a:solidFill>
                <a:latin typeface="Times New Roman" panose="02020603050405020304" pitchFamily="18" charset="0"/>
                <a:cs typeface="Times New Roman" panose="02020603050405020304" pitchFamily="18" charset="0"/>
              </a:rPr>
              <a:t>о</a:t>
            </a:r>
            <a:r>
              <a:rPr lang="ru-RU" sz="2400" b="1" spc="5" dirty="0">
                <a:solidFill>
                  <a:schemeClr val="tx2">
                    <a:lumMod val="75000"/>
                  </a:schemeClr>
                </a:solidFill>
                <a:latin typeface="Times New Roman" panose="02020603050405020304" pitchFamily="18" charset="0"/>
                <a:cs typeface="Times New Roman" panose="02020603050405020304" pitchFamily="18" charset="0"/>
              </a:rPr>
              <a:t> </a:t>
            </a:r>
            <a:r>
              <a:rPr lang="ru-RU" sz="2400" b="1" dirty="0">
                <a:solidFill>
                  <a:schemeClr val="tx2">
                    <a:lumMod val="75000"/>
                  </a:schemeClr>
                </a:solidFill>
                <a:latin typeface="Times New Roman" panose="02020603050405020304" pitchFamily="18" charset="0"/>
                <a:cs typeface="Times New Roman" panose="02020603050405020304" pitchFamily="18" charset="0"/>
              </a:rPr>
              <a:t>б</a:t>
            </a:r>
            <a:r>
              <a:rPr lang="ru-RU" sz="2400" b="1" spc="-90" dirty="0">
                <a:solidFill>
                  <a:schemeClr val="tx2">
                    <a:lumMod val="75000"/>
                  </a:schemeClr>
                </a:solidFill>
                <a:latin typeface="Times New Roman" panose="02020603050405020304" pitchFamily="18" charset="0"/>
                <a:cs typeface="Times New Roman" panose="02020603050405020304" pitchFamily="18" charset="0"/>
              </a:rPr>
              <a:t>ю</a:t>
            </a:r>
            <a:r>
              <a:rPr lang="ru-RU" sz="2400" b="1" dirty="0">
                <a:solidFill>
                  <a:schemeClr val="tx2">
                    <a:lumMod val="75000"/>
                  </a:schemeClr>
                </a:solidFill>
                <a:latin typeface="Times New Roman" panose="02020603050405020304" pitchFamily="18" charset="0"/>
                <a:cs typeface="Times New Roman" panose="02020603050405020304" pitchFamily="18" charset="0"/>
              </a:rPr>
              <a:t>дж</a:t>
            </a:r>
            <a:r>
              <a:rPr lang="ru-RU" sz="2400" b="1" spc="-114" dirty="0">
                <a:solidFill>
                  <a:schemeClr val="tx2">
                    <a:lumMod val="75000"/>
                  </a:schemeClr>
                </a:solidFill>
                <a:latin typeface="Times New Roman" panose="02020603050405020304" pitchFamily="18" charset="0"/>
                <a:cs typeface="Times New Roman" panose="02020603050405020304" pitchFamily="18" charset="0"/>
              </a:rPr>
              <a:t>е</a:t>
            </a:r>
            <a:r>
              <a:rPr lang="ru-RU" sz="2400" b="1" spc="-40" dirty="0">
                <a:solidFill>
                  <a:schemeClr val="tx2">
                    <a:lumMod val="75000"/>
                  </a:schemeClr>
                </a:solidFill>
                <a:latin typeface="Times New Roman" panose="02020603050405020304" pitchFamily="18" charset="0"/>
                <a:cs typeface="Times New Roman" panose="02020603050405020304" pitchFamily="18" charset="0"/>
              </a:rPr>
              <a:t>т</a:t>
            </a:r>
            <a:r>
              <a:rPr lang="ru-RU" sz="2400" b="1" dirty="0">
                <a:solidFill>
                  <a:schemeClr val="tx2">
                    <a:lumMod val="75000"/>
                  </a:schemeClr>
                </a:solidFill>
                <a:latin typeface="Times New Roman" panose="02020603050405020304" pitchFamily="18" charset="0"/>
                <a:cs typeface="Times New Roman" panose="02020603050405020304" pitchFamily="18" charset="0"/>
              </a:rPr>
              <a:t>е</a:t>
            </a:r>
            <a:r>
              <a:rPr lang="ru-RU" sz="2400" b="1" spc="-15" dirty="0">
                <a:solidFill>
                  <a:schemeClr val="tx2">
                    <a:lumMod val="75000"/>
                  </a:schemeClr>
                </a:solidFill>
                <a:latin typeface="Times New Roman" panose="02020603050405020304" pitchFamily="18" charset="0"/>
                <a:cs typeface="Times New Roman" panose="02020603050405020304" pitchFamily="18" charset="0"/>
              </a:rPr>
              <a:t> </a:t>
            </a:r>
            <a:r>
              <a:rPr lang="ru-RU" sz="2400" b="1" spc="-15" dirty="0" smtClean="0">
                <a:solidFill>
                  <a:schemeClr val="tx2">
                    <a:lumMod val="75000"/>
                  </a:schemeClr>
                </a:solidFill>
                <a:latin typeface="Times New Roman" panose="02020603050405020304" pitchFamily="18" charset="0"/>
                <a:cs typeface="Times New Roman" panose="02020603050405020304" pitchFamily="18" charset="0"/>
              </a:rPr>
              <a:t/>
            </a:r>
            <a:br>
              <a:rPr lang="ru-RU" sz="2400" b="1" spc="-15" dirty="0" smtClean="0">
                <a:solidFill>
                  <a:schemeClr val="tx2">
                    <a:lumMod val="75000"/>
                  </a:schemeClr>
                </a:solidFill>
                <a:latin typeface="Times New Roman" panose="02020603050405020304" pitchFamily="18" charset="0"/>
                <a:cs typeface="Times New Roman" panose="02020603050405020304" pitchFamily="18" charset="0"/>
              </a:rPr>
            </a:br>
            <a:r>
              <a:rPr lang="ru-RU" sz="2400" b="1" dirty="0" smtClean="0">
                <a:solidFill>
                  <a:schemeClr val="tx2">
                    <a:lumMod val="75000"/>
                  </a:schemeClr>
                </a:solidFill>
                <a:latin typeface="Times New Roman" panose="02020603050405020304" pitchFamily="18" charset="0"/>
                <a:cs typeface="Times New Roman" panose="02020603050405020304" pitchFamily="18" charset="0"/>
              </a:rPr>
              <a:t>в</a:t>
            </a:r>
            <a:r>
              <a:rPr lang="ru-RU" sz="2400" b="1" spc="5" dirty="0" smtClean="0">
                <a:solidFill>
                  <a:schemeClr val="tx2">
                    <a:lumMod val="75000"/>
                  </a:schemeClr>
                </a:solidFill>
                <a:latin typeface="Times New Roman" panose="02020603050405020304" pitchFamily="18" charset="0"/>
                <a:cs typeface="Times New Roman" panose="02020603050405020304" pitchFamily="18" charset="0"/>
              </a:rPr>
              <a:t> </a:t>
            </a:r>
            <a:r>
              <a:rPr lang="ru-RU" sz="2400" b="1" spc="-40" dirty="0">
                <a:solidFill>
                  <a:schemeClr val="tx2">
                    <a:lumMod val="75000"/>
                  </a:schemeClr>
                </a:solidFill>
                <a:latin typeface="Times New Roman" panose="02020603050405020304" pitchFamily="18" charset="0"/>
                <a:cs typeface="Times New Roman" panose="02020603050405020304" pitchFamily="18" charset="0"/>
              </a:rPr>
              <a:t>т</a:t>
            </a:r>
            <a:r>
              <a:rPr lang="ru-RU" sz="2400" b="1" spc="-120" dirty="0">
                <a:solidFill>
                  <a:schemeClr val="tx2">
                    <a:lumMod val="75000"/>
                  </a:schemeClr>
                </a:solidFill>
                <a:latin typeface="Times New Roman" panose="02020603050405020304" pitchFamily="18" charset="0"/>
                <a:cs typeface="Times New Roman" panose="02020603050405020304" pitchFamily="18" charset="0"/>
              </a:rPr>
              <a:t>е</a:t>
            </a:r>
            <a:r>
              <a:rPr lang="ru-RU" sz="2400" b="1" dirty="0">
                <a:solidFill>
                  <a:schemeClr val="tx2">
                    <a:lumMod val="75000"/>
                  </a:schemeClr>
                </a:solidFill>
                <a:latin typeface="Times New Roman" panose="02020603050405020304" pitchFamily="18" charset="0"/>
                <a:cs typeface="Times New Roman" panose="02020603050405020304" pitchFamily="18" charset="0"/>
              </a:rPr>
              <a:t>чение</a:t>
            </a:r>
            <a:r>
              <a:rPr lang="ru-RU" sz="2400" b="1" spc="5" dirty="0">
                <a:solidFill>
                  <a:schemeClr val="tx2">
                    <a:lumMod val="75000"/>
                  </a:schemeClr>
                </a:solidFill>
                <a:latin typeface="Times New Roman" panose="02020603050405020304" pitchFamily="18" charset="0"/>
                <a:cs typeface="Times New Roman" panose="02020603050405020304" pitchFamily="18" charset="0"/>
              </a:rPr>
              <a:t> </a:t>
            </a:r>
            <a:r>
              <a:rPr lang="ru-RU" sz="2400" b="1" spc="-15" dirty="0">
                <a:solidFill>
                  <a:schemeClr val="tx2">
                    <a:lumMod val="75000"/>
                  </a:schemeClr>
                </a:solidFill>
                <a:latin typeface="Times New Roman" panose="02020603050405020304" pitchFamily="18" charset="0"/>
                <a:cs typeface="Times New Roman" panose="02020603050405020304" pitchFamily="18" charset="0"/>
              </a:rPr>
              <a:t>2</a:t>
            </a:r>
            <a:r>
              <a:rPr lang="ru-RU" sz="2400" b="1" dirty="0">
                <a:solidFill>
                  <a:schemeClr val="tx2">
                    <a:lumMod val="75000"/>
                  </a:schemeClr>
                </a:solidFill>
                <a:latin typeface="Times New Roman" panose="02020603050405020304" pitchFamily="18" charset="0"/>
                <a:cs typeface="Times New Roman" panose="02020603050405020304" pitchFamily="18" charset="0"/>
              </a:rPr>
              <a:t>023</a:t>
            </a:r>
            <a:r>
              <a:rPr lang="ru-RU" sz="2400" b="1" spc="5" dirty="0">
                <a:solidFill>
                  <a:schemeClr val="tx2">
                    <a:lumMod val="75000"/>
                  </a:schemeClr>
                </a:solidFill>
                <a:latin typeface="Times New Roman" panose="02020603050405020304" pitchFamily="18" charset="0"/>
                <a:cs typeface="Times New Roman" panose="02020603050405020304" pitchFamily="18" charset="0"/>
              </a:rPr>
              <a:t> </a:t>
            </a:r>
            <a:r>
              <a:rPr lang="ru-RU" sz="2400" b="1" spc="-70" dirty="0">
                <a:solidFill>
                  <a:schemeClr val="tx2">
                    <a:lumMod val="75000"/>
                  </a:schemeClr>
                </a:solidFill>
                <a:latin typeface="Times New Roman" panose="02020603050405020304" pitchFamily="18" charset="0"/>
                <a:cs typeface="Times New Roman" panose="02020603050405020304" pitchFamily="18" charset="0"/>
              </a:rPr>
              <a:t>г</a:t>
            </a:r>
            <a:r>
              <a:rPr lang="ru-RU" sz="2400" b="1" spc="-80" dirty="0">
                <a:solidFill>
                  <a:schemeClr val="tx2">
                    <a:lumMod val="75000"/>
                  </a:schemeClr>
                </a:solidFill>
                <a:latin typeface="Times New Roman" panose="02020603050405020304" pitchFamily="18" charset="0"/>
                <a:cs typeface="Times New Roman" panose="02020603050405020304" pitchFamily="18" charset="0"/>
              </a:rPr>
              <a:t>о</a:t>
            </a:r>
            <a:r>
              <a:rPr lang="ru-RU" sz="2400" b="1" dirty="0">
                <a:solidFill>
                  <a:schemeClr val="tx2">
                    <a:lumMod val="75000"/>
                  </a:schemeClr>
                </a:solidFill>
                <a:latin typeface="Times New Roman" panose="02020603050405020304" pitchFamily="18" charset="0"/>
                <a:cs typeface="Times New Roman" panose="02020603050405020304" pitchFamily="18" charset="0"/>
              </a:rPr>
              <a:t>да</a:t>
            </a:r>
          </a:p>
        </p:txBody>
      </p:sp>
      <p:sp>
        <p:nvSpPr>
          <p:cNvPr id="4" name="Номер слайда 3"/>
          <p:cNvSpPr>
            <a:spLocks noGrp="1"/>
          </p:cNvSpPr>
          <p:nvPr>
            <p:ph type="sldNum" sz="quarter" idx="12"/>
          </p:nvPr>
        </p:nvSpPr>
        <p:spPr/>
        <p:txBody>
          <a:bodyPr/>
          <a:lstStyle/>
          <a:p>
            <a:pPr>
              <a:defRPr/>
            </a:pPr>
            <a:fld id="{F22BEE5A-4DFE-4566-A0DF-3741E7F5BF45}" type="slidenum">
              <a:rPr lang="ru-RU" smtClean="0"/>
              <a:pPr>
                <a:defRPr/>
              </a:pPr>
              <a:t>8</a:t>
            </a:fld>
            <a:endParaRPr lang="ru-RU" dirty="0"/>
          </a:p>
        </p:txBody>
      </p:sp>
      <p:graphicFrame>
        <p:nvGraphicFramePr>
          <p:cNvPr id="3" name="Схема 2"/>
          <p:cNvGraphicFramePr/>
          <p:nvPr>
            <p:extLst>
              <p:ext uri="{D42A27DB-BD31-4B8C-83A1-F6EECF244321}">
                <p14:modId xmlns:p14="http://schemas.microsoft.com/office/powerpoint/2010/main" xmlns="" val="1536492329"/>
              </p:ext>
            </p:extLst>
          </p:nvPr>
        </p:nvGraphicFramePr>
        <p:xfrm>
          <a:off x="179512" y="692696"/>
          <a:ext cx="8856984"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33239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xmlns="" val="1424558695"/>
              </p:ext>
            </p:extLst>
          </p:nvPr>
        </p:nvGraphicFramePr>
        <p:xfrm>
          <a:off x="210288" y="3645023"/>
          <a:ext cx="8749636" cy="2890192"/>
        </p:xfrm>
        <a:graphic>
          <a:graphicData uri="http://schemas.openxmlformats.org/drawingml/2006/table">
            <a:tbl>
              <a:tblPr/>
              <a:tblGrid>
                <a:gridCol w="2605968"/>
                <a:gridCol w="1857388"/>
                <a:gridCol w="1571636"/>
                <a:gridCol w="1279048"/>
                <a:gridCol w="1435596"/>
              </a:tblGrid>
              <a:tr h="1170700">
                <a:tc>
                  <a:txBody>
                    <a:bodyPr/>
                    <a:lstStyle/>
                    <a:p>
                      <a:pPr algn="ctr" rtl="0" fontAlgn="ctr"/>
                      <a:r>
                        <a:rPr lang="ru-RU" sz="1800" b="1" i="0" u="none" strike="noStrike" dirty="0">
                          <a:solidFill>
                            <a:srgbClr val="000000"/>
                          </a:solidFill>
                          <a:latin typeface="Times New Roman"/>
                        </a:rPr>
                        <a:t>Показатели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1" i="0" u="none" strike="noStrike" dirty="0" smtClean="0">
                          <a:solidFill>
                            <a:srgbClr val="000000"/>
                          </a:solidFill>
                          <a:latin typeface="Times New Roman"/>
                        </a:rPr>
                        <a:t>Первоначальный план</a:t>
                      </a:r>
                      <a:r>
                        <a:rPr lang="ru-RU" sz="1800" b="1" i="0" u="none" strike="noStrike" dirty="0">
                          <a:solidFill>
                            <a:srgbClr val="000000"/>
                          </a:solidFill>
                          <a:latin typeface="Times New Roman"/>
                        </a:rPr>
                        <a:t>, </a:t>
                      </a:r>
                      <a:endParaRPr lang="ru-RU" sz="1800" b="1" i="0" u="none" strike="noStrike" dirty="0" smtClean="0">
                        <a:solidFill>
                          <a:srgbClr val="000000"/>
                        </a:solidFill>
                        <a:latin typeface="Times New Roman"/>
                      </a:endParaRPr>
                    </a:p>
                    <a:p>
                      <a:pPr algn="ctr" rtl="0" fontAlgn="ctr"/>
                      <a:r>
                        <a:rPr lang="ru-RU" sz="1800" b="1" i="0" u="none" strike="noStrike" dirty="0" err="1" smtClean="0">
                          <a:solidFill>
                            <a:srgbClr val="000000"/>
                          </a:solidFill>
                          <a:latin typeface="Times New Roman"/>
                        </a:rPr>
                        <a:t>тыс.рублей</a:t>
                      </a:r>
                      <a:r>
                        <a:rPr lang="ru-RU" sz="1800" b="1" i="0" u="none" strike="noStrike" dirty="0" smtClean="0">
                          <a:solidFill>
                            <a:srgbClr val="000000"/>
                          </a:solidFill>
                          <a:latin typeface="Times New Roman"/>
                        </a:rPr>
                        <a:t> </a:t>
                      </a:r>
                      <a:endParaRPr lang="ru-RU" sz="1800" b="1"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1" i="0" u="none" strike="noStrike" dirty="0">
                          <a:solidFill>
                            <a:srgbClr val="000000"/>
                          </a:solidFill>
                          <a:latin typeface="Times New Roman"/>
                        </a:rPr>
                        <a:t>Уточненный план, тыс.рублей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1" i="0" u="none" strike="noStrike" dirty="0">
                          <a:solidFill>
                            <a:srgbClr val="000000"/>
                          </a:solidFill>
                          <a:latin typeface="Times New Roman"/>
                        </a:rPr>
                        <a:t>Рост/снижение,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1" i="0" u="none" strike="noStrike" dirty="0">
                          <a:solidFill>
                            <a:srgbClr val="000000"/>
                          </a:solidFill>
                          <a:latin typeface="Times New Roman"/>
                        </a:rPr>
                        <a:t>Отклонение, тыс.рублей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3164">
                <a:tc>
                  <a:txBody>
                    <a:bodyPr/>
                    <a:lstStyle/>
                    <a:p>
                      <a:pPr algn="just" rtl="0" fontAlgn="t"/>
                      <a:r>
                        <a:rPr lang="ru-RU" sz="1800" b="0" i="0" u="none" strike="noStrike" dirty="0">
                          <a:solidFill>
                            <a:srgbClr val="000000"/>
                          </a:solidFill>
                          <a:latin typeface="Times New Roman"/>
                        </a:rPr>
                        <a:t>Налоговые и неналоговые доходы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0" i="0" u="none" strike="noStrike">
                          <a:solidFill>
                            <a:srgbClr val="000000"/>
                          </a:solidFill>
                          <a:effectLst/>
                          <a:latin typeface="Times New Roman"/>
                        </a:rPr>
                        <a:t>113 805,21</a:t>
                      </a:r>
                    </a:p>
                  </a:txBody>
                  <a:tcPr marL="6626" marR="6626" marT="6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0" i="0" u="none" strike="noStrike">
                          <a:solidFill>
                            <a:srgbClr val="000000"/>
                          </a:solidFill>
                          <a:effectLst/>
                          <a:latin typeface="Times New Roman"/>
                        </a:rPr>
                        <a:t>143 687,03</a:t>
                      </a:r>
                    </a:p>
                  </a:txBody>
                  <a:tcPr marL="6626" marR="6626" marT="6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0" i="0" u="none" strike="noStrike">
                          <a:solidFill>
                            <a:srgbClr val="000000"/>
                          </a:solidFill>
                          <a:effectLst/>
                          <a:latin typeface="Times New Roman"/>
                        </a:rPr>
                        <a:t>126,3</a:t>
                      </a:r>
                    </a:p>
                  </a:txBody>
                  <a:tcPr marL="6626" marR="6626" marT="6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0" i="0" u="none" strike="noStrike" dirty="0" smtClean="0">
                          <a:solidFill>
                            <a:srgbClr val="000000"/>
                          </a:solidFill>
                          <a:effectLst/>
                          <a:latin typeface="Times New Roman"/>
                        </a:rPr>
                        <a:t>+ 29 </a:t>
                      </a:r>
                      <a:r>
                        <a:rPr lang="ru-RU" sz="1800" b="0" i="0" u="none" strike="noStrike" dirty="0">
                          <a:solidFill>
                            <a:srgbClr val="000000"/>
                          </a:solidFill>
                          <a:effectLst/>
                          <a:latin typeface="Times New Roman"/>
                        </a:rPr>
                        <a:t>881,82</a:t>
                      </a:r>
                    </a:p>
                  </a:txBody>
                  <a:tcPr marL="6626" marR="6626" marT="6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3164">
                <a:tc>
                  <a:txBody>
                    <a:bodyPr/>
                    <a:lstStyle/>
                    <a:p>
                      <a:pPr algn="l" rtl="0" fontAlgn="b"/>
                      <a:r>
                        <a:rPr lang="ru-RU" sz="1800" b="0" i="0" u="none" strike="noStrike" dirty="0">
                          <a:solidFill>
                            <a:srgbClr val="000000"/>
                          </a:solidFill>
                          <a:latin typeface="Times New Roman"/>
                        </a:rPr>
                        <a:t>БЕЗВОЗМЕЗДНЫЕ ПОСТУПЛЕНИЯ</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0" i="0" u="none" strike="noStrike">
                          <a:solidFill>
                            <a:srgbClr val="000000"/>
                          </a:solidFill>
                          <a:effectLst/>
                          <a:latin typeface="Times New Roman"/>
                        </a:rPr>
                        <a:t>603 337,16</a:t>
                      </a:r>
                    </a:p>
                  </a:txBody>
                  <a:tcPr marL="6626" marR="6626" marT="6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0" i="0" u="none" strike="noStrike" dirty="0">
                          <a:solidFill>
                            <a:srgbClr val="000000"/>
                          </a:solidFill>
                          <a:effectLst/>
                          <a:latin typeface="Times New Roman"/>
                        </a:rPr>
                        <a:t>767 544,18</a:t>
                      </a:r>
                    </a:p>
                  </a:txBody>
                  <a:tcPr marL="6626" marR="6626" marT="6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0" i="0" u="none" strike="noStrike">
                          <a:solidFill>
                            <a:srgbClr val="000000"/>
                          </a:solidFill>
                          <a:effectLst/>
                          <a:latin typeface="Times New Roman"/>
                        </a:rPr>
                        <a:t>127,2</a:t>
                      </a:r>
                    </a:p>
                  </a:txBody>
                  <a:tcPr marL="6626" marR="6626" marT="6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0" i="0" u="none" strike="noStrike" dirty="0" smtClean="0">
                          <a:solidFill>
                            <a:srgbClr val="000000"/>
                          </a:solidFill>
                          <a:effectLst/>
                          <a:latin typeface="Times New Roman"/>
                        </a:rPr>
                        <a:t>+ 164 </a:t>
                      </a:r>
                      <a:r>
                        <a:rPr lang="ru-RU" sz="1800" b="0" i="0" u="none" strike="noStrike" dirty="0">
                          <a:solidFill>
                            <a:srgbClr val="000000"/>
                          </a:solidFill>
                          <a:effectLst/>
                          <a:latin typeface="Times New Roman"/>
                        </a:rPr>
                        <a:t>207,02</a:t>
                      </a:r>
                    </a:p>
                  </a:txBody>
                  <a:tcPr marL="6626" marR="6626" marT="6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3164">
                <a:tc>
                  <a:txBody>
                    <a:bodyPr/>
                    <a:lstStyle/>
                    <a:p>
                      <a:pPr algn="l" rtl="0" fontAlgn="t"/>
                      <a:r>
                        <a:rPr lang="ru-RU" sz="1800" b="1" i="0" u="none" strike="noStrike" dirty="0">
                          <a:solidFill>
                            <a:srgbClr val="000000"/>
                          </a:solidFill>
                          <a:latin typeface="Times New Roman"/>
                        </a:rPr>
                        <a:t>ДОХОДЫ БЮДЖЕТА-ВСЕГО</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1" i="0" u="none" strike="noStrike">
                          <a:solidFill>
                            <a:srgbClr val="000000"/>
                          </a:solidFill>
                          <a:effectLst/>
                          <a:latin typeface="Times New Roman"/>
                        </a:rPr>
                        <a:t>717 142,37</a:t>
                      </a:r>
                    </a:p>
                  </a:txBody>
                  <a:tcPr marL="6626" marR="6626" marT="6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1" i="0" u="none" strike="noStrike">
                          <a:solidFill>
                            <a:srgbClr val="000000"/>
                          </a:solidFill>
                          <a:effectLst/>
                          <a:latin typeface="Times New Roman"/>
                        </a:rPr>
                        <a:t>911 231,21</a:t>
                      </a:r>
                    </a:p>
                  </a:txBody>
                  <a:tcPr marL="6626" marR="6626" marT="6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1" i="0" u="none" strike="noStrike">
                          <a:solidFill>
                            <a:srgbClr val="000000"/>
                          </a:solidFill>
                          <a:effectLst/>
                          <a:latin typeface="Times New Roman"/>
                        </a:rPr>
                        <a:t>127,1</a:t>
                      </a:r>
                    </a:p>
                  </a:txBody>
                  <a:tcPr marL="6626" marR="6626" marT="6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ru-RU" sz="1800" b="1" i="0" u="none" strike="noStrike" dirty="0" smtClean="0">
                          <a:solidFill>
                            <a:srgbClr val="000000"/>
                          </a:solidFill>
                          <a:effectLst/>
                          <a:latin typeface="Times New Roman"/>
                        </a:rPr>
                        <a:t>+ 194 </a:t>
                      </a:r>
                      <a:r>
                        <a:rPr lang="ru-RU" sz="1800" b="1" i="0" u="none" strike="noStrike" dirty="0">
                          <a:solidFill>
                            <a:srgbClr val="000000"/>
                          </a:solidFill>
                          <a:effectLst/>
                          <a:latin typeface="Times New Roman"/>
                        </a:rPr>
                        <a:t>088,84</a:t>
                      </a:r>
                    </a:p>
                  </a:txBody>
                  <a:tcPr marL="6626" marR="6626" marT="662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30722" name="Picture 2" descr="&amp;Pcy;&amp;ocy;&amp;khcy;&amp;ocy;&amp;zhcy;&amp;iecy;&amp;iecy; &amp;icy;&amp;zcy;&amp;ocy;&amp;bcy;&amp;rcy;&amp;acy;&amp;zhcy;&amp;iecy;&amp;ncy;&amp;icy;&amp;iecy;"/>
          <p:cNvPicPr>
            <a:picLocks noChangeAspect="1" noChangeArrowheads="1"/>
          </p:cNvPicPr>
          <p:nvPr/>
        </p:nvPicPr>
        <p:blipFill>
          <a:blip r:embed="rId2" cstate="print"/>
          <a:srcRect/>
          <a:stretch>
            <a:fillRect/>
          </a:stretch>
        </p:blipFill>
        <p:spPr bwMode="auto">
          <a:xfrm>
            <a:off x="5974" y="0"/>
            <a:ext cx="1765430" cy="1008536"/>
          </a:xfrm>
          <a:prstGeom prst="rect">
            <a:avLst/>
          </a:prstGeom>
          <a:noFill/>
        </p:spPr>
      </p:pic>
      <p:sp>
        <p:nvSpPr>
          <p:cNvPr id="4" name="TextBox 3"/>
          <p:cNvSpPr txBox="1"/>
          <p:nvPr/>
        </p:nvSpPr>
        <p:spPr>
          <a:xfrm>
            <a:off x="8560699" y="6535215"/>
            <a:ext cx="571500" cy="338554"/>
          </a:xfrm>
          <a:prstGeom prst="rect">
            <a:avLst/>
          </a:prstGeom>
          <a:noFill/>
        </p:spPr>
        <p:txBody>
          <a:bodyPr>
            <a:spAutoFit/>
          </a:bodyPr>
          <a:lstStyle/>
          <a:p>
            <a:pPr algn="r">
              <a:defRPr/>
            </a:pPr>
            <a:r>
              <a:rPr lang="ru-RU" sz="1600" b="1" dirty="0" smtClean="0"/>
              <a:t>6</a:t>
            </a:r>
            <a:endParaRPr lang="ru-RU" sz="1600" b="1" dirty="0"/>
          </a:p>
        </p:txBody>
      </p:sp>
      <p:sp>
        <p:nvSpPr>
          <p:cNvPr id="11267" name="TextBox 2"/>
          <p:cNvSpPr txBox="1">
            <a:spLocks noChangeArrowheads="1"/>
          </p:cNvSpPr>
          <p:nvPr/>
        </p:nvSpPr>
        <p:spPr bwMode="auto">
          <a:xfrm>
            <a:off x="1358581" y="63701"/>
            <a:ext cx="7416824" cy="461665"/>
          </a:xfrm>
          <a:prstGeom prst="rect">
            <a:avLst/>
          </a:prstGeom>
          <a:noFill/>
          <a:ln w="9525">
            <a:noFill/>
            <a:miter lim="800000"/>
            <a:headEnd/>
            <a:tailEnd/>
          </a:ln>
        </p:spPr>
        <p:txBody>
          <a:bodyPr wrap="square">
            <a:spAutoFit/>
          </a:bodyPr>
          <a:lstStyle/>
          <a:p>
            <a:pPr algn="ctr"/>
            <a:r>
              <a:rPr lang="ru-RU" altLang="ru-RU" sz="2400" b="1" dirty="0">
                <a:solidFill>
                  <a:schemeClr val="accent1">
                    <a:lumMod val="75000"/>
                  </a:schemeClr>
                </a:solidFill>
              </a:rPr>
              <a:t>Изменение </a:t>
            </a:r>
            <a:r>
              <a:rPr lang="ru-RU" altLang="ru-RU" sz="2400" b="1" dirty="0" smtClean="0">
                <a:solidFill>
                  <a:schemeClr val="accent1">
                    <a:lumMod val="75000"/>
                  </a:schemeClr>
                </a:solidFill>
              </a:rPr>
              <a:t>плановых показателей доходов</a:t>
            </a:r>
            <a:endParaRPr lang="ru-RU" altLang="ru-RU" sz="2400" b="1" dirty="0">
              <a:solidFill>
                <a:schemeClr val="accent1">
                  <a:lumMod val="75000"/>
                </a:schemeClr>
              </a:solidFill>
            </a:endParaRPr>
          </a:p>
        </p:txBody>
      </p:sp>
      <p:graphicFrame>
        <p:nvGraphicFramePr>
          <p:cNvPr id="9" name="Диаграмма 8"/>
          <p:cNvGraphicFramePr>
            <a:graphicFrameLocks/>
          </p:cNvGraphicFramePr>
          <p:nvPr>
            <p:extLst>
              <p:ext uri="{D42A27DB-BD31-4B8C-83A1-F6EECF244321}">
                <p14:modId xmlns:p14="http://schemas.microsoft.com/office/powerpoint/2010/main" xmlns="" val="3573932919"/>
              </p:ext>
            </p:extLst>
          </p:nvPr>
        </p:nvGraphicFramePr>
        <p:xfrm>
          <a:off x="179512" y="504268"/>
          <a:ext cx="8784976" cy="306874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49251</TotalTime>
  <Words>3587</Words>
  <Application>Microsoft Office PowerPoint</Application>
  <PresentationFormat>Экран (4:3)</PresentationFormat>
  <Paragraphs>998</Paragraphs>
  <Slides>38</Slides>
  <Notes>11</Notes>
  <HiddenSlides>0</HiddenSlides>
  <MMClips>0</MMClips>
  <ScaleCrop>false</ScaleCrop>
  <HeadingPairs>
    <vt:vector size="4" baseType="variant">
      <vt:variant>
        <vt:lpstr>Тема</vt:lpstr>
      </vt:variant>
      <vt:variant>
        <vt:i4>1</vt:i4>
      </vt:variant>
      <vt:variant>
        <vt:lpstr>Заголовки слайдов</vt:lpstr>
      </vt:variant>
      <vt:variant>
        <vt:i4>38</vt:i4>
      </vt:variant>
    </vt:vector>
  </HeadingPairs>
  <TitlesOfParts>
    <vt:vector size="39" baseType="lpstr">
      <vt:lpstr>Исполнительная</vt:lpstr>
      <vt:lpstr>Слайд 1</vt:lpstr>
      <vt:lpstr>Слайд 2</vt:lpstr>
      <vt:lpstr>Слайд 3</vt:lpstr>
      <vt:lpstr>Исполнение бюджета городского округа, тыс.рублей</vt:lpstr>
      <vt:lpstr>Слайд 5</vt:lpstr>
      <vt:lpstr>Слайд 6</vt:lpstr>
      <vt:lpstr>Слайд 7</vt:lpstr>
      <vt:lpstr>Внесение изменений в решение о бюджете  в течение 2023 года</vt:lpstr>
      <vt:lpstr>Слайд 9</vt:lpstr>
      <vt:lpstr>Структура налоговых и неналоговых доходов,  млн. рублей</vt:lpstr>
      <vt:lpstr>Доля поступлений НДФЛ от крупных налогоплательщиков, %</vt:lpstr>
      <vt:lpstr>Слайд 12</vt:lpstr>
      <vt:lpstr>Информация о задолженности по имущественным налогам, тыс. рублей</vt:lpstr>
      <vt:lpstr>Расходы  бюджета городского округа</vt:lpstr>
      <vt:lpstr>Объемы  реализации муниципальных программ</vt:lpstr>
      <vt:lpstr>    Расходы бюджета по разделам классификации расходов за 2023 год, тыс. рублей </vt:lpstr>
      <vt:lpstr> Исполнение программ Социально культурной сферы</vt:lpstr>
      <vt:lpstr>Слайд 18</vt:lpstr>
      <vt:lpstr>Слайд 19</vt:lpstr>
      <vt:lpstr>Слайд 20</vt:lpstr>
      <vt:lpstr>Слайд 21</vt:lpstr>
      <vt:lpstr>Слайд 22</vt:lpstr>
      <vt:lpstr> Исполнение программ на развитие  инфраструктуры </vt:lpstr>
      <vt:lpstr>Слайд 24</vt:lpstr>
      <vt:lpstr>Муниципальный дорожный фонд, млн.руб.</vt:lpstr>
      <vt:lpstr>Ремонт автомобильных дорог</vt:lpstr>
      <vt:lpstr>Ремонт автомобильных дорог</vt:lpstr>
      <vt:lpstr>Слайд 28</vt:lpstr>
      <vt:lpstr>Слайд 29</vt:lpstr>
      <vt:lpstr>Слайд 30</vt:lpstr>
      <vt:lpstr>Слайд 31</vt:lpstr>
      <vt:lpstr>Слайд 32</vt:lpstr>
      <vt:lpstr>Слайд 33</vt:lpstr>
      <vt:lpstr>Слайд 34</vt:lpstr>
      <vt:lpstr>Муниципальный долг</vt:lpstr>
      <vt:lpstr>       Выполнение показателей Cоглашения на предоставление дотации  </vt:lpstr>
      <vt:lpstr>Слайд 37</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Министерства финансов Пермского края  о работе в 2007 году  и планах на 2008 год</dc:title>
  <dc:creator>User</dc:creator>
  <cp:lastModifiedBy>Алина</cp:lastModifiedBy>
  <cp:revision>2279</cp:revision>
  <cp:lastPrinted>2024-05-22T04:16:37Z</cp:lastPrinted>
  <dcterms:created xsi:type="dcterms:W3CDTF">2008-02-28T03:10:36Z</dcterms:created>
  <dcterms:modified xsi:type="dcterms:W3CDTF">2024-06-10T04:48:01Z</dcterms:modified>
</cp:coreProperties>
</file>