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878" y="-8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1793D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15"/>
              </a:lnSpc>
            </a:pPr>
            <a:r>
              <a:rPr spc="-10" dirty="0"/>
              <a:t>МИНИСТЕРСТВО</a:t>
            </a:r>
            <a:r>
              <a:rPr spc="-5" dirty="0"/>
              <a:t> </a:t>
            </a:r>
            <a:r>
              <a:rPr dirty="0"/>
              <a:t>ТРУДА</a:t>
            </a:r>
            <a:r>
              <a:rPr spc="20" dirty="0"/>
              <a:t> </a:t>
            </a:r>
            <a:r>
              <a:rPr dirty="0"/>
              <a:t>И</a:t>
            </a:r>
            <a:r>
              <a:rPr spc="35" dirty="0"/>
              <a:t> </a:t>
            </a:r>
            <a:r>
              <a:rPr spc="-10" dirty="0"/>
              <a:t>СОЦИАЛЬНОГО</a:t>
            </a:r>
            <a:r>
              <a:rPr spc="5" dirty="0"/>
              <a:t> </a:t>
            </a:r>
            <a:r>
              <a:rPr spc="-10" dirty="0"/>
              <a:t>РАЗВИТИЯ</a:t>
            </a:r>
          </a:p>
          <a:p>
            <a:pPr marL="12700">
              <a:lnSpc>
                <a:spcPts val="910"/>
              </a:lnSpc>
            </a:pPr>
            <a:r>
              <a:rPr spc="-10" dirty="0"/>
              <a:t>ПЕРМСКОГО</a:t>
            </a:r>
            <a:r>
              <a:rPr spc="30" dirty="0"/>
              <a:t> </a:t>
            </a:r>
            <a:r>
              <a:rPr spc="-20" dirty="0"/>
              <a:t>КРАЯ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/>
              <a:t>Об </a:t>
            </a:r>
            <a:r>
              <a:rPr spc="-10" dirty="0"/>
              <a:t>организации</a:t>
            </a:r>
            <a:r>
              <a:rPr spc="-25" dirty="0"/>
              <a:t> </a:t>
            </a:r>
            <a:r>
              <a:rPr dirty="0"/>
              <a:t>отдыха</a:t>
            </a:r>
            <a:r>
              <a:rPr spc="5" dirty="0"/>
              <a:t> </a:t>
            </a:r>
            <a:r>
              <a:rPr dirty="0"/>
              <a:t>и</a:t>
            </a:r>
            <a:r>
              <a:rPr spc="-15" dirty="0"/>
              <a:t> </a:t>
            </a:r>
            <a:r>
              <a:rPr spc="-10" dirty="0"/>
              <a:t>оздоровления</a:t>
            </a:r>
            <a:r>
              <a:rPr spc="10" dirty="0"/>
              <a:t> </a:t>
            </a:r>
            <a:r>
              <a:rPr dirty="0"/>
              <a:t>детей</a:t>
            </a:r>
            <a:r>
              <a:rPr spc="15" dirty="0"/>
              <a:t> </a:t>
            </a:r>
            <a:r>
              <a:rPr dirty="0"/>
              <a:t>в</a:t>
            </a:r>
            <a:r>
              <a:rPr spc="-10" dirty="0"/>
              <a:t> </a:t>
            </a:r>
            <a:r>
              <a:rPr dirty="0"/>
              <a:t>Пермском</a:t>
            </a:r>
            <a:r>
              <a:rPr spc="-10" dirty="0"/>
              <a:t> </a:t>
            </a:r>
            <a:r>
              <a:rPr dirty="0"/>
              <a:t>крае</a:t>
            </a:r>
            <a:r>
              <a:rPr spc="-25" dirty="0"/>
              <a:t> </a:t>
            </a:r>
            <a:r>
              <a:rPr dirty="0"/>
              <a:t>в</a:t>
            </a:r>
            <a:r>
              <a:rPr spc="-10" dirty="0"/>
              <a:t> </a:t>
            </a:r>
            <a:r>
              <a:rPr dirty="0"/>
              <a:t>2024</a:t>
            </a:r>
            <a:r>
              <a:rPr spc="10" dirty="0"/>
              <a:t> </a:t>
            </a:r>
            <a:r>
              <a:rPr spc="-20" dirty="0"/>
              <a:t>году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1793D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15"/>
              </a:lnSpc>
            </a:pPr>
            <a:r>
              <a:rPr spc="-10" dirty="0"/>
              <a:t>МИНИСТЕРСТВО</a:t>
            </a:r>
            <a:r>
              <a:rPr spc="-5" dirty="0"/>
              <a:t> </a:t>
            </a:r>
            <a:r>
              <a:rPr dirty="0"/>
              <a:t>ТРУДА</a:t>
            </a:r>
            <a:r>
              <a:rPr spc="20" dirty="0"/>
              <a:t> </a:t>
            </a:r>
            <a:r>
              <a:rPr dirty="0"/>
              <a:t>И</a:t>
            </a:r>
            <a:r>
              <a:rPr spc="35" dirty="0"/>
              <a:t> </a:t>
            </a:r>
            <a:r>
              <a:rPr spc="-10" dirty="0"/>
              <a:t>СОЦИАЛЬНОГО</a:t>
            </a:r>
            <a:r>
              <a:rPr spc="5" dirty="0"/>
              <a:t> </a:t>
            </a:r>
            <a:r>
              <a:rPr spc="-10" dirty="0"/>
              <a:t>РАЗВИТИЯ</a:t>
            </a:r>
          </a:p>
          <a:p>
            <a:pPr marL="12700">
              <a:lnSpc>
                <a:spcPts val="910"/>
              </a:lnSpc>
            </a:pPr>
            <a:r>
              <a:rPr spc="-10" dirty="0"/>
              <a:t>ПЕРМСКОГО</a:t>
            </a:r>
            <a:r>
              <a:rPr spc="30" dirty="0"/>
              <a:t> </a:t>
            </a:r>
            <a:r>
              <a:rPr spc="-20" dirty="0"/>
              <a:t>КРАЯ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/>
              <a:t>Об </a:t>
            </a:r>
            <a:r>
              <a:rPr spc="-10" dirty="0"/>
              <a:t>организации</a:t>
            </a:r>
            <a:r>
              <a:rPr spc="-25" dirty="0"/>
              <a:t> </a:t>
            </a:r>
            <a:r>
              <a:rPr dirty="0"/>
              <a:t>отдыха</a:t>
            </a:r>
            <a:r>
              <a:rPr spc="5" dirty="0"/>
              <a:t> </a:t>
            </a:r>
            <a:r>
              <a:rPr dirty="0"/>
              <a:t>и</a:t>
            </a:r>
            <a:r>
              <a:rPr spc="-15" dirty="0"/>
              <a:t> </a:t>
            </a:r>
            <a:r>
              <a:rPr spc="-10" dirty="0"/>
              <a:t>оздоровления</a:t>
            </a:r>
            <a:r>
              <a:rPr spc="10" dirty="0"/>
              <a:t> </a:t>
            </a:r>
            <a:r>
              <a:rPr dirty="0"/>
              <a:t>детей</a:t>
            </a:r>
            <a:r>
              <a:rPr spc="15" dirty="0"/>
              <a:t> </a:t>
            </a:r>
            <a:r>
              <a:rPr dirty="0"/>
              <a:t>в</a:t>
            </a:r>
            <a:r>
              <a:rPr spc="-10" dirty="0"/>
              <a:t> </a:t>
            </a:r>
            <a:r>
              <a:rPr dirty="0"/>
              <a:t>Пермском</a:t>
            </a:r>
            <a:r>
              <a:rPr spc="-10" dirty="0"/>
              <a:t> </a:t>
            </a:r>
            <a:r>
              <a:rPr dirty="0"/>
              <a:t>крае</a:t>
            </a:r>
            <a:r>
              <a:rPr spc="-25" dirty="0"/>
              <a:t> </a:t>
            </a:r>
            <a:r>
              <a:rPr dirty="0"/>
              <a:t>в</a:t>
            </a:r>
            <a:r>
              <a:rPr spc="-10" dirty="0"/>
              <a:t> </a:t>
            </a:r>
            <a:r>
              <a:rPr dirty="0"/>
              <a:t>2024</a:t>
            </a:r>
            <a:r>
              <a:rPr spc="10" dirty="0"/>
              <a:t> </a:t>
            </a:r>
            <a:r>
              <a:rPr spc="-20" dirty="0"/>
              <a:t>году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15"/>
              </a:lnSpc>
            </a:pPr>
            <a:r>
              <a:rPr spc="-10" dirty="0"/>
              <a:t>МИНИСТЕРСТВО</a:t>
            </a:r>
            <a:r>
              <a:rPr spc="-5" dirty="0"/>
              <a:t> </a:t>
            </a:r>
            <a:r>
              <a:rPr dirty="0"/>
              <a:t>ТРУДА</a:t>
            </a:r>
            <a:r>
              <a:rPr spc="20" dirty="0"/>
              <a:t> </a:t>
            </a:r>
            <a:r>
              <a:rPr dirty="0"/>
              <a:t>И</a:t>
            </a:r>
            <a:r>
              <a:rPr spc="35" dirty="0"/>
              <a:t> </a:t>
            </a:r>
            <a:r>
              <a:rPr spc="-10" dirty="0"/>
              <a:t>СОЦИАЛЬНОГО</a:t>
            </a:r>
            <a:r>
              <a:rPr spc="5" dirty="0"/>
              <a:t> </a:t>
            </a:r>
            <a:r>
              <a:rPr spc="-10" dirty="0"/>
              <a:t>РАЗВИТИЯ</a:t>
            </a:r>
          </a:p>
          <a:p>
            <a:pPr marL="12700">
              <a:lnSpc>
                <a:spcPts val="910"/>
              </a:lnSpc>
            </a:pPr>
            <a:r>
              <a:rPr spc="-10" dirty="0"/>
              <a:t>ПЕРМСКОГО</a:t>
            </a:r>
            <a:r>
              <a:rPr spc="30" dirty="0"/>
              <a:t> </a:t>
            </a:r>
            <a:r>
              <a:rPr spc="-20" dirty="0"/>
              <a:t>КРАЯ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/>
              <a:t>Об </a:t>
            </a:r>
            <a:r>
              <a:rPr spc="-10" dirty="0"/>
              <a:t>организации</a:t>
            </a:r>
            <a:r>
              <a:rPr spc="-25" dirty="0"/>
              <a:t> </a:t>
            </a:r>
            <a:r>
              <a:rPr dirty="0"/>
              <a:t>отдыха</a:t>
            </a:r>
            <a:r>
              <a:rPr spc="5" dirty="0"/>
              <a:t> </a:t>
            </a:r>
            <a:r>
              <a:rPr dirty="0"/>
              <a:t>и</a:t>
            </a:r>
            <a:r>
              <a:rPr spc="-15" dirty="0"/>
              <a:t> </a:t>
            </a:r>
            <a:r>
              <a:rPr spc="-10" dirty="0"/>
              <a:t>оздоровления</a:t>
            </a:r>
            <a:r>
              <a:rPr spc="10" dirty="0"/>
              <a:t> </a:t>
            </a:r>
            <a:r>
              <a:rPr dirty="0"/>
              <a:t>детей</a:t>
            </a:r>
            <a:r>
              <a:rPr spc="15" dirty="0"/>
              <a:t> </a:t>
            </a:r>
            <a:r>
              <a:rPr dirty="0"/>
              <a:t>в</a:t>
            </a:r>
            <a:r>
              <a:rPr spc="-10" dirty="0"/>
              <a:t> </a:t>
            </a:r>
            <a:r>
              <a:rPr dirty="0"/>
              <a:t>Пермском</a:t>
            </a:r>
            <a:r>
              <a:rPr spc="-10" dirty="0"/>
              <a:t> </a:t>
            </a:r>
            <a:r>
              <a:rPr dirty="0"/>
              <a:t>крае</a:t>
            </a:r>
            <a:r>
              <a:rPr spc="-25" dirty="0"/>
              <a:t> </a:t>
            </a:r>
            <a:r>
              <a:rPr dirty="0"/>
              <a:t>в</a:t>
            </a:r>
            <a:r>
              <a:rPr spc="-10" dirty="0"/>
              <a:t> </a:t>
            </a:r>
            <a:r>
              <a:rPr dirty="0"/>
              <a:t>2024</a:t>
            </a:r>
            <a:r>
              <a:rPr spc="10" dirty="0"/>
              <a:t> </a:t>
            </a:r>
            <a:r>
              <a:rPr spc="-20" dirty="0"/>
              <a:t>году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15"/>
              </a:lnSpc>
            </a:pPr>
            <a:r>
              <a:rPr spc="-10" dirty="0"/>
              <a:t>МИНИСТЕРСТВО</a:t>
            </a:r>
            <a:r>
              <a:rPr spc="-5" dirty="0"/>
              <a:t> </a:t>
            </a:r>
            <a:r>
              <a:rPr dirty="0"/>
              <a:t>ТРУДА</a:t>
            </a:r>
            <a:r>
              <a:rPr spc="20" dirty="0"/>
              <a:t> </a:t>
            </a:r>
            <a:r>
              <a:rPr dirty="0"/>
              <a:t>И</a:t>
            </a:r>
            <a:r>
              <a:rPr spc="35" dirty="0"/>
              <a:t> </a:t>
            </a:r>
            <a:r>
              <a:rPr spc="-10" dirty="0"/>
              <a:t>СОЦИАЛЬНОГО</a:t>
            </a:r>
            <a:r>
              <a:rPr spc="5" dirty="0"/>
              <a:t> </a:t>
            </a:r>
            <a:r>
              <a:rPr spc="-10" dirty="0"/>
              <a:t>РАЗВИТИЯ</a:t>
            </a:r>
          </a:p>
          <a:p>
            <a:pPr marL="12700">
              <a:lnSpc>
                <a:spcPts val="910"/>
              </a:lnSpc>
            </a:pPr>
            <a:r>
              <a:rPr spc="-10" dirty="0"/>
              <a:t>ПЕРМСКОГО</a:t>
            </a:r>
            <a:r>
              <a:rPr spc="30" dirty="0"/>
              <a:t> </a:t>
            </a:r>
            <a:r>
              <a:rPr spc="-20" dirty="0"/>
              <a:t>КРАЯ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/>
              <a:t>Об </a:t>
            </a:r>
            <a:r>
              <a:rPr spc="-10" dirty="0"/>
              <a:t>организации</a:t>
            </a:r>
            <a:r>
              <a:rPr spc="-25" dirty="0"/>
              <a:t> </a:t>
            </a:r>
            <a:r>
              <a:rPr dirty="0"/>
              <a:t>отдыха</a:t>
            </a:r>
            <a:r>
              <a:rPr spc="5" dirty="0"/>
              <a:t> </a:t>
            </a:r>
            <a:r>
              <a:rPr dirty="0"/>
              <a:t>и</a:t>
            </a:r>
            <a:r>
              <a:rPr spc="-15" dirty="0"/>
              <a:t> </a:t>
            </a:r>
            <a:r>
              <a:rPr spc="-10" dirty="0"/>
              <a:t>оздоровления</a:t>
            </a:r>
            <a:r>
              <a:rPr spc="10" dirty="0"/>
              <a:t> </a:t>
            </a:r>
            <a:r>
              <a:rPr dirty="0"/>
              <a:t>детей</a:t>
            </a:r>
            <a:r>
              <a:rPr spc="15" dirty="0"/>
              <a:t> </a:t>
            </a:r>
            <a:r>
              <a:rPr dirty="0"/>
              <a:t>в</a:t>
            </a:r>
            <a:r>
              <a:rPr spc="-10" dirty="0"/>
              <a:t> </a:t>
            </a:r>
            <a:r>
              <a:rPr dirty="0"/>
              <a:t>Пермском</a:t>
            </a:r>
            <a:r>
              <a:rPr spc="-10" dirty="0"/>
              <a:t> </a:t>
            </a:r>
            <a:r>
              <a:rPr dirty="0"/>
              <a:t>крае</a:t>
            </a:r>
            <a:r>
              <a:rPr spc="-25" dirty="0"/>
              <a:t> </a:t>
            </a:r>
            <a:r>
              <a:rPr dirty="0"/>
              <a:t>в</a:t>
            </a:r>
            <a:r>
              <a:rPr spc="-10" dirty="0"/>
              <a:t> </a:t>
            </a:r>
            <a:r>
              <a:rPr dirty="0"/>
              <a:t>2024</a:t>
            </a:r>
            <a:r>
              <a:rPr spc="10" dirty="0"/>
              <a:t> </a:t>
            </a:r>
            <a:r>
              <a:rPr spc="-20" dirty="0"/>
              <a:t>году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15"/>
              </a:lnSpc>
            </a:pPr>
            <a:r>
              <a:rPr spc="-10" dirty="0"/>
              <a:t>МИНИСТЕРСТВО</a:t>
            </a:r>
            <a:r>
              <a:rPr spc="-5" dirty="0"/>
              <a:t> </a:t>
            </a:r>
            <a:r>
              <a:rPr dirty="0"/>
              <a:t>ТРУДА</a:t>
            </a:r>
            <a:r>
              <a:rPr spc="20" dirty="0"/>
              <a:t> </a:t>
            </a:r>
            <a:r>
              <a:rPr dirty="0"/>
              <a:t>И</a:t>
            </a:r>
            <a:r>
              <a:rPr spc="35" dirty="0"/>
              <a:t> </a:t>
            </a:r>
            <a:r>
              <a:rPr spc="-10" dirty="0"/>
              <a:t>СОЦИАЛЬНОГО</a:t>
            </a:r>
            <a:r>
              <a:rPr spc="5" dirty="0"/>
              <a:t> </a:t>
            </a:r>
            <a:r>
              <a:rPr spc="-10" dirty="0"/>
              <a:t>РАЗВИТИЯ</a:t>
            </a:r>
          </a:p>
          <a:p>
            <a:pPr marL="12700">
              <a:lnSpc>
                <a:spcPts val="910"/>
              </a:lnSpc>
            </a:pPr>
            <a:r>
              <a:rPr spc="-10" dirty="0"/>
              <a:t>ПЕРМСКОГО</a:t>
            </a:r>
            <a:r>
              <a:rPr spc="30" dirty="0"/>
              <a:t> </a:t>
            </a:r>
            <a:r>
              <a:rPr spc="-20" dirty="0"/>
              <a:t>КРАЯ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/>
              <a:t>Об </a:t>
            </a:r>
            <a:r>
              <a:rPr spc="-10" dirty="0"/>
              <a:t>организации</a:t>
            </a:r>
            <a:r>
              <a:rPr spc="-25" dirty="0"/>
              <a:t> </a:t>
            </a:r>
            <a:r>
              <a:rPr dirty="0"/>
              <a:t>отдыха</a:t>
            </a:r>
            <a:r>
              <a:rPr spc="5" dirty="0"/>
              <a:t> </a:t>
            </a:r>
            <a:r>
              <a:rPr dirty="0"/>
              <a:t>и</a:t>
            </a:r>
            <a:r>
              <a:rPr spc="-15" dirty="0"/>
              <a:t> </a:t>
            </a:r>
            <a:r>
              <a:rPr spc="-10" dirty="0"/>
              <a:t>оздоровления</a:t>
            </a:r>
            <a:r>
              <a:rPr spc="10" dirty="0"/>
              <a:t> </a:t>
            </a:r>
            <a:r>
              <a:rPr dirty="0"/>
              <a:t>детей</a:t>
            </a:r>
            <a:r>
              <a:rPr spc="15" dirty="0"/>
              <a:t> </a:t>
            </a:r>
            <a:r>
              <a:rPr dirty="0"/>
              <a:t>в</a:t>
            </a:r>
            <a:r>
              <a:rPr spc="-10" dirty="0"/>
              <a:t> </a:t>
            </a:r>
            <a:r>
              <a:rPr dirty="0"/>
              <a:t>Пермском</a:t>
            </a:r>
            <a:r>
              <a:rPr spc="-10" dirty="0"/>
              <a:t> </a:t>
            </a:r>
            <a:r>
              <a:rPr dirty="0"/>
              <a:t>крае</a:t>
            </a:r>
            <a:r>
              <a:rPr spc="-25" dirty="0"/>
              <a:t> </a:t>
            </a:r>
            <a:r>
              <a:rPr dirty="0"/>
              <a:t>в</a:t>
            </a:r>
            <a:r>
              <a:rPr spc="-10" dirty="0"/>
              <a:t> </a:t>
            </a:r>
            <a:r>
              <a:rPr dirty="0"/>
              <a:t>2024</a:t>
            </a:r>
            <a:r>
              <a:rPr spc="10" dirty="0"/>
              <a:t> </a:t>
            </a:r>
            <a:r>
              <a:rPr spc="-20" dirty="0"/>
              <a:t>году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9" cy="8255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6432802"/>
            <a:ext cx="12191999" cy="42519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40880" y="6494865"/>
            <a:ext cx="169877" cy="30881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4019" y="159258"/>
            <a:ext cx="7743190" cy="4053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0555" y="2183383"/>
            <a:ext cx="5314950" cy="4121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1793D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93521" y="6548043"/>
            <a:ext cx="2290445" cy="2374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15"/>
              </a:lnSpc>
            </a:pPr>
            <a:r>
              <a:rPr spc="-10" dirty="0"/>
              <a:t>МИНИСТЕРСТВО</a:t>
            </a:r>
            <a:r>
              <a:rPr spc="-5" dirty="0"/>
              <a:t> </a:t>
            </a:r>
            <a:r>
              <a:rPr dirty="0"/>
              <a:t>ТРУДА</a:t>
            </a:r>
            <a:r>
              <a:rPr spc="20" dirty="0"/>
              <a:t> </a:t>
            </a:r>
            <a:r>
              <a:rPr dirty="0"/>
              <a:t>И</a:t>
            </a:r>
            <a:r>
              <a:rPr spc="35" dirty="0"/>
              <a:t> </a:t>
            </a:r>
            <a:r>
              <a:rPr spc="-10" dirty="0"/>
              <a:t>СОЦИАЛЬНОГО</a:t>
            </a:r>
            <a:r>
              <a:rPr spc="5" dirty="0"/>
              <a:t> </a:t>
            </a:r>
            <a:r>
              <a:rPr spc="-10" dirty="0"/>
              <a:t>РАЗВИТИЯ</a:t>
            </a:r>
          </a:p>
          <a:p>
            <a:pPr marL="12700">
              <a:lnSpc>
                <a:spcPts val="910"/>
              </a:lnSpc>
            </a:pPr>
            <a:r>
              <a:rPr spc="-10" dirty="0"/>
              <a:t>ПЕРМСКОГО</a:t>
            </a:r>
            <a:r>
              <a:rPr spc="30" dirty="0"/>
              <a:t> </a:t>
            </a:r>
            <a:r>
              <a:rPr spc="-20" dirty="0"/>
              <a:t>КРАЯ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013453" y="6569684"/>
            <a:ext cx="4161154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/>
              <a:t>Об </a:t>
            </a:r>
            <a:r>
              <a:rPr spc="-10" dirty="0"/>
              <a:t>организации</a:t>
            </a:r>
            <a:r>
              <a:rPr spc="-25" dirty="0"/>
              <a:t> </a:t>
            </a:r>
            <a:r>
              <a:rPr dirty="0"/>
              <a:t>отдыха</a:t>
            </a:r>
            <a:r>
              <a:rPr spc="5" dirty="0"/>
              <a:t> </a:t>
            </a:r>
            <a:r>
              <a:rPr dirty="0"/>
              <a:t>и</a:t>
            </a:r>
            <a:r>
              <a:rPr spc="-15" dirty="0"/>
              <a:t> </a:t>
            </a:r>
            <a:r>
              <a:rPr spc="-10" dirty="0"/>
              <a:t>оздоровления</a:t>
            </a:r>
            <a:r>
              <a:rPr spc="10" dirty="0"/>
              <a:t> </a:t>
            </a:r>
            <a:r>
              <a:rPr dirty="0"/>
              <a:t>детей</a:t>
            </a:r>
            <a:r>
              <a:rPr spc="15" dirty="0"/>
              <a:t> </a:t>
            </a:r>
            <a:r>
              <a:rPr dirty="0"/>
              <a:t>в</a:t>
            </a:r>
            <a:r>
              <a:rPr spc="-10" dirty="0"/>
              <a:t> </a:t>
            </a:r>
            <a:r>
              <a:rPr dirty="0"/>
              <a:t>Пермском</a:t>
            </a:r>
            <a:r>
              <a:rPr spc="-10" dirty="0"/>
              <a:t> </a:t>
            </a:r>
            <a:r>
              <a:rPr dirty="0"/>
              <a:t>крае</a:t>
            </a:r>
            <a:r>
              <a:rPr spc="-25" dirty="0"/>
              <a:t> </a:t>
            </a:r>
            <a:r>
              <a:rPr dirty="0"/>
              <a:t>в</a:t>
            </a:r>
            <a:r>
              <a:rPr spc="-10" dirty="0"/>
              <a:t> </a:t>
            </a:r>
            <a:r>
              <a:rPr dirty="0"/>
              <a:t>2024</a:t>
            </a:r>
            <a:r>
              <a:rPr spc="10" dirty="0"/>
              <a:t> </a:t>
            </a:r>
            <a:r>
              <a:rPr spc="-20" dirty="0"/>
              <a:t>году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902185" y="6602374"/>
            <a:ext cx="1663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24992" y="2632710"/>
            <a:ext cx="11171555" cy="96629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 algn="ctr">
              <a:lnSpc>
                <a:spcPts val="3460"/>
              </a:lnSpc>
              <a:spcBef>
                <a:spcPts val="535"/>
              </a:spcBef>
            </a:pPr>
            <a:r>
              <a:rPr sz="4000" b="1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sz="4000" b="1" spc="-5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sz="4000" b="1" spc="-6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отдыха</a:t>
            </a:r>
            <a:r>
              <a:rPr sz="4000" b="1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4000" b="1" spc="-5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оздоровления</a:t>
            </a:r>
            <a:r>
              <a:rPr sz="4000" b="1" spc="-8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dirty="0" err="1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sz="4000" b="1" spc="-8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spc="-80" dirty="0" smtClean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spc="-80" dirty="0" smtClean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sz="4000" b="1" dirty="0" smtClean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4000" b="1" spc="-50" dirty="0" smtClean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Пермском</a:t>
            </a:r>
            <a:r>
              <a:rPr sz="4000" b="1" spc="-7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крае </a:t>
            </a:r>
            <a:r>
              <a:rPr sz="4000" b="1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4000" b="1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2024</a:t>
            </a:r>
            <a:r>
              <a:rPr sz="4000" b="1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784557" cy="1295400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0" y="5943600"/>
            <a:ext cx="1219200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018" y="159258"/>
            <a:ext cx="1017778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0" dirty="0">
                <a:latin typeface="Times New Roman" pitchFamily="18" charset="0"/>
                <a:cs typeface="Times New Roman" pitchFamily="18" charset="0"/>
              </a:rPr>
              <a:t>Государственная</a:t>
            </a:r>
            <a:r>
              <a:rPr sz="28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поддержка</a:t>
            </a:r>
            <a:r>
              <a:rPr sz="28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отдыха</a:t>
            </a:r>
            <a:r>
              <a:rPr sz="28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оздоровления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детей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0687" y="1014221"/>
            <a:ext cx="6245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Размер</a:t>
            </a:r>
            <a:r>
              <a:rPr sz="18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государственной</a:t>
            </a:r>
            <a:r>
              <a:rPr sz="18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поддержки</a:t>
            </a:r>
            <a:r>
              <a:rPr sz="1800" spc="-4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180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категории</a:t>
            </a:r>
            <a:r>
              <a:rPr sz="18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получателей</a:t>
            </a:r>
            <a:r>
              <a:rPr sz="1800" spc="-7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6077" y="2873120"/>
            <a:ext cx="6960870" cy="189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1454" indent="-179070">
              <a:lnSpc>
                <a:spcPts val="1440"/>
              </a:lnSpc>
              <a:spcBef>
                <a:spcPts val="105"/>
              </a:spcBef>
              <a:buFont typeface="Arial MT"/>
              <a:buChar char="•"/>
              <a:tabLst>
                <a:tab pos="211454" algn="l"/>
              </a:tabLst>
            </a:pP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sz="14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sz="1400" spc="-4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семей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sz="140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признанных</a:t>
            </a:r>
            <a:r>
              <a:rPr sz="140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нуждающимися</a:t>
            </a:r>
            <a:r>
              <a:rPr sz="14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40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получении</a:t>
            </a:r>
            <a:r>
              <a:rPr sz="1400" spc="-5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мер</a:t>
            </a:r>
            <a:r>
              <a:rPr sz="14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социальной</a:t>
            </a:r>
            <a:r>
              <a:rPr sz="140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поддержки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12725">
              <a:lnSpc>
                <a:spcPts val="1440"/>
              </a:lnSpc>
            </a:pP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140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(или)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государственной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поддержки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14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отдых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оздоровление</a:t>
            </a:r>
            <a:r>
              <a:rPr sz="14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1400" spc="-2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коэффициентом </a:t>
            </a:r>
            <a:r>
              <a:rPr sz="1400" spc="-5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11454" indent="-179070">
              <a:lnSpc>
                <a:spcPct val="100000"/>
              </a:lnSpc>
              <a:spcBef>
                <a:spcPts val="114"/>
              </a:spcBef>
              <a:buFont typeface="Arial MT"/>
              <a:buChar char="•"/>
              <a:tabLst>
                <a:tab pos="211454" algn="l"/>
              </a:tabLst>
            </a:pP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дети,</a:t>
            </a:r>
            <a:r>
              <a:rPr sz="140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находящиеся</a:t>
            </a:r>
            <a:r>
              <a:rPr sz="1400" spc="-5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40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социально</a:t>
            </a:r>
            <a:r>
              <a:rPr sz="14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опасном</a:t>
            </a:r>
            <a:r>
              <a:rPr sz="1400" spc="-7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положении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00660" indent="-179070">
              <a:lnSpc>
                <a:spcPts val="1440"/>
              </a:lnSpc>
              <a:spcBef>
                <a:spcPts val="1050"/>
              </a:spcBef>
              <a:buFont typeface="Arial MT"/>
              <a:buChar char="•"/>
              <a:tabLst>
                <a:tab pos="200660" algn="l"/>
              </a:tabLst>
            </a:pP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sz="14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sz="14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семей с</a:t>
            </a:r>
            <a:r>
              <a:rPr sz="14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доходом</a:t>
            </a:r>
            <a:r>
              <a:rPr sz="14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sz="14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sz="140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sz="140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величин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прожиточного</a:t>
            </a:r>
            <a:r>
              <a:rPr sz="1400" spc="-5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минимума,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признанных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01930">
              <a:lnSpc>
                <a:spcPts val="1200"/>
              </a:lnSpc>
            </a:pP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нуждающимися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4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получении</a:t>
            </a:r>
            <a:r>
              <a:rPr sz="14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мер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государственной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поддержки</a:t>
            </a:r>
            <a:r>
              <a:rPr sz="14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отдых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оздоровление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01930">
              <a:lnSpc>
                <a:spcPts val="1440"/>
              </a:lnSpc>
            </a:pPr>
            <a:r>
              <a:rPr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1400" spc="-2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коэффициентом</a:t>
            </a:r>
            <a:r>
              <a:rPr sz="1400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</a:t>
            </a:r>
            <a:r>
              <a:rPr sz="1400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400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т.ч.</a:t>
            </a:r>
            <a:r>
              <a:rPr sz="1400" spc="-2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многодетных</a:t>
            </a:r>
            <a:r>
              <a:rPr sz="1400" spc="-2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1400" spc="-2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коэффициентом</a:t>
            </a:r>
            <a:r>
              <a:rPr sz="1400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2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1,1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191770" indent="-179070">
              <a:lnSpc>
                <a:spcPts val="1440"/>
              </a:lnSpc>
              <a:spcBef>
                <a:spcPts val="855"/>
              </a:spcBef>
              <a:buFont typeface="Arial MT"/>
              <a:buChar char="•"/>
              <a:tabLst>
                <a:tab pos="191770" algn="l"/>
              </a:tabLst>
            </a:pP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sz="14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семей семьи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14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доходом</a:t>
            </a:r>
            <a:r>
              <a:rPr sz="14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sz="140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sz="140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sz="140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3-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величин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прожиточного</a:t>
            </a:r>
            <a:r>
              <a:rPr sz="1400" spc="-5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минимума,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192405" marR="320040">
              <a:lnSpc>
                <a:spcPct val="71400"/>
              </a:lnSpc>
              <a:spcBef>
                <a:spcPts val="240"/>
              </a:spcBef>
            </a:pP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признанных</a:t>
            </a:r>
            <a:r>
              <a:rPr sz="14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нуждающимися</a:t>
            </a:r>
            <a:r>
              <a:rPr sz="14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40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получении</a:t>
            </a:r>
            <a:r>
              <a:rPr sz="1400" spc="-4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мер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государственной</a:t>
            </a:r>
            <a:r>
              <a:rPr sz="14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поддержки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14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отдых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1400" spc="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оздоровление</a:t>
            </a:r>
            <a:r>
              <a:rPr sz="1400" spc="-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sz="1400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коэффициентом</a:t>
            </a:r>
            <a:r>
              <a:rPr sz="1400" spc="2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5739" y="4228591"/>
            <a:ext cx="5251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0F89C8"/>
                </a:solidFill>
                <a:latin typeface="Calibri"/>
                <a:cs typeface="Calibri"/>
              </a:rPr>
              <a:t>30</a:t>
            </a:r>
            <a:r>
              <a:rPr sz="2000" b="1" spc="-15" dirty="0">
                <a:solidFill>
                  <a:srgbClr val="0F89C8"/>
                </a:solidFill>
                <a:latin typeface="Calibri"/>
                <a:cs typeface="Calibri"/>
              </a:rPr>
              <a:t> </a:t>
            </a:r>
            <a:r>
              <a:rPr sz="2000" b="1" spc="-50" dirty="0">
                <a:solidFill>
                  <a:srgbClr val="0F89C8"/>
                </a:solidFill>
                <a:latin typeface="Calibri"/>
                <a:cs typeface="Calibri"/>
              </a:rPr>
              <a:t>%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4636" y="3541902"/>
            <a:ext cx="5251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F89C8"/>
                </a:solidFill>
                <a:latin typeface="Calibri"/>
                <a:cs typeface="Calibri"/>
              </a:rPr>
              <a:t>70</a:t>
            </a:r>
            <a:r>
              <a:rPr sz="2000" b="1" spc="-15" dirty="0">
                <a:solidFill>
                  <a:srgbClr val="0F89C8"/>
                </a:solidFill>
                <a:latin typeface="Calibri"/>
                <a:cs typeface="Calibri"/>
              </a:rPr>
              <a:t> </a:t>
            </a:r>
            <a:r>
              <a:rPr sz="2000" b="1" spc="-50" dirty="0">
                <a:solidFill>
                  <a:srgbClr val="0F89C8"/>
                </a:solidFill>
                <a:latin typeface="Calibri"/>
                <a:cs typeface="Calibri"/>
              </a:rPr>
              <a:t>%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8073" y="1400682"/>
            <a:ext cx="6546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F89C8"/>
                </a:solidFill>
                <a:latin typeface="Calibri"/>
                <a:cs typeface="Calibri"/>
              </a:rPr>
              <a:t>100</a:t>
            </a:r>
            <a:r>
              <a:rPr sz="2000" b="1" spc="-10" dirty="0">
                <a:solidFill>
                  <a:srgbClr val="0F89C8"/>
                </a:solidFill>
                <a:latin typeface="Calibri"/>
                <a:cs typeface="Calibri"/>
              </a:rPr>
              <a:t> </a:t>
            </a:r>
            <a:r>
              <a:rPr sz="2000" b="1" spc="-50" dirty="0">
                <a:solidFill>
                  <a:srgbClr val="0F89C8"/>
                </a:solidFill>
                <a:latin typeface="Calibri"/>
                <a:cs typeface="Calibri"/>
              </a:rPr>
              <a:t>%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6219" y="2834132"/>
            <a:ext cx="5251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F89C8"/>
                </a:solidFill>
                <a:latin typeface="Calibri"/>
                <a:cs typeface="Calibri"/>
              </a:rPr>
              <a:t>80</a:t>
            </a:r>
            <a:r>
              <a:rPr sz="2000" b="1" spc="-15" dirty="0">
                <a:solidFill>
                  <a:srgbClr val="0F89C8"/>
                </a:solidFill>
                <a:latin typeface="Calibri"/>
                <a:cs typeface="Calibri"/>
              </a:rPr>
              <a:t> </a:t>
            </a:r>
            <a:r>
              <a:rPr sz="2000" b="1" spc="-50" dirty="0">
                <a:solidFill>
                  <a:srgbClr val="0F89C8"/>
                </a:solidFill>
                <a:latin typeface="Calibri"/>
                <a:cs typeface="Calibri"/>
              </a:rPr>
              <a:t>%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06397" y="1440941"/>
            <a:ext cx="6859270" cy="130683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91135" marR="5080" indent="-179070">
              <a:lnSpc>
                <a:spcPct val="71400"/>
              </a:lnSpc>
              <a:spcBef>
                <a:spcPts val="585"/>
              </a:spcBef>
              <a:buFont typeface="Arial MT"/>
              <a:buChar char="•"/>
              <a:tabLst>
                <a:tab pos="192405" algn="l"/>
              </a:tabLst>
            </a:pP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sz="14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sz="1400" spc="-4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многодетных</a:t>
            </a:r>
            <a:r>
              <a:rPr sz="140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семей,</a:t>
            </a:r>
            <a:r>
              <a:rPr sz="14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признанных</a:t>
            </a:r>
            <a:r>
              <a:rPr sz="1400" spc="-4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нуждающимися</a:t>
            </a:r>
            <a:r>
              <a:rPr sz="14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4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получении</a:t>
            </a:r>
            <a:r>
              <a:rPr sz="140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мер</a:t>
            </a:r>
            <a:r>
              <a:rPr sz="14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социальной 	поддержки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14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(или)</a:t>
            </a:r>
            <a:r>
              <a:rPr sz="140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государственной поддержки</a:t>
            </a:r>
            <a:r>
              <a:rPr sz="14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отдых</a:t>
            </a:r>
            <a:r>
              <a:rPr sz="1400" spc="-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14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оздоровление</a:t>
            </a:r>
            <a:r>
              <a:rPr sz="14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192405">
              <a:lnSpc>
                <a:spcPts val="1200"/>
              </a:lnSpc>
            </a:pPr>
            <a:r>
              <a:rPr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1400" spc="-1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коэффициентом</a:t>
            </a:r>
            <a:r>
              <a:rPr sz="1400" spc="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5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191770" indent="-179070">
              <a:lnSpc>
                <a:spcPts val="1440"/>
              </a:lnSpc>
              <a:spcBef>
                <a:spcPts val="120"/>
              </a:spcBef>
              <a:buFont typeface="Arial MT"/>
              <a:buChar char="•"/>
              <a:tabLst>
                <a:tab pos="191770" algn="l"/>
              </a:tabLst>
            </a:pP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дети,</a:t>
            </a:r>
            <a:r>
              <a:rPr sz="14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находящиеся</a:t>
            </a:r>
            <a:r>
              <a:rPr sz="1400" spc="-4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4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социально</a:t>
            </a:r>
            <a:r>
              <a:rPr sz="14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опасном</a:t>
            </a:r>
            <a:r>
              <a:rPr sz="1400" spc="-6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положении,</a:t>
            </a:r>
            <a:r>
              <a:rPr sz="1400" spc="-6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sz="14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семей,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признанных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192405">
              <a:lnSpc>
                <a:spcPts val="1200"/>
              </a:lnSpc>
            </a:pP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нуждающимися</a:t>
            </a:r>
            <a:r>
              <a:rPr sz="14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4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получении</a:t>
            </a:r>
            <a:r>
              <a:rPr sz="14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мер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социальной</a:t>
            </a:r>
            <a:r>
              <a:rPr sz="14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поддержки</a:t>
            </a:r>
            <a:r>
              <a:rPr sz="14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140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(или)</a:t>
            </a:r>
            <a:r>
              <a:rPr sz="14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государственной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192405">
              <a:lnSpc>
                <a:spcPts val="1440"/>
              </a:lnSpc>
            </a:pP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поддержки</a:t>
            </a:r>
            <a:r>
              <a:rPr sz="140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14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отдых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140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оздоровление</a:t>
            </a:r>
            <a:r>
              <a:rPr sz="14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1400" spc="-2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коэффициентом </a:t>
            </a:r>
            <a:r>
              <a:rPr sz="1400" spc="-5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191770" indent="-179070">
              <a:lnSpc>
                <a:spcPct val="100000"/>
              </a:lnSpc>
              <a:spcBef>
                <a:spcPts val="120"/>
              </a:spcBef>
              <a:buFont typeface="Arial MT"/>
              <a:buChar char="•"/>
              <a:tabLst>
                <a:tab pos="191770" algn="l"/>
              </a:tabLst>
            </a:pP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дети-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инвалиды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4692" y="1423416"/>
            <a:ext cx="3426713" cy="2306574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8806688" y="2096516"/>
            <a:ext cx="2709545" cy="125984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1800" b="1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sz="1800" b="1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537,89</a:t>
            </a:r>
            <a:r>
              <a:rPr sz="1800" b="1" spc="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₽</a:t>
            </a:r>
            <a:r>
              <a:rPr sz="1800" spc="5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загородный</a:t>
            </a:r>
            <a:r>
              <a:rPr sz="140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лагерь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b="1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sz="1800" b="1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074,32</a:t>
            </a:r>
            <a:r>
              <a:rPr sz="1800" b="1" spc="-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₽</a:t>
            </a:r>
            <a:r>
              <a:rPr sz="1800" spc="28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санаторный</a:t>
            </a:r>
            <a:r>
              <a:rPr sz="14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лагерь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b="1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sz="1800" b="1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727,66</a:t>
            </a:r>
            <a:r>
              <a:rPr sz="1800" b="1" spc="-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₽</a:t>
            </a:r>
            <a:r>
              <a:rPr sz="1800" spc="18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профильный</a:t>
            </a:r>
            <a:r>
              <a:rPr sz="14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лагерь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43568" y="1649095"/>
            <a:ext cx="28841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+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6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%</a:t>
            </a:r>
            <a:r>
              <a:rPr sz="2000" b="1" spc="3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C2C38"/>
                </a:solidFill>
                <a:latin typeface="Calibri"/>
                <a:cs typeface="Calibri"/>
              </a:rPr>
              <a:t>расчетная</a:t>
            </a:r>
            <a:r>
              <a:rPr sz="1400" spc="-5" dirty="0">
                <a:solidFill>
                  <a:srgbClr val="1C2C38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Calibri"/>
                <a:cs typeface="Calibri"/>
              </a:rPr>
              <a:t>стоимость</a:t>
            </a:r>
            <a:r>
              <a:rPr sz="1400" spc="-25" dirty="0">
                <a:solidFill>
                  <a:srgbClr val="1C2C38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Calibri"/>
                <a:cs typeface="Calibri"/>
              </a:rPr>
              <a:t>путевок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1672" y="4876545"/>
            <a:ext cx="5436235" cy="81851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17475" marR="5080" indent="-105410">
              <a:lnSpc>
                <a:spcPts val="1200"/>
              </a:lnSpc>
              <a:spcBef>
                <a:spcPts val="340"/>
              </a:spcBef>
            </a:pP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sz="12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sz="12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расчете</a:t>
            </a:r>
            <a:r>
              <a:rPr sz="12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величины</a:t>
            </a:r>
            <a:r>
              <a:rPr sz="1200" spc="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среднемесячного</a:t>
            </a: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дохода</a:t>
            </a:r>
            <a:r>
              <a:rPr sz="1200" spc="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семьи</a:t>
            </a:r>
            <a:r>
              <a:rPr sz="1200" spc="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b="1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sz="1200" b="1" spc="-10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учитываются</a:t>
            </a:r>
            <a:r>
              <a:rPr sz="1200" b="1" spc="-40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доходы: </a:t>
            </a: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граждан,</a:t>
            </a:r>
            <a:r>
              <a:rPr sz="120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мобилизованных</a:t>
            </a:r>
            <a:r>
              <a:rPr sz="120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200" spc="-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Указу</a:t>
            </a:r>
            <a:r>
              <a:rPr sz="12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Президента</a:t>
            </a:r>
            <a:r>
              <a:rPr sz="12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РФ</a:t>
            </a:r>
            <a:r>
              <a:rPr sz="120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sz="12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sz="120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сентября</a:t>
            </a:r>
            <a:r>
              <a:rPr sz="120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sz="12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r>
              <a:rPr sz="12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sz="12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647; </a:t>
            </a: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граждан,</a:t>
            </a:r>
            <a:r>
              <a:rPr sz="1200" spc="-5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проходящих</a:t>
            </a:r>
            <a:r>
              <a:rPr sz="120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военную</a:t>
            </a:r>
            <a:r>
              <a:rPr sz="120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службу</a:t>
            </a:r>
            <a:r>
              <a:rPr sz="12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2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контракту</a:t>
            </a:r>
            <a:endParaRPr sz="1200" dirty="0">
              <a:latin typeface="Times New Roman" pitchFamily="18" charset="0"/>
              <a:cs typeface="Times New Roman" pitchFamily="18" charset="0"/>
            </a:endParaRPr>
          </a:p>
          <a:p>
            <a:pPr marL="117475" marR="1269365">
              <a:lnSpc>
                <a:spcPts val="1200"/>
              </a:lnSpc>
            </a:pP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12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2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войсках</a:t>
            </a:r>
            <a:r>
              <a:rPr sz="12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национальной</a:t>
            </a:r>
            <a:r>
              <a:rPr sz="120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гвардии</a:t>
            </a:r>
            <a:r>
              <a:rPr sz="12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Российской</a:t>
            </a:r>
            <a:r>
              <a:rPr sz="1200" spc="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Федерации; </a:t>
            </a: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граждан,</a:t>
            </a:r>
            <a:r>
              <a:rPr sz="1200" spc="-6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являющихся добровольцами</a:t>
            </a:r>
            <a:endParaRPr sz="1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964682" y="4937505"/>
            <a:ext cx="372745" cy="756920"/>
            <a:chOff x="5964682" y="4937505"/>
            <a:chExt cx="372745" cy="756920"/>
          </a:xfrm>
        </p:grpSpPr>
        <p:sp>
          <p:nvSpPr>
            <p:cNvPr id="15" name="object 15"/>
            <p:cNvSpPr/>
            <p:nvPr/>
          </p:nvSpPr>
          <p:spPr>
            <a:xfrm>
              <a:off x="5971032" y="4943855"/>
              <a:ext cx="360045" cy="744220"/>
            </a:xfrm>
            <a:custGeom>
              <a:avLst/>
              <a:gdLst/>
              <a:ahLst/>
              <a:cxnLst/>
              <a:rect l="l" t="t" r="r" b="b"/>
              <a:pathLst>
                <a:path w="360045" h="744220">
                  <a:moveTo>
                    <a:pt x="122681" y="0"/>
                  </a:moveTo>
                  <a:lnTo>
                    <a:pt x="0" y="0"/>
                  </a:lnTo>
                  <a:lnTo>
                    <a:pt x="236981" y="371856"/>
                  </a:lnTo>
                  <a:lnTo>
                    <a:pt x="0" y="743712"/>
                  </a:lnTo>
                  <a:lnTo>
                    <a:pt x="122681" y="743712"/>
                  </a:lnTo>
                  <a:lnTo>
                    <a:pt x="359663" y="371856"/>
                  </a:lnTo>
                  <a:lnTo>
                    <a:pt x="122681" y="0"/>
                  </a:lnTo>
                  <a:close/>
                </a:path>
              </a:pathLst>
            </a:custGeom>
            <a:solidFill>
              <a:srgbClr val="0F89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971032" y="4943855"/>
              <a:ext cx="360045" cy="744220"/>
            </a:xfrm>
            <a:custGeom>
              <a:avLst/>
              <a:gdLst/>
              <a:ahLst/>
              <a:cxnLst/>
              <a:rect l="l" t="t" r="r" b="b"/>
              <a:pathLst>
                <a:path w="360045" h="744220">
                  <a:moveTo>
                    <a:pt x="0" y="0"/>
                  </a:moveTo>
                  <a:lnTo>
                    <a:pt x="122681" y="0"/>
                  </a:lnTo>
                  <a:lnTo>
                    <a:pt x="359663" y="371856"/>
                  </a:lnTo>
                  <a:lnTo>
                    <a:pt x="122681" y="743712"/>
                  </a:lnTo>
                  <a:lnTo>
                    <a:pt x="0" y="743712"/>
                  </a:lnTo>
                  <a:lnTo>
                    <a:pt x="236981" y="371856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0F89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6546850" y="5111572"/>
            <a:ext cx="1358265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20"/>
              </a:lnSpc>
              <a:spcBef>
                <a:spcPts val="100"/>
              </a:spcBef>
            </a:pP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sz="12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условии</a:t>
            </a:r>
            <a:r>
              <a:rPr sz="120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участия</a:t>
            </a:r>
            <a:endParaRPr sz="1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320"/>
              </a:lnSpc>
            </a:pP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2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СВО</a:t>
            </a:r>
            <a:endParaRPr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9700" y="4668113"/>
            <a:ext cx="32639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0" b="1" spc="-50" dirty="0">
                <a:solidFill>
                  <a:srgbClr val="FF0000"/>
                </a:solidFill>
                <a:latin typeface="Corbel"/>
                <a:cs typeface="Corbel"/>
              </a:rPr>
              <a:t>!</a:t>
            </a:r>
            <a:endParaRPr sz="8000">
              <a:latin typeface="Corbel"/>
              <a:cs typeface="Corbe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74904" y="5779008"/>
            <a:ext cx="11430000" cy="307975"/>
          </a:xfrm>
          <a:custGeom>
            <a:avLst/>
            <a:gdLst/>
            <a:ahLst/>
            <a:cxnLst/>
            <a:rect l="l" t="t" r="r" b="b"/>
            <a:pathLst>
              <a:path w="11430000" h="307975">
                <a:moveTo>
                  <a:pt x="11378692" y="0"/>
                </a:moveTo>
                <a:lnTo>
                  <a:pt x="51308" y="0"/>
                </a:lnTo>
                <a:lnTo>
                  <a:pt x="31337" y="4032"/>
                </a:lnTo>
                <a:lnTo>
                  <a:pt x="15028" y="15028"/>
                </a:lnTo>
                <a:lnTo>
                  <a:pt x="4032" y="31337"/>
                </a:lnTo>
                <a:lnTo>
                  <a:pt x="0" y="51307"/>
                </a:lnTo>
                <a:lnTo>
                  <a:pt x="0" y="256527"/>
                </a:lnTo>
                <a:lnTo>
                  <a:pt x="4032" y="276504"/>
                </a:lnTo>
                <a:lnTo>
                  <a:pt x="15028" y="292817"/>
                </a:lnTo>
                <a:lnTo>
                  <a:pt x="31337" y="303815"/>
                </a:lnTo>
                <a:lnTo>
                  <a:pt x="51308" y="307847"/>
                </a:lnTo>
                <a:lnTo>
                  <a:pt x="11378692" y="307847"/>
                </a:lnTo>
                <a:lnTo>
                  <a:pt x="11398656" y="303815"/>
                </a:lnTo>
                <a:lnTo>
                  <a:pt x="11414966" y="292817"/>
                </a:lnTo>
                <a:lnTo>
                  <a:pt x="11425965" y="276504"/>
                </a:lnTo>
                <a:lnTo>
                  <a:pt x="11430000" y="256527"/>
                </a:lnTo>
                <a:lnTo>
                  <a:pt x="11430000" y="51307"/>
                </a:lnTo>
                <a:lnTo>
                  <a:pt x="11425965" y="31337"/>
                </a:lnTo>
                <a:lnTo>
                  <a:pt x="11414966" y="15028"/>
                </a:lnTo>
                <a:lnTo>
                  <a:pt x="11398656" y="4032"/>
                </a:lnTo>
                <a:lnTo>
                  <a:pt x="1137869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057114" y="5791134"/>
            <a:ext cx="1007700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«ГОРЯЧАЯ</a:t>
            </a:r>
            <a:r>
              <a:rPr sz="1600" spc="-3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ЛИНИЯ»</a:t>
            </a:r>
            <a:r>
              <a:rPr sz="1600" spc="-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600" spc="-3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вопросам</a:t>
            </a:r>
            <a:r>
              <a:rPr sz="1600" spc="-2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отдыха</a:t>
            </a:r>
            <a:r>
              <a:rPr sz="1600" spc="-5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1600" spc="-4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оздоровления</a:t>
            </a:r>
            <a:r>
              <a:rPr sz="1600" spc="-1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ru-RU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в Суксунском городском округе</a:t>
            </a:r>
            <a:r>
              <a:rPr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sz="1600" spc="-3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8(34275)3-08-05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8817881" y="911352"/>
            <a:ext cx="1464945" cy="495300"/>
            <a:chOff x="8817881" y="911352"/>
            <a:chExt cx="1464945" cy="495300"/>
          </a:xfrm>
        </p:grpSpPr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817881" y="912890"/>
              <a:ext cx="780270" cy="490713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899904" y="911352"/>
              <a:ext cx="382524" cy="4953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10332466" y="1025397"/>
            <a:ext cx="15798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Уполномоченный</a:t>
            </a:r>
            <a:r>
              <a:rPr sz="12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2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месту</a:t>
            </a:r>
            <a:r>
              <a:rPr sz="12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жительства</a:t>
            </a:r>
            <a:endParaRPr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Об </a:t>
            </a:r>
            <a:r>
              <a:rPr spc="-10" dirty="0"/>
              <a:t>организации</a:t>
            </a:r>
            <a:r>
              <a:rPr spc="-25" dirty="0"/>
              <a:t> </a:t>
            </a:r>
            <a:r>
              <a:rPr dirty="0"/>
              <a:t>отдыха</a:t>
            </a:r>
            <a:r>
              <a:rPr spc="5" dirty="0"/>
              <a:t> </a:t>
            </a:r>
            <a:r>
              <a:rPr dirty="0"/>
              <a:t>и</a:t>
            </a:r>
            <a:r>
              <a:rPr spc="-15" dirty="0"/>
              <a:t> </a:t>
            </a:r>
            <a:r>
              <a:rPr spc="-10" dirty="0"/>
              <a:t>оздоровления</a:t>
            </a:r>
            <a:r>
              <a:rPr spc="10" dirty="0"/>
              <a:t> </a:t>
            </a:r>
            <a:r>
              <a:rPr dirty="0"/>
              <a:t>детей</a:t>
            </a:r>
            <a:r>
              <a:rPr spc="15" dirty="0"/>
              <a:t> </a:t>
            </a:r>
            <a:r>
              <a:rPr dirty="0"/>
              <a:t>в</a:t>
            </a:r>
            <a:r>
              <a:rPr spc="-10" dirty="0"/>
              <a:t> </a:t>
            </a:r>
            <a:r>
              <a:rPr dirty="0"/>
              <a:t>Пермском</a:t>
            </a:r>
            <a:r>
              <a:rPr spc="-10" dirty="0"/>
              <a:t> </a:t>
            </a:r>
            <a:r>
              <a:rPr dirty="0"/>
              <a:t>крае</a:t>
            </a:r>
            <a:r>
              <a:rPr spc="-25" dirty="0"/>
              <a:t> </a:t>
            </a:r>
            <a:r>
              <a:rPr dirty="0"/>
              <a:t>в</a:t>
            </a:r>
            <a:r>
              <a:rPr spc="-10" dirty="0"/>
              <a:t> </a:t>
            </a:r>
            <a:r>
              <a:rPr dirty="0"/>
              <a:t>2024</a:t>
            </a:r>
            <a:r>
              <a:rPr spc="10" dirty="0"/>
              <a:t> </a:t>
            </a:r>
            <a:r>
              <a:rPr spc="-20" dirty="0"/>
              <a:t>году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8743568" y="3981069"/>
            <a:ext cx="2776221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СЕРТИФИКАТЫ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</a:pPr>
            <a:r>
              <a:rPr sz="1800" b="1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1800" b="1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sz="1800" b="1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февраля</a:t>
            </a:r>
            <a:r>
              <a:rPr sz="1800" b="1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800" b="1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sz="1800" b="1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октября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marL="2540" algn="ctr">
              <a:lnSpc>
                <a:spcPct val="100000"/>
              </a:lnSpc>
            </a:pPr>
            <a:r>
              <a:rPr sz="1800" b="1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(реализация</a:t>
            </a:r>
            <a:r>
              <a:rPr sz="1800" b="1" spc="-5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sz="1800" b="1" spc="-2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2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дней</a:t>
            </a:r>
            <a:r>
              <a:rPr sz="1800" b="1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743568" y="4987290"/>
            <a:ext cx="273469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КОМПЕНСАЦИИ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</a:pPr>
            <a:r>
              <a:rPr sz="1800" b="1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1800" b="1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sz="1800" b="1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февраля</a:t>
            </a:r>
            <a:r>
              <a:rPr sz="1800" b="1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800" b="1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sz="18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августа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019" y="159258"/>
            <a:ext cx="774319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ПОРЯДОК</a:t>
            </a:r>
            <a:r>
              <a:rPr sz="2800" spc="-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получения</a:t>
            </a:r>
            <a:r>
              <a:rPr sz="280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государственной</a:t>
            </a:r>
            <a:r>
              <a:rPr sz="280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поддержки</a:t>
            </a:r>
          </a:p>
        </p:txBody>
      </p:sp>
      <p:sp>
        <p:nvSpPr>
          <p:cNvPr id="3" name="object 3"/>
          <p:cNvSpPr/>
          <p:nvPr/>
        </p:nvSpPr>
        <p:spPr>
          <a:xfrm>
            <a:off x="6231635" y="932688"/>
            <a:ext cx="34290" cy="5368925"/>
          </a:xfrm>
          <a:custGeom>
            <a:avLst/>
            <a:gdLst/>
            <a:ahLst/>
            <a:cxnLst/>
            <a:rect l="l" t="t" r="r" b="b"/>
            <a:pathLst>
              <a:path w="34289" h="5368925">
                <a:moveTo>
                  <a:pt x="0" y="0"/>
                </a:moveTo>
                <a:lnTo>
                  <a:pt x="34289" y="5368417"/>
                </a:lnTo>
              </a:path>
            </a:pathLst>
          </a:custGeom>
          <a:ln w="15875">
            <a:solidFill>
              <a:srgbClr val="0F89C8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5569" y="906221"/>
            <a:ext cx="5796280" cy="41549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02260" algn="ctr">
              <a:lnSpc>
                <a:spcPct val="100000"/>
              </a:lnSpc>
              <a:spcBef>
                <a:spcPts val="100"/>
              </a:spcBef>
            </a:pPr>
            <a:r>
              <a:rPr sz="1600" b="1" spc="5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sz="1600" b="1" spc="22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7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отсутствии</a:t>
            </a:r>
            <a:r>
              <a:rPr sz="1600" b="1" spc="23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sz="1600" b="1" spc="2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6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семьи</a:t>
            </a:r>
            <a:r>
              <a:rPr sz="1600" b="1" spc="2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6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статуса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R="306070" algn="ctr">
              <a:lnSpc>
                <a:spcPct val="100000"/>
              </a:lnSpc>
              <a:spcBef>
                <a:spcPts val="5"/>
              </a:spcBef>
            </a:pPr>
            <a:r>
              <a:rPr sz="1600" b="1" spc="7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нуждающейся</a:t>
            </a:r>
            <a:r>
              <a:rPr sz="1600" b="1" spc="229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600" b="1" spc="21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7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получении</a:t>
            </a:r>
            <a:r>
              <a:rPr sz="1600" b="1" spc="24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5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мер</a:t>
            </a:r>
            <a:r>
              <a:rPr sz="1600" b="1" spc="204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6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поддержки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12700" marR="428625">
              <a:lnSpc>
                <a:spcPct val="100000"/>
              </a:lnSpc>
              <a:spcBef>
                <a:spcPts val="2125"/>
              </a:spcBef>
            </a:pPr>
            <a:r>
              <a:rPr sz="1600" b="1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Заявление</a:t>
            </a:r>
            <a:r>
              <a:rPr sz="1600" b="1" spc="-60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1600" b="1" spc="-40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установление</a:t>
            </a:r>
            <a:r>
              <a:rPr sz="1600" b="1" spc="-55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семье</a:t>
            </a:r>
            <a:r>
              <a:rPr sz="1600" b="1" spc="-50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статуса</a:t>
            </a:r>
            <a:r>
              <a:rPr sz="1600" b="1" spc="-55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10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нуждающейся </a:t>
            </a:r>
            <a:r>
              <a:rPr sz="1600" b="1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600" b="1" spc="-35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получении</a:t>
            </a:r>
            <a:r>
              <a:rPr sz="1600" b="1" spc="-35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мер</a:t>
            </a:r>
            <a:r>
              <a:rPr sz="1600" b="1" spc="-35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социальной</a:t>
            </a:r>
            <a:r>
              <a:rPr sz="1600" b="1" spc="-30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поддержки</a:t>
            </a:r>
            <a:r>
              <a:rPr sz="1600" b="1" spc="-55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1600" b="1" spc="-30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10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(или)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государственной</a:t>
            </a:r>
            <a:r>
              <a:rPr sz="1600" b="1" spc="-35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поддержки</a:t>
            </a:r>
            <a:r>
              <a:rPr sz="1600" b="1" spc="-30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1600" b="1" spc="-25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10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отдых</a:t>
            </a:r>
            <a:r>
              <a:rPr sz="1600" b="1" spc="-30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1600" b="1" spc="-10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 оздоровление</a:t>
            </a:r>
            <a:r>
              <a:rPr sz="1600" b="1" spc="-35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10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659765" indent="-284480">
              <a:lnSpc>
                <a:spcPct val="100000"/>
              </a:lnSpc>
              <a:buFont typeface="Wingdings"/>
              <a:buChar char=""/>
              <a:tabLst>
                <a:tab pos="659765" algn="l"/>
              </a:tabLst>
            </a:pPr>
            <a:r>
              <a:rPr sz="16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МФЦ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83820">
              <a:lnSpc>
                <a:spcPct val="100000"/>
              </a:lnSpc>
              <a:spcBef>
                <a:spcPts val="1385"/>
              </a:spcBef>
            </a:pP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sz="160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заполнения</a:t>
            </a:r>
            <a:r>
              <a:rPr sz="16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заявления</a:t>
            </a:r>
            <a:r>
              <a:rPr sz="160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необходимы: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730885" lvl="1" indent="-284480">
              <a:lnSpc>
                <a:spcPct val="100000"/>
              </a:lnSpc>
              <a:buFont typeface="Wingdings"/>
              <a:buChar char=""/>
              <a:tabLst>
                <a:tab pos="730885" algn="l"/>
              </a:tabLst>
            </a:pPr>
            <a:r>
              <a:rPr sz="16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Паспорт,</a:t>
            </a:r>
            <a:r>
              <a:rPr sz="1600" spc="-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СНИЛС, ИНН</a:t>
            </a:r>
            <a:r>
              <a:rPr sz="1600" spc="-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работодателя</a:t>
            </a:r>
            <a:r>
              <a:rPr sz="1600" spc="-4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заявителя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731520" marR="491490">
              <a:lnSpc>
                <a:spcPct val="100000"/>
              </a:lnSpc>
            </a:pP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1600" spc="-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супруга </a:t>
            </a:r>
            <a:r>
              <a:rPr sz="16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(сотрудникам</a:t>
            </a:r>
            <a:r>
              <a:rPr sz="160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МВД,</a:t>
            </a:r>
            <a:r>
              <a:rPr sz="1600" spc="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военнослужащим</a:t>
            </a:r>
            <a:r>
              <a:rPr sz="1600" spc="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справка</a:t>
            </a:r>
            <a:r>
              <a:rPr sz="1600" spc="-4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sz="16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заработной</a:t>
            </a:r>
            <a:r>
              <a:rPr sz="16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плате</a:t>
            </a:r>
            <a:r>
              <a:rPr sz="16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sz="160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2023-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2024</a:t>
            </a:r>
            <a:r>
              <a:rPr sz="16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годы)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730885" lvl="1" indent="-284480">
              <a:lnSpc>
                <a:spcPct val="100000"/>
              </a:lnSpc>
              <a:buFont typeface="Wingdings"/>
              <a:buChar char=""/>
              <a:tabLst>
                <a:tab pos="730885" algn="l"/>
              </a:tabLst>
            </a:pPr>
            <a:r>
              <a:rPr sz="16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Свидетельство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sz="16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браке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731520" marR="505459" lvl="1" indent="-285115">
              <a:lnSpc>
                <a:spcPct val="100000"/>
              </a:lnSpc>
              <a:buFont typeface="Wingdings"/>
              <a:buChar char=""/>
              <a:tabLst>
                <a:tab pos="731520" algn="l"/>
              </a:tabLst>
            </a:pPr>
            <a:r>
              <a:rPr sz="16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Свидетельство</a:t>
            </a:r>
            <a:r>
              <a:rPr sz="16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sz="16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рождении,</a:t>
            </a:r>
            <a:r>
              <a:rPr sz="160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СНИЛС,</a:t>
            </a:r>
            <a:r>
              <a:rPr sz="16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паспорт</a:t>
            </a:r>
            <a:r>
              <a:rPr sz="16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(при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наличии)</a:t>
            </a:r>
            <a:r>
              <a:rPr sz="16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sz="160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(на</a:t>
            </a:r>
            <a:r>
              <a:rPr sz="1600" spc="-5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всех</a:t>
            </a:r>
            <a:r>
              <a:rPr sz="16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детей)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731520" marR="196850" lvl="1" indent="-285115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731520" algn="l"/>
              </a:tabLst>
            </a:pP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Справка</a:t>
            </a:r>
            <a:r>
              <a:rPr sz="1600" spc="-5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sz="16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обучении</a:t>
            </a:r>
            <a:r>
              <a:rPr sz="16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16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очном</a:t>
            </a:r>
            <a:r>
              <a:rPr sz="16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отделении</a:t>
            </a:r>
            <a:r>
              <a:rPr sz="16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6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ОУ</a:t>
            </a:r>
            <a:r>
              <a:rPr sz="160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СПО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16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ВУЗе</a:t>
            </a:r>
            <a:r>
              <a:rPr sz="16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16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размере</a:t>
            </a:r>
            <a:r>
              <a:rPr sz="1600" spc="-5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стипендии</a:t>
            </a:r>
            <a:r>
              <a:rPr sz="16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(для</a:t>
            </a:r>
            <a:r>
              <a:rPr sz="16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sz="16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sz="16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sz="16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лет)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93179" y="954024"/>
            <a:ext cx="5763768" cy="534619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372859" y="5525515"/>
            <a:ext cx="19113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0" dirty="0">
                <a:solidFill>
                  <a:srgbClr val="FF0000"/>
                </a:solidFill>
                <a:latin typeface="Corbel"/>
                <a:cs typeface="Corbel"/>
              </a:rPr>
              <a:t>!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5447" y="5364479"/>
            <a:ext cx="5939155" cy="935990"/>
          </a:xfrm>
          <a:custGeom>
            <a:avLst/>
            <a:gdLst/>
            <a:ahLst/>
            <a:cxnLst/>
            <a:rect l="l" t="t" r="r" b="b"/>
            <a:pathLst>
              <a:path w="5939155" h="935989">
                <a:moveTo>
                  <a:pt x="5783072" y="0"/>
                </a:moveTo>
                <a:lnTo>
                  <a:pt x="155956" y="0"/>
                </a:lnTo>
                <a:lnTo>
                  <a:pt x="106662" y="7953"/>
                </a:lnTo>
                <a:lnTo>
                  <a:pt x="63850" y="30097"/>
                </a:lnTo>
                <a:lnTo>
                  <a:pt x="30090" y="63861"/>
                </a:lnTo>
                <a:lnTo>
                  <a:pt x="7950" y="106671"/>
                </a:lnTo>
                <a:lnTo>
                  <a:pt x="0" y="155956"/>
                </a:lnTo>
                <a:lnTo>
                  <a:pt x="0" y="779780"/>
                </a:lnTo>
                <a:lnTo>
                  <a:pt x="7950" y="829073"/>
                </a:lnTo>
                <a:lnTo>
                  <a:pt x="30090" y="871885"/>
                </a:lnTo>
                <a:lnTo>
                  <a:pt x="63850" y="905645"/>
                </a:lnTo>
                <a:lnTo>
                  <a:pt x="106662" y="927785"/>
                </a:lnTo>
                <a:lnTo>
                  <a:pt x="155956" y="935736"/>
                </a:lnTo>
                <a:lnTo>
                  <a:pt x="5783072" y="935736"/>
                </a:lnTo>
                <a:lnTo>
                  <a:pt x="5832356" y="927785"/>
                </a:lnTo>
                <a:lnTo>
                  <a:pt x="5875166" y="905645"/>
                </a:lnTo>
                <a:lnTo>
                  <a:pt x="5908930" y="871885"/>
                </a:lnTo>
                <a:lnTo>
                  <a:pt x="5931074" y="829073"/>
                </a:lnTo>
                <a:lnTo>
                  <a:pt x="5939028" y="779780"/>
                </a:lnTo>
                <a:lnTo>
                  <a:pt x="5939028" y="155956"/>
                </a:lnTo>
                <a:lnTo>
                  <a:pt x="5931074" y="106671"/>
                </a:lnTo>
                <a:lnTo>
                  <a:pt x="5908930" y="63861"/>
                </a:lnTo>
                <a:lnTo>
                  <a:pt x="5875166" y="30097"/>
                </a:lnTo>
                <a:lnTo>
                  <a:pt x="5832356" y="7953"/>
                </a:lnTo>
                <a:lnTo>
                  <a:pt x="5783072" y="0"/>
                </a:lnTo>
                <a:close/>
              </a:path>
            </a:pathLst>
          </a:custGeom>
          <a:solidFill>
            <a:srgbClr val="1793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80212" y="5595315"/>
            <a:ext cx="2615388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Courier New"/>
              <a:buChar char="o"/>
              <a:tabLst>
                <a:tab pos="299085" algn="l"/>
              </a:tabLst>
            </a:pPr>
            <a:r>
              <a:rPr sz="1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Все</a:t>
            </a:r>
            <a:r>
              <a:rPr sz="1400" spc="-2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299085" algn="l"/>
              </a:tabLst>
            </a:pPr>
            <a:r>
              <a:rPr sz="1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Средства </a:t>
            </a:r>
            <a:r>
              <a:rPr sz="1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1400" spc="-2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счетах</a:t>
            </a:r>
            <a:r>
              <a:rPr sz="1400" spc="-2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400" spc="-2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банках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99085" indent="-286385">
              <a:lnSpc>
                <a:spcPct val="100000"/>
              </a:lnSpc>
              <a:buFont typeface="Courier New"/>
              <a:buChar char="o"/>
              <a:tabLst>
                <a:tab pos="299085" algn="l"/>
              </a:tabLst>
            </a:pPr>
            <a:r>
              <a:rPr sz="1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Периоды отсутствия</a:t>
            </a:r>
            <a:r>
              <a:rPr sz="1400" spc="-2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дохода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Об </a:t>
            </a:r>
            <a:r>
              <a:rPr spc="-10" dirty="0"/>
              <a:t>организации</a:t>
            </a:r>
            <a:r>
              <a:rPr spc="-25" dirty="0"/>
              <a:t> </a:t>
            </a:r>
            <a:r>
              <a:rPr dirty="0"/>
              <a:t>отдыха</a:t>
            </a:r>
            <a:r>
              <a:rPr spc="5" dirty="0"/>
              <a:t> </a:t>
            </a:r>
            <a:r>
              <a:rPr dirty="0"/>
              <a:t>и</a:t>
            </a:r>
            <a:r>
              <a:rPr spc="-15" dirty="0"/>
              <a:t> </a:t>
            </a:r>
            <a:r>
              <a:rPr spc="-10" dirty="0"/>
              <a:t>оздоровления</a:t>
            </a:r>
            <a:r>
              <a:rPr spc="10" dirty="0"/>
              <a:t> </a:t>
            </a:r>
            <a:r>
              <a:rPr dirty="0"/>
              <a:t>детей</a:t>
            </a:r>
            <a:r>
              <a:rPr spc="15" dirty="0"/>
              <a:t> </a:t>
            </a:r>
            <a:r>
              <a:rPr dirty="0"/>
              <a:t>в</a:t>
            </a:r>
            <a:r>
              <a:rPr spc="-10" dirty="0"/>
              <a:t> </a:t>
            </a:r>
            <a:r>
              <a:rPr dirty="0"/>
              <a:t>Пермском</a:t>
            </a:r>
            <a:r>
              <a:rPr spc="-10" dirty="0"/>
              <a:t> </a:t>
            </a:r>
            <a:r>
              <a:rPr dirty="0"/>
              <a:t>крае</a:t>
            </a:r>
            <a:r>
              <a:rPr spc="-25" dirty="0"/>
              <a:t> </a:t>
            </a:r>
            <a:r>
              <a:rPr dirty="0"/>
              <a:t>в</a:t>
            </a:r>
            <a:r>
              <a:rPr spc="-10" dirty="0"/>
              <a:t> </a:t>
            </a:r>
            <a:r>
              <a:rPr dirty="0"/>
              <a:t>2024</a:t>
            </a:r>
            <a:r>
              <a:rPr spc="10" dirty="0"/>
              <a:t> </a:t>
            </a:r>
            <a:r>
              <a:rPr spc="-20" dirty="0"/>
              <a:t>году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80212" y="5382005"/>
            <a:ext cx="4520388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46070" algn="l"/>
              </a:tabLst>
            </a:pPr>
            <a:r>
              <a:rPr sz="1400" b="1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Учитываются:</a:t>
            </a:r>
            <a:r>
              <a:rPr sz="1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sz="14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1400" b="1" u="sng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учитываются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13658" y="5595315"/>
            <a:ext cx="153289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Courier New"/>
              <a:buChar char="o"/>
              <a:tabLst>
                <a:tab pos="299085" algn="l"/>
              </a:tabLst>
            </a:pPr>
            <a:r>
              <a:rPr sz="1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Имущество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299085" algn="l"/>
              </a:tabLst>
            </a:pPr>
            <a:r>
              <a:rPr sz="1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Жилая</a:t>
            </a:r>
            <a:r>
              <a:rPr sz="1400" spc="-3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площадь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019" y="159258"/>
            <a:ext cx="774319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ПОРЯДОК</a:t>
            </a:r>
            <a:r>
              <a:rPr sz="2800" spc="-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получения</a:t>
            </a:r>
            <a:r>
              <a:rPr sz="280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государственной</a:t>
            </a:r>
            <a:r>
              <a:rPr sz="280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поддержки</a:t>
            </a:r>
          </a:p>
        </p:txBody>
      </p:sp>
      <p:sp>
        <p:nvSpPr>
          <p:cNvPr id="3" name="object 3"/>
          <p:cNvSpPr/>
          <p:nvPr/>
        </p:nvSpPr>
        <p:spPr>
          <a:xfrm>
            <a:off x="5660135" y="1525524"/>
            <a:ext cx="0" cy="4756785"/>
          </a:xfrm>
          <a:custGeom>
            <a:avLst/>
            <a:gdLst/>
            <a:ahLst/>
            <a:cxnLst/>
            <a:rect l="l" t="t" r="r" b="b"/>
            <a:pathLst>
              <a:path h="4756785">
                <a:moveTo>
                  <a:pt x="0" y="0"/>
                </a:moveTo>
                <a:lnTo>
                  <a:pt x="0" y="4756670"/>
                </a:lnTo>
              </a:path>
            </a:pathLst>
          </a:custGeom>
          <a:ln w="15875">
            <a:solidFill>
              <a:srgbClr val="0F89C8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latin typeface="Times New Roman" pitchFamily="18" charset="0"/>
                <a:cs typeface="Times New Roman" pitchFamily="18" charset="0"/>
              </a:rPr>
              <a:t>Заявители</a:t>
            </a:r>
          </a:p>
          <a:p>
            <a:pPr marL="299085" indent="-286385">
              <a:lnSpc>
                <a:spcPct val="100000"/>
              </a:lnSpc>
              <a:buFont typeface="Wingdings"/>
              <a:buChar char=""/>
              <a:tabLst>
                <a:tab pos="299085" algn="l"/>
              </a:tabLst>
            </a:pPr>
            <a:r>
              <a:rPr b="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Родители,</a:t>
            </a:r>
            <a:r>
              <a:rPr b="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совместно</a:t>
            </a:r>
            <a:r>
              <a:rPr b="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проживающие</a:t>
            </a:r>
            <a:r>
              <a:rPr b="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b="0" spc="-4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ребенком</a:t>
            </a:r>
          </a:p>
          <a:p>
            <a:pPr marL="299085" marR="5080" indent="-287020">
              <a:lnSpc>
                <a:spcPct val="100000"/>
              </a:lnSpc>
              <a:buFont typeface="Wingdings"/>
              <a:buChar char=""/>
              <a:tabLst>
                <a:tab pos="299085" algn="l"/>
              </a:tabLst>
            </a:pPr>
            <a:r>
              <a:rPr b="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Законные</a:t>
            </a:r>
            <a:r>
              <a:rPr b="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представители</a:t>
            </a:r>
            <a:r>
              <a:rPr b="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детей,</a:t>
            </a:r>
            <a:r>
              <a:rPr b="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b="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являющихся</a:t>
            </a:r>
            <a:r>
              <a:rPr b="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детьми-сиротами </a:t>
            </a:r>
            <a:r>
              <a:rPr b="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b="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детьми,</a:t>
            </a:r>
            <a:r>
              <a:rPr b="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оставшимся</a:t>
            </a:r>
            <a:r>
              <a:rPr b="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без</a:t>
            </a:r>
            <a:r>
              <a:rPr b="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попечения</a:t>
            </a:r>
            <a:r>
              <a:rPr b="0" spc="-4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родителей</a:t>
            </a:r>
          </a:p>
          <a:p>
            <a:pPr marL="299085">
              <a:lnSpc>
                <a:spcPct val="100000"/>
              </a:lnSpc>
            </a:pPr>
            <a:r>
              <a:rPr b="0" i="1" u="sng" dirty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(по</a:t>
            </a:r>
            <a:r>
              <a:rPr b="0" i="1" u="sng" spc="-45" dirty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i="1" u="sng" dirty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приказу</a:t>
            </a:r>
            <a:r>
              <a:rPr b="0" i="1" u="sng" spc="-25" dirty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i="1" u="sng" dirty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органа</a:t>
            </a:r>
            <a:r>
              <a:rPr b="0" i="1" u="sng" spc="-25" dirty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i="1" u="sng" dirty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опеки</a:t>
            </a:r>
            <a:r>
              <a:rPr b="0" i="1" u="sng" spc="-45" dirty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i="1" u="sng" dirty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b="0" i="1" u="sng" spc="-30" dirty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i="1" u="sng" dirty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доверенности</a:t>
            </a:r>
            <a:r>
              <a:rPr b="0" i="1" u="sng" spc="-65" dirty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i="1" u="sng" dirty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b="0" i="1" u="sng" spc="-30" dirty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i="1" u="sng" spc="-10" dirty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родителя)</a:t>
            </a:r>
          </a:p>
          <a:p>
            <a:pPr marL="21590">
              <a:lnSpc>
                <a:spcPct val="100000"/>
              </a:lnSpc>
              <a:spcBef>
                <a:spcPts val="500"/>
              </a:spcBef>
            </a:pPr>
            <a:r>
              <a:rPr b="0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b="0" spc="-10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заполнения</a:t>
            </a:r>
            <a:r>
              <a:rPr b="0" spc="-25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spc="-10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заявления:</a:t>
            </a:r>
          </a:p>
          <a:p>
            <a:pPr marL="307975" indent="-286385">
              <a:lnSpc>
                <a:spcPct val="100000"/>
              </a:lnSpc>
              <a:buFont typeface="Wingdings"/>
              <a:buChar char=""/>
              <a:tabLst>
                <a:tab pos="307975" algn="l"/>
              </a:tabLst>
            </a:pPr>
            <a:r>
              <a:rPr b="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Паспорт</a:t>
            </a:r>
            <a:r>
              <a:rPr b="0" spc="-5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b="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СНИЛС</a:t>
            </a:r>
            <a:r>
              <a:rPr b="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родителя,</a:t>
            </a:r>
            <a:r>
              <a:rPr b="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заявителя</a:t>
            </a:r>
          </a:p>
          <a:p>
            <a:pPr marL="308610" marR="1632585" indent="-287020">
              <a:lnSpc>
                <a:spcPct val="100000"/>
              </a:lnSpc>
              <a:buFont typeface="Wingdings"/>
              <a:buChar char=""/>
              <a:tabLst>
                <a:tab pos="308610" algn="l"/>
              </a:tabLst>
            </a:pPr>
            <a:r>
              <a:rPr b="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Свидетельство</a:t>
            </a:r>
            <a:r>
              <a:rPr b="0" spc="-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b="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рождении, </a:t>
            </a:r>
            <a:r>
              <a:rPr b="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СНИЛС,</a:t>
            </a:r>
            <a:r>
              <a:rPr b="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паспорт </a:t>
            </a:r>
            <a:r>
              <a:rPr b="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(при</a:t>
            </a:r>
            <a:r>
              <a:rPr b="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наличии)</a:t>
            </a:r>
            <a:r>
              <a:rPr b="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b="0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b="0" spc="-30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заявлению</a:t>
            </a:r>
            <a:r>
              <a:rPr b="0" spc="-35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spc="-10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копии:</a:t>
            </a:r>
          </a:p>
          <a:p>
            <a:pPr marL="299085" marR="195580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085" algn="l"/>
              </a:tabLst>
            </a:pPr>
            <a:r>
              <a:rPr b="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Судебное </a:t>
            </a:r>
            <a:r>
              <a:rPr b="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решение об</a:t>
            </a:r>
            <a:r>
              <a:rPr b="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установлении</a:t>
            </a:r>
            <a:r>
              <a:rPr b="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места</a:t>
            </a:r>
            <a:r>
              <a:rPr b="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жительства</a:t>
            </a:r>
            <a:r>
              <a:rPr b="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ребенка </a:t>
            </a:r>
            <a:r>
              <a:rPr b="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(при</a:t>
            </a:r>
            <a:r>
              <a:rPr b="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наличии)</a:t>
            </a:r>
          </a:p>
          <a:p>
            <a:pPr marL="12700">
              <a:lnSpc>
                <a:spcPct val="100000"/>
              </a:lnSpc>
            </a:pPr>
            <a:r>
              <a:rPr b="0" u="sng" dirty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b="0" u="sng" spc="-25" dirty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u="sng" spc="-10" dirty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заявитель </a:t>
            </a:r>
            <a:r>
              <a:rPr b="0" u="sng" dirty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b="0" u="sng" spc="-25" dirty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u="sng" spc="-10" dirty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родитель:</a:t>
            </a:r>
          </a:p>
          <a:p>
            <a:pPr marL="299085" indent="-286385">
              <a:lnSpc>
                <a:spcPct val="100000"/>
              </a:lnSpc>
              <a:buFont typeface="Wingdings"/>
              <a:buChar char=""/>
              <a:tabLst>
                <a:tab pos="299085" algn="l"/>
              </a:tabLst>
            </a:pPr>
            <a:r>
              <a:rPr b="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Паспорт</a:t>
            </a:r>
            <a:r>
              <a:rPr b="0" spc="-4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b="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СНИЛС</a:t>
            </a:r>
            <a:r>
              <a:rPr b="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родителя</a:t>
            </a:r>
          </a:p>
          <a:p>
            <a:pPr marL="299085" marR="1106805" indent="-287020">
              <a:lnSpc>
                <a:spcPct val="100000"/>
              </a:lnSpc>
              <a:buFont typeface="Wingdings"/>
              <a:buChar char=""/>
              <a:tabLst>
                <a:tab pos="299085" algn="l"/>
              </a:tabLst>
            </a:pPr>
            <a:r>
              <a:rPr b="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Документ,</a:t>
            </a:r>
            <a:r>
              <a:rPr b="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удостоверяющий</a:t>
            </a:r>
            <a:r>
              <a:rPr b="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полномочия</a:t>
            </a:r>
            <a:r>
              <a:rPr b="0" spc="-5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заявителя </a:t>
            </a:r>
            <a:r>
              <a:rPr b="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(приказ</a:t>
            </a:r>
            <a:r>
              <a:rPr b="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органа</a:t>
            </a:r>
            <a:r>
              <a:rPr b="0" spc="-5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опеки,</a:t>
            </a:r>
            <a:r>
              <a:rPr b="0" spc="-5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доверенность)</a:t>
            </a:r>
          </a:p>
          <a:p>
            <a:pPr marL="11430" algn="ctr">
              <a:lnSpc>
                <a:spcPct val="100000"/>
              </a:lnSpc>
              <a:spcBef>
                <a:spcPts val="835"/>
              </a:spcBef>
            </a:pPr>
            <a:r>
              <a:rPr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Выдача</a:t>
            </a:r>
            <a:r>
              <a:rPr sz="1600" spc="-1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0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сертификатов,</a:t>
            </a:r>
            <a:r>
              <a:rPr sz="1600" b="0" spc="-4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компенсаций</a:t>
            </a:r>
            <a:r>
              <a:rPr sz="1600" b="0" spc="31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1600" spc="-1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sz="1600" spc="-3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апреля</a:t>
            </a:r>
            <a:r>
              <a:rPr sz="1600" spc="-3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2024</a:t>
            </a:r>
            <a:r>
              <a:rPr sz="1600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10160" algn="ctr">
              <a:lnSpc>
                <a:spcPct val="100000"/>
              </a:lnSpc>
            </a:pPr>
            <a:r>
              <a:rPr sz="1600" b="0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Прием</a:t>
            </a:r>
            <a:r>
              <a:rPr sz="1600" b="0" spc="-15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0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заявлений</a:t>
            </a:r>
            <a:r>
              <a:rPr sz="1600" b="0" spc="-25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0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600" b="0" spc="-40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0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МФЦ</a:t>
            </a:r>
            <a:r>
              <a:rPr sz="1600" b="0" spc="305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1600" spc="-15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sz="1600" spc="-15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марта</a:t>
            </a:r>
            <a:r>
              <a:rPr sz="1600" spc="-25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sz="1600" spc="-20" dirty="0">
                <a:solidFill>
                  <a:srgbClr val="0088CF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Об </a:t>
            </a:r>
            <a:r>
              <a:rPr spc="-10" dirty="0"/>
              <a:t>организации</a:t>
            </a:r>
            <a:r>
              <a:rPr spc="-25" dirty="0"/>
              <a:t> </a:t>
            </a:r>
            <a:r>
              <a:rPr dirty="0"/>
              <a:t>отдыха</a:t>
            </a:r>
            <a:r>
              <a:rPr spc="5" dirty="0"/>
              <a:t> </a:t>
            </a:r>
            <a:r>
              <a:rPr dirty="0"/>
              <a:t>и</a:t>
            </a:r>
            <a:r>
              <a:rPr spc="-15" dirty="0"/>
              <a:t> </a:t>
            </a:r>
            <a:r>
              <a:rPr spc="-10" dirty="0"/>
              <a:t>оздоровления</a:t>
            </a:r>
            <a:r>
              <a:rPr spc="10" dirty="0"/>
              <a:t> </a:t>
            </a:r>
            <a:r>
              <a:rPr dirty="0"/>
              <a:t>детей</a:t>
            </a:r>
            <a:r>
              <a:rPr spc="15" dirty="0"/>
              <a:t> </a:t>
            </a:r>
            <a:r>
              <a:rPr dirty="0"/>
              <a:t>в</a:t>
            </a:r>
            <a:r>
              <a:rPr spc="-10" dirty="0"/>
              <a:t> </a:t>
            </a:r>
            <a:r>
              <a:rPr dirty="0"/>
              <a:t>Пермском</a:t>
            </a:r>
            <a:r>
              <a:rPr spc="-10" dirty="0"/>
              <a:t> </a:t>
            </a:r>
            <a:r>
              <a:rPr dirty="0"/>
              <a:t>крае</a:t>
            </a:r>
            <a:r>
              <a:rPr spc="-25" dirty="0"/>
              <a:t> </a:t>
            </a:r>
            <a:r>
              <a:rPr dirty="0"/>
              <a:t>в</a:t>
            </a:r>
            <a:r>
              <a:rPr spc="-10" dirty="0"/>
              <a:t> </a:t>
            </a:r>
            <a:r>
              <a:rPr dirty="0"/>
              <a:t>2024</a:t>
            </a:r>
            <a:r>
              <a:rPr spc="10" dirty="0"/>
              <a:t> </a:t>
            </a:r>
            <a:r>
              <a:rPr spc="-20" dirty="0"/>
              <a:t>году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739764" y="5665114"/>
            <a:ext cx="6452235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sz="14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наличии</a:t>
            </a:r>
            <a:r>
              <a:rPr sz="1400" b="1" spc="-3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судебного </a:t>
            </a:r>
            <a:r>
              <a:rPr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решения</a:t>
            </a:r>
            <a:r>
              <a:rPr sz="1400" b="1" spc="-3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sz="1400" b="1" spc="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установлении</a:t>
            </a:r>
            <a:r>
              <a:rPr sz="1400" b="1" spc="-3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места </a:t>
            </a:r>
            <a:r>
              <a:rPr sz="14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жительства</a:t>
            </a:r>
            <a:r>
              <a:rPr sz="1400" b="1" spc="-4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ребенка: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99085" marR="5080" indent="-287020">
              <a:lnSpc>
                <a:spcPct val="100000"/>
              </a:lnSpc>
              <a:buFont typeface="Wingdings"/>
              <a:buChar char=""/>
              <a:tabLst>
                <a:tab pos="299085" algn="l"/>
              </a:tabLst>
            </a:pPr>
            <a:r>
              <a:rPr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Запрос</a:t>
            </a:r>
            <a:r>
              <a:rPr sz="1400" b="1" spc="-2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400" b="1" spc="-1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уполномоченный</a:t>
            </a:r>
            <a:r>
              <a:rPr sz="1400" b="1" spc="-4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</a:t>
            </a:r>
            <a:r>
              <a:rPr sz="1400" b="1" spc="-3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400" b="1" spc="-2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месту</a:t>
            </a:r>
            <a:r>
              <a:rPr sz="1400" b="1" spc="-2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регистрации</a:t>
            </a:r>
            <a:r>
              <a:rPr sz="1400" b="1" spc="-4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400" b="1" spc="-2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месту</a:t>
            </a:r>
            <a:r>
              <a:rPr sz="14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жительства </a:t>
            </a:r>
            <a:r>
              <a:rPr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(пребывания)</a:t>
            </a:r>
            <a:r>
              <a:rPr sz="1400" b="1" spc="-4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sz="14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sz="1400" b="1" spc="-4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предоставлении</a:t>
            </a:r>
            <a:r>
              <a:rPr sz="1400" b="1" spc="-4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государственной</a:t>
            </a:r>
            <a:r>
              <a:rPr sz="1400" b="1" spc="-4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поддержки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12865" y="1728343"/>
            <a:ext cx="5906770" cy="32451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Wingdings"/>
              <a:buChar char=""/>
              <a:tabLst>
                <a:tab pos="299085" algn="l"/>
              </a:tabLst>
            </a:pPr>
            <a:r>
              <a:rPr lang="ru-RU" sz="1400" spc="-10" dirty="0" smtClean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Паспорт и СНИЛС родителя</a:t>
            </a:r>
          </a:p>
          <a:p>
            <a:pPr marL="299085" indent="-286385">
              <a:lnSpc>
                <a:spcPct val="100000"/>
              </a:lnSpc>
              <a:buFont typeface="Wingdings"/>
              <a:buChar char=""/>
              <a:tabLst>
                <a:tab pos="299085" algn="l"/>
              </a:tabLst>
            </a:pPr>
            <a:r>
              <a:rPr sz="1400" spc="-10" dirty="0" err="1" smtClean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Свидетельство</a:t>
            </a:r>
            <a:r>
              <a:rPr sz="1400" spc="-30" dirty="0" smtClean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sz="1400" spc="-4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рождении</a:t>
            </a:r>
            <a:r>
              <a:rPr sz="14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"/>
              <a:tabLst>
                <a:tab pos="299085" algn="l"/>
              </a:tabLst>
            </a:pP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СНИЛС</a:t>
            </a:r>
            <a:r>
              <a:rPr sz="14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"/>
              <a:tabLst>
                <a:tab pos="299085" algn="l"/>
              </a:tabLst>
            </a:pP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Паспорт</a:t>
            </a:r>
            <a:r>
              <a:rPr sz="1400" spc="-6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sz="14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(при</a:t>
            </a:r>
            <a:r>
              <a:rPr sz="1400" spc="-4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наличии)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"/>
              <a:tabLst>
                <a:tab pos="299085" algn="l"/>
              </a:tabLst>
            </a:pP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Судебное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sz="1400" spc="-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sz="140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установлении</a:t>
            </a:r>
            <a:r>
              <a:rPr sz="140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места</a:t>
            </a:r>
            <a:r>
              <a:rPr sz="1400" spc="-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жительства</a:t>
            </a:r>
            <a:r>
              <a:rPr sz="14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99085">
              <a:lnSpc>
                <a:spcPct val="100000"/>
              </a:lnSpc>
            </a:pP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(при</a:t>
            </a:r>
            <a:r>
              <a:rPr sz="14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наличии)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"/>
              <a:tabLst>
                <a:tab pos="299085" algn="l"/>
              </a:tabLst>
            </a:pP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Свидетельство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sz="140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регистрации</a:t>
            </a:r>
            <a:r>
              <a:rPr sz="1400" spc="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400" spc="-5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месту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жительства</a:t>
            </a:r>
            <a:r>
              <a:rPr sz="14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99085" marR="231775">
              <a:lnSpc>
                <a:spcPct val="100000"/>
              </a:lnSpc>
            </a:pP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(при</a:t>
            </a:r>
            <a:r>
              <a:rPr sz="140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отсутствии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паспорта</a:t>
            </a:r>
            <a:r>
              <a:rPr sz="14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судебного</a:t>
            </a:r>
            <a:r>
              <a:rPr sz="14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решения об</a:t>
            </a:r>
            <a:r>
              <a:rPr sz="140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установлении</a:t>
            </a:r>
            <a:r>
              <a:rPr sz="14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места жительства)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99085" marR="5080" indent="-287020">
              <a:lnSpc>
                <a:spcPct val="100000"/>
              </a:lnSpc>
              <a:buFont typeface="Wingdings"/>
              <a:buChar char=""/>
              <a:tabLst>
                <a:tab pos="299085" algn="l"/>
              </a:tabLst>
            </a:pP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Сведения</a:t>
            </a:r>
            <a:r>
              <a:rPr sz="140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sz="1400" spc="-4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признании</a:t>
            </a:r>
            <a:r>
              <a:rPr sz="14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семьи</a:t>
            </a:r>
            <a:r>
              <a:rPr sz="14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нуждающейся</a:t>
            </a:r>
            <a:r>
              <a:rPr sz="14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4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получении</a:t>
            </a:r>
            <a:r>
              <a:rPr sz="140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мер</a:t>
            </a:r>
            <a:r>
              <a:rPr sz="14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поддержки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(за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исключением</a:t>
            </a:r>
            <a:r>
              <a:rPr sz="1400" spc="-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получения</a:t>
            </a:r>
            <a:r>
              <a:rPr sz="1400" spc="-4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господдержки</a:t>
            </a:r>
            <a:r>
              <a:rPr sz="140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sz="14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ребенка-инвалида,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99085">
              <a:lnSpc>
                <a:spcPct val="100000"/>
              </a:lnSpc>
            </a:pP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ребенка,</a:t>
            </a:r>
            <a:r>
              <a:rPr sz="1400" spc="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находящегося</a:t>
            </a:r>
            <a:r>
              <a:rPr sz="14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СОП)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"/>
              <a:tabLst>
                <a:tab pos="299085" algn="l"/>
              </a:tabLst>
            </a:pP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Постановление</a:t>
            </a:r>
            <a:r>
              <a:rPr sz="140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КДНиЗП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sz="14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постановке</a:t>
            </a:r>
            <a:r>
              <a:rPr sz="14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1400" spc="-3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учет</a:t>
            </a:r>
            <a:r>
              <a:rPr sz="1400" spc="-3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400" spc="-1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СОП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"/>
              <a:tabLst>
                <a:tab pos="299085" algn="l"/>
              </a:tabLst>
            </a:pP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Справку</a:t>
            </a:r>
            <a:r>
              <a:rPr sz="14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sz="1400" spc="-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установлении</a:t>
            </a:r>
            <a:r>
              <a:rPr sz="1400" spc="-5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ребенку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категории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«ребенок-инвалид»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085" algn="l"/>
              </a:tabLst>
            </a:pPr>
            <a:r>
              <a:rPr sz="14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Удостоверение</a:t>
            </a:r>
            <a:r>
              <a:rPr sz="1400" spc="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многодетной</a:t>
            </a:r>
            <a:r>
              <a:rPr sz="1400" spc="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семьи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0004" y="861517"/>
            <a:ext cx="10451796" cy="8867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91310" algn="ctr">
              <a:lnSpc>
                <a:spcPct val="100000"/>
              </a:lnSpc>
              <a:spcBef>
                <a:spcPts val="95"/>
              </a:spcBef>
            </a:pPr>
            <a:r>
              <a:rPr sz="1600" b="1" spc="5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sz="1600" b="1" spc="22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7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наличии</a:t>
            </a:r>
            <a:r>
              <a:rPr sz="1600" b="1" spc="2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sz="1600" b="1" spc="2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7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семьи</a:t>
            </a:r>
            <a:r>
              <a:rPr sz="1600" b="1" spc="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7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статуса</a:t>
            </a:r>
            <a:r>
              <a:rPr sz="1600" b="1" spc="27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8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нуждающейся</a:t>
            </a:r>
            <a:r>
              <a:rPr sz="1600" b="1" spc="24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600" b="1" spc="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7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получении</a:t>
            </a:r>
            <a:r>
              <a:rPr sz="1600" b="1" spc="22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5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мер</a:t>
            </a:r>
            <a:r>
              <a:rPr sz="1600" b="1" spc="229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6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поддержки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1595120" algn="ctr">
              <a:lnSpc>
                <a:spcPct val="100000"/>
              </a:lnSpc>
              <a:spcBef>
                <a:spcPts val="5"/>
              </a:spcBef>
            </a:pPr>
            <a:r>
              <a:rPr sz="1600" b="1" spc="5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(за</a:t>
            </a:r>
            <a:r>
              <a:rPr sz="1600" b="1" spc="24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7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исключением</a:t>
            </a:r>
            <a:r>
              <a:rPr sz="1600" b="1" spc="28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7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получения</a:t>
            </a:r>
            <a:r>
              <a:rPr sz="1600" b="1" spc="27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7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господдержки</a:t>
            </a:r>
            <a:r>
              <a:rPr sz="1600" b="1" spc="3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5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sz="1600" b="1" spc="25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8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ребенка-</a:t>
            </a:r>
            <a:r>
              <a:rPr sz="1600" b="1" spc="8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инвалида,</a:t>
            </a:r>
            <a:r>
              <a:rPr sz="1600" b="1" spc="27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7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sz="1600" b="1" spc="2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600" b="1" spc="2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4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СОП</a:t>
            </a:r>
            <a:r>
              <a:rPr sz="1600" b="1" spc="40" dirty="0">
                <a:solidFill>
                  <a:srgbClr val="1C2C38"/>
                </a:solidFill>
                <a:latin typeface="Calibri"/>
                <a:cs typeface="Calibri"/>
              </a:rPr>
              <a:t>)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10"/>
              </a:spcBef>
              <a:tabLst>
                <a:tab pos="5785485" algn="l"/>
              </a:tabLst>
            </a:pPr>
            <a:r>
              <a:rPr sz="1400" b="1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Заявление</a:t>
            </a:r>
            <a:r>
              <a:rPr sz="1400" b="1" spc="-40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1400" b="1" spc="-5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получение</a:t>
            </a:r>
            <a:r>
              <a:rPr sz="1400" b="1" spc="-45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государственной</a:t>
            </a:r>
            <a:r>
              <a:rPr sz="1400" b="1" spc="-50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spc="-10" dirty="0">
                <a:solidFill>
                  <a:srgbClr val="1793D2"/>
                </a:solidFill>
                <a:latin typeface="Times New Roman" pitchFamily="18" charset="0"/>
                <a:cs typeface="Times New Roman" pitchFamily="18" charset="0"/>
              </a:rPr>
              <a:t>поддержки</a:t>
            </a:r>
            <a:r>
              <a:rPr sz="1400" b="1" dirty="0">
                <a:solidFill>
                  <a:srgbClr val="1793D2"/>
                </a:solidFill>
                <a:latin typeface="Calibri"/>
                <a:cs typeface="Calibri"/>
              </a:rPr>
              <a:t>	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Заявитель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вправе</a:t>
            </a:r>
            <a:r>
              <a:rPr sz="1400" b="1" spc="-7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(НЕ</a:t>
            </a:r>
            <a:r>
              <a:rPr sz="1400" b="1" spc="-3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обязанность!)</a:t>
            </a:r>
            <a:r>
              <a:rPr sz="1400" b="1" spc="-5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представить</a:t>
            </a:r>
            <a:r>
              <a:rPr sz="1400" spc="-2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копии: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0004" y="1728343"/>
            <a:ext cx="5520131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299085" algn="l"/>
                <a:tab pos="5785485" algn="l"/>
              </a:tabLst>
            </a:pPr>
            <a:r>
              <a:rPr sz="1400" spc="-25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МФЦ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"/>
              <a:tabLst>
                <a:tab pos="299085" algn="l"/>
              </a:tabLst>
            </a:pP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Уполномоченный</a:t>
            </a:r>
            <a:r>
              <a:rPr sz="140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-10" dirty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орган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80049" y="498933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0510">
              <a:lnSpc>
                <a:spcPct val="100000"/>
              </a:lnSpc>
            </a:pPr>
            <a:r>
              <a:rPr lang="ru-RU" sz="1400" b="1" i="1" u="sng" dirty="0" smtClean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ru-RU" sz="1400" b="1" i="1" u="sng" spc="-35" dirty="0" smtClean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u="sng" spc="-10" dirty="0" smtClean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заявитель</a:t>
            </a:r>
            <a:r>
              <a:rPr lang="ru-RU" sz="1400" b="1" i="1" u="sng" spc="-20" dirty="0" smtClean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u="sng" dirty="0" smtClean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1400" b="1" i="1" u="sng" spc="-30" dirty="0" smtClean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u="sng" spc="-10" dirty="0" smtClean="0">
                <a:solidFill>
                  <a:srgbClr val="1C2C38"/>
                </a:solidFill>
                <a:uFill>
                  <a:solidFill>
                    <a:srgbClr val="1C2C38"/>
                  </a:solidFill>
                </a:uFill>
                <a:latin typeface="Times New Roman" pitchFamily="18" charset="0"/>
                <a:cs typeface="Times New Roman" pitchFamily="18" charset="0"/>
              </a:rPr>
              <a:t>родитель: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54990" indent="-284480">
              <a:lnSpc>
                <a:spcPct val="100000"/>
              </a:lnSpc>
              <a:buFont typeface="Wingdings"/>
              <a:buChar char=""/>
              <a:tabLst>
                <a:tab pos="554990" algn="l"/>
              </a:tabLst>
            </a:pPr>
            <a:r>
              <a:rPr lang="ru-RU" sz="1400" dirty="0" smtClean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Паспорт</a:t>
            </a:r>
            <a:r>
              <a:rPr lang="ru-RU" sz="1400" spc="-45" dirty="0" smtClean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400" spc="-15" dirty="0" smtClean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spc="-10" dirty="0" smtClean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документ,</a:t>
            </a:r>
            <a:r>
              <a:rPr lang="ru-RU" sz="1400" spc="-20" dirty="0" smtClean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spc="-10" dirty="0" smtClean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удостоверяющий</a:t>
            </a:r>
            <a:r>
              <a:rPr lang="ru-RU" sz="1400" spc="-25" dirty="0" smtClean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spc="-10" dirty="0" smtClean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полномочия</a:t>
            </a:r>
            <a:r>
              <a:rPr lang="ru-RU" sz="1400" spc="-55" dirty="0" smtClean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spc="-10" dirty="0" smtClean="0">
                <a:solidFill>
                  <a:srgbClr val="1C2C38"/>
                </a:solidFill>
                <a:latin typeface="Times New Roman" pitchFamily="18" charset="0"/>
                <a:cs typeface="Times New Roman" pitchFamily="18" charset="0"/>
              </a:rPr>
              <a:t>заявителя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669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671</Words>
  <Application>Microsoft Office PowerPoint</Application>
  <PresentationFormat>Произвольный</PresentationFormat>
  <Paragraphs>96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Об организации отдыха и оздоровления детей  в Пермском крае в 2024 году</vt:lpstr>
      <vt:lpstr>Государственная поддержка отдыха и оздоровления детей</vt:lpstr>
      <vt:lpstr>ПОРЯДОК получения государственной поддержки</vt:lpstr>
      <vt:lpstr>ПОРЯДОК получения государственной поддержки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Минсоцразвития ПК Лызлова Г.А.</dc:creator>
  <cp:keywords>презентация</cp:keywords>
  <cp:lastModifiedBy>yarushinats</cp:lastModifiedBy>
  <cp:revision>11</cp:revision>
  <dcterms:created xsi:type="dcterms:W3CDTF">2024-03-27T02:46:55Z</dcterms:created>
  <dcterms:modified xsi:type="dcterms:W3CDTF">2024-03-27T08:25:06Z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2024-03-27T00:00:00Z</vt:filetime>
  </property>
  <property fmtid="{D5CDD505-2E9C-101B-9397-08002B2CF9AE}" pid="5" name="Producer">
    <vt:lpwstr>Microsoft® PowerPoint® 2016</vt:lpwstr>
  </property>
</Properties>
</file>