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72" r:id="rId1"/>
    <p:sldMasterId id="2147484380" r:id="rId2"/>
    <p:sldMasterId id="2147484389" r:id="rId3"/>
    <p:sldMasterId id="2147484398" r:id="rId4"/>
    <p:sldMasterId id="2147484407" r:id="rId5"/>
  </p:sldMasterIdLst>
  <p:notesMasterIdLst>
    <p:notesMasterId r:id="rId15"/>
  </p:notesMasterIdLst>
  <p:handoutMasterIdLst>
    <p:handoutMasterId r:id="rId16"/>
  </p:handoutMasterIdLst>
  <p:sldIdLst>
    <p:sldId id="2141411544" r:id="rId6"/>
    <p:sldId id="2145707468" r:id="rId7"/>
    <p:sldId id="2145707469" r:id="rId8"/>
    <p:sldId id="2145707463" r:id="rId9"/>
    <p:sldId id="2145707464" r:id="rId10"/>
    <p:sldId id="2145707465" r:id="rId11"/>
    <p:sldId id="2145707466" r:id="rId12"/>
    <p:sldId id="2145707467" r:id="rId13"/>
    <p:sldId id="2141411564" r:id="rId14"/>
  </p:sldIdLst>
  <p:sldSz cx="9144000" cy="5143500" type="screen16x9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4" orient="horz" pos="1234" userDrawn="1">
          <p15:clr>
            <a:srgbClr val="A4A3A4"/>
          </p15:clr>
        </p15:guide>
        <p15:guide id="15" orient="horz" pos="3162" userDrawn="1">
          <p15:clr>
            <a:srgbClr val="A4A3A4"/>
          </p15:clr>
        </p15:guide>
        <p15:guide id="16" pos="3923" userDrawn="1">
          <p15:clr>
            <a:srgbClr val="A4A3A4"/>
          </p15:clr>
        </p15:guide>
        <p15:guide id="17" pos="1020" userDrawn="1">
          <p15:clr>
            <a:srgbClr val="A4A3A4"/>
          </p15:clr>
        </p15:guide>
        <p15:guide id="18" orient="horz" pos="2436" userDrawn="1">
          <p15:clr>
            <a:srgbClr val="A4A3A4"/>
          </p15:clr>
        </p15:guide>
        <p15:guide id="19" orient="horz" pos="1439" userDrawn="1">
          <p15:clr>
            <a:srgbClr val="A4A3A4"/>
          </p15:clr>
        </p15:guide>
        <p15:guide id="20" pos="1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AF3"/>
    <a:srgbClr val="15A9F4"/>
    <a:srgbClr val="1F89F8"/>
    <a:srgbClr val="17B9FF"/>
    <a:srgbClr val="399CFF"/>
    <a:srgbClr val="07C2FF"/>
    <a:srgbClr val="20B2FF"/>
    <a:srgbClr val="208DFF"/>
    <a:srgbClr val="333333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5" autoAdjust="0"/>
    <p:restoredTop sz="95164" autoAdjust="0"/>
  </p:normalViewPr>
  <p:slideViewPr>
    <p:cSldViewPr snapToGrid="0">
      <p:cViewPr varScale="1">
        <p:scale>
          <a:sx n="145" d="100"/>
          <a:sy n="145" d="100"/>
        </p:scale>
        <p:origin x="1008" y="108"/>
      </p:cViewPr>
      <p:guideLst>
        <p:guide orient="horz" pos="1234"/>
        <p:guide orient="horz" pos="3162"/>
        <p:guide pos="3923"/>
        <p:guide pos="1020"/>
        <p:guide orient="horz" pos="2436"/>
        <p:guide orient="horz" pos="1439"/>
        <p:guide pos="1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 showGuides="1">
      <p:cViewPr varScale="1">
        <p:scale>
          <a:sx n="71" d="100"/>
          <a:sy n="71" d="100"/>
        </p:scale>
        <p:origin x="-1752" y="-102"/>
      </p:cViewPr>
      <p:guideLst>
        <p:guide orient="horz" pos="2144"/>
        <p:guide pos="31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" y="15"/>
            <a:ext cx="4306888" cy="341311"/>
          </a:xfrm>
          <a:prstGeom prst="rect">
            <a:avLst/>
          </a:prstGeom>
        </p:spPr>
        <p:txBody>
          <a:bodyPr vert="horz" lIns="163460" tIns="81731" rIns="163460" bIns="81731" rtlCol="0"/>
          <a:lstStyle>
            <a:lvl1pPr algn="l">
              <a:defRPr sz="2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9" y="15"/>
            <a:ext cx="4308476" cy="341311"/>
          </a:xfrm>
          <a:prstGeom prst="rect">
            <a:avLst/>
          </a:prstGeom>
        </p:spPr>
        <p:txBody>
          <a:bodyPr vert="horz" lIns="163460" tIns="81731" rIns="163460" bIns="81731" rtlCol="0"/>
          <a:lstStyle>
            <a:lvl1pPr algn="r">
              <a:defRPr sz="2100"/>
            </a:lvl1pPr>
          </a:lstStyle>
          <a:p>
            <a:fld id="{B14BF506-F78A-4E1F-A9DE-6AC03BB48BAE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" y="6465896"/>
            <a:ext cx="4306888" cy="341311"/>
          </a:xfrm>
          <a:prstGeom prst="rect">
            <a:avLst/>
          </a:prstGeom>
        </p:spPr>
        <p:txBody>
          <a:bodyPr vert="horz" lIns="163460" tIns="81731" rIns="163460" bIns="81731" rtlCol="0" anchor="b"/>
          <a:lstStyle>
            <a:lvl1pPr algn="l">
              <a:defRPr sz="2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9" y="6465896"/>
            <a:ext cx="4308476" cy="341311"/>
          </a:xfrm>
          <a:prstGeom prst="rect">
            <a:avLst/>
          </a:prstGeom>
        </p:spPr>
        <p:txBody>
          <a:bodyPr vert="horz" lIns="163460" tIns="81731" rIns="163460" bIns="81731" rtlCol="0" anchor="b"/>
          <a:lstStyle>
            <a:lvl1pPr algn="r">
              <a:defRPr sz="21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307256" cy="341125"/>
          </a:xfrm>
          <a:prstGeom prst="rect">
            <a:avLst/>
          </a:prstGeom>
        </p:spPr>
        <p:txBody>
          <a:bodyPr vert="horz" lIns="87147" tIns="43566" rIns="87147" bIns="43566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5" y="1"/>
            <a:ext cx="4307256" cy="341125"/>
          </a:xfrm>
          <a:prstGeom prst="rect">
            <a:avLst/>
          </a:prstGeom>
        </p:spPr>
        <p:txBody>
          <a:bodyPr vert="horz" lIns="87147" tIns="43566" rIns="87147" bIns="43566" rtlCol="0"/>
          <a:lstStyle>
            <a:lvl1pPr algn="r">
              <a:defRPr sz="1000"/>
            </a:lvl1pPr>
          </a:lstStyle>
          <a:p>
            <a:fld id="{D63B7CCF-0311-44C0-B04E-3BEADBC90B6F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147" tIns="43566" rIns="87147" bIns="4356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7"/>
            <a:ext cx="7952100" cy="2681221"/>
          </a:xfrm>
          <a:prstGeom prst="rect">
            <a:avLst/>
          </a:prstGeom>
        </p:spPr>
        <p:txBody>
          <a:bodyPr vert="horz" lIns="87147" tIns="43566" rIns="87147" bIns="43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6466087"/>
            <a:ext cx="4307256" cy="341125"/>
          </a:xfrm>
          <a:prstGeom prst="rect">
            <a:avLst/>
          </a:prstGeom>
        </p:spPr>
        <p:txBody>
          <a:bodyPr vert="horz" lIns="87147" tIns="43566" rIns="87147" bIns="43566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5" y="6466087"/>
            <a:ext cx="4307256" cy="341125"/>
          </a:xfrm>
          <a:prstGeom prst="rect">
            <a:avLst/>
          </a:prstGeom>
        </p:spPr>
        <p:txBody>
          <a:bodyPr vert="horz" lIns="87147" tIns="43566" rIns="87147" bIns="43566" rtlCol="0" anchor="b"/>
          <a:lstStyle>
            <a:lvl1pPr algn="r">
              <a:defRPr sz="10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93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9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8763E-A4AE-417F-92AB-65EC559D98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3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384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4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3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9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4" y="151760"/>
            <a:ext cx="1873787" cy="685765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4454" y="0"/>
            <a:ext cx="8669547" cy="51449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13" y="377362"/>
            <a:ext cx="5023089" cy="438877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47995" y="986571"/>
            <a:ext cx="2995673" cy="29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273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1" y="150334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5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5" y="107446"/>
            <a:ext cx="458435" cy="413765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2592242" y="604951"/>
            <a:ext cx="6551761" cy="4530650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1" y="628651"/>
            <a:ext cx="6551762" cy="45306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80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2592242" y="604951"/>
            <a:ext cx="6551761" cy="4530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1" y="150334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5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31545" y="107446"/>
            <a:ext cx="458435" cy="413765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1" y="628651"/>
            <a:ext cx="6551762" cy="45306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1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</a:blip>
          <a:srcRect r="15689"/>
          <a:stretch/>
        </p:blipFill>
        <p:spPr>
          <a:xfrm>
            <a:off x="0" y="4663374"/>
            <a:ext cx="9144001" cy="576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3306396" y="4383518"/>
            <a:ext cx="5837604" cy="759982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5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31545" y="107446"/>
            <a:ext cx="458435" cy="4137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0" y="4652111"/>
            <a:ext cx="5258288" cy="4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0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96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5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31545" y="107446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4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9656">
          <p15:clr>
            <a:srgbClr val="FBAE40"/>
          </p15:clr>
        </p15:guide>
        <p15:guide id="5" pos="796">
          <p15:clr>
            <a:srgbClr val="FBAE40"/>
          </p15:clr>
        </p15:guide>
        <p15:guide id="6" pos="3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8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4" rIns="68543" bIns="34274" rtlCol="0" anchor="ctr"/>
          <a:lstStyle/>
          <a:p>
            <a:pPr algn="ctr"/>
            <a:endParaRPr lang="ru-RU" sz="933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3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21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5" y="3086103"/>
            <a:ext cx="8174831" cy="166449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286" y="150341"/>
            <a:ext cx="321807" cy="324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BB4B3-8D47-430B-9B65-D995DD1AB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940"/>
            <a:ext cx="9144000" cy="811315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E734B65-8577-B79F-3A2E-0D048EC559D2}"/>
              </a:ext>
            </a:extLst>
          </p:cNvPr>
          <p:cNvSpPr txBox="1">
            <a:spLocks/>
          </p:cNvSpPr>
          <p:nvPr userDrawn="1"/>
        </p:nvSpPr>
        <p:spPr>
          <a:xfrm>
            <a:off x="7007927" y="4801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874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75">
          <p15:clr>
            <a:srgbClr val="FBAE40"/>
          </p15:clr>
        </p15:guide>
        <p15:guide id="2" pos="1061">
          <p15:clr>
            <a:srgbClr val="FBAE40"/>
          </p15:clr>
        </p15:guide>
        <p15:guide id="3" pos="4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2"/>
            <a:ext cx="7893844" cy="3671888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1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199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2"/>
            <a:ext cx="7893844" cy="3671888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1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84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2"/>
            <a:ext cx="7893844" cy="3671888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1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507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38BDAC-3B43-4DC5-A7A6-2D8289D222D8}"/>
              </a:ext>
            </a:extLst>
          </p:cNvPr>
          <p:cNvSpPr/>
          <p:nvPr/>
        </p:nvSpPr>
        <p:spPr>
          <a:xfrm>
            <a:off x="0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id="{503914FA-7A76-4387-BB11-93FA4D532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6938" y="0"/>
            <a:ext cx="8667062" cy="5143500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81FC088D-D1AA-4942-A5CE-35DA68ADA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4" y="151760"/>
            <a:ext cx="1873787" cy="6857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54A75DC-21B1-4DE7-B1C9-63860B4D5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047" y="796785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6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462318"/>
            <a:ext cx="9144000" cy="23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FE443-A806-4B0E-B29B-2FB0A67F4C84}"/>
              </a:ext>
            </a:extLst>
          </p:cNvPr>
          <p:cNvSpPr/>
          <p:nvPr/>
        </p:nvSpPr>
        <p:spPr>
          <a:xfrm>
            <a:off x="0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6938" y="0"/>
            <a:ext cx="8667062" cy="51435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FD4E993C-AAE6-4DAE-BC68-1D26D25B3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4" y="151760"/>
            <a:ext cx="1873787" cy="685765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id="{E4A06F51-8D74-481D-B671-CAA8E6359B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047" y="796785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462318"/>
            <a:ext cx="9144000" cy="23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429885"/>
            <a:ext cx="9151807" cy="227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1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8" y="113820"/>
            <a:ext cx="1875387" cy="686351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67052" y="1"/>
            <a:ext cx="8676949" cy="5149367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13" y="377362"/>
            <a:ext cx="5023089" cy="438877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47995" y="986571"/>
            <a:ext cx="2995673" cy="29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0182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462318"/>
            <a:ext cx="9144000" cy="23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FE443-A806-4B0E-B29B-2FB0A67F4C84}"/>
              </a:ext>
            </a:extLst>
          </p:cNvPr>
          <p:cNvSpPr/>
          <p:nvPr/>
        </p:nvSpPr>
        <p:spPr>
          <a:xfrm>
            <a:off x="0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6938" y="0"/>
            <a:ext cx="8667062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E73235-5A78-418C-86FB-FED6B63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047" y="796785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0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1" y="150333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4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4" y="107445"/>
            <a:ext cx="458435" cy="413765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2592241" y="604951"/>
            <a:ext cx="6551761" cy="4530650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1" y="628651"/>
            <a:ext cx="6551762" cy="45306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4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2592241" y="604951"/>
            <a:ext cx="6551761" cy="4530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1" y="150333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4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31544" y="107445"/>
            <a:ext cx="458435" cy="413765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1" y="628651"/>
            <a:ext cx="6551762" cy="45306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8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</a:blip>
          <a:srcRect r="15689"/>
          <a:stretch/>
        </p:blipFill>
        <p:spPr>
          <a:xfrm>
            <a:off x="-1" y="4566952"/>
            <a:ext cx="9144001" cy="576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3306396" y="4383516"/>
            <a:ext cx="5837604" cy="759982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4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31544" y="107445"/>
            <a:ext cx="458435" cy="4137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4664872"/>
            <a:ext cx="5258288" cy="4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1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4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31544" y="107445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36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38BDAC-3B43-4DC5-A7A6-2D8289D222D8}"/>
              </a:ext>
            </a:extLst>
          </p:cNvPr>
          <p:cNvSpPr/>
          <p:nvPr/>
        </p:nvSpPr>
        <p:spPr>
          <a:xfrm>
            <a:off x="0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id="{503914FA-7A76-4387-BB11-93FA4D532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6938" y="0"/>
            <a:ext cx="8667062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54A75DC-21B1-4DE7-B1C9-63860B4D5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183047" y="796785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6" y="160552"/>
            <a:ext cx="674080" cy="796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30" y="193067"/>
            <a:ext cx="734389" cy="7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462318"/>
            <a:ext cx="9144000" cy="23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FE443-A806-4B0E-B29B-2FB0A67F4C84}"/>
              </a:ext>
            </a:extLst>
          </p:cNvPr>
          <p:cNvSpPr/>
          <p:nvPr/>
        </p:nvSpPr>
        <p:spPr>
          <a:xfrm>
            <a:off x="0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85686" y="-39566"/>
            <a:ext cx="8667062" cy="5143500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id="{E4A06F51-8D74-481D-B671-CAA8E6359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183047" y="796785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6" y="160552"/>
            <a:ext cx="674080" cy="796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30" y="193067"/>
            <a:ext cx="734389" cy="7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462318"/>
            <a:ext cx="9144000" cy="23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FE443-A806-4B0E-B29B-2FB0A67F4C84}"/>
              </a:ext>
            </a:extLst>
          </p:cNvPr>
          <p:cNvSpPr/>
          <p:nvPr/>
        </p:nvSpPr>
        <p:spPr>
          <a:xfrm>
            <a:off x="0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6938" y="0"/>
            <a:ext cx="8667062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E73235-5A78-418C-86FB-FED6B63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183047" y="796785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0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281" y="150333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52" y="4"/>
            <a:ext cx="7494256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18390"/>
          <a:stretch/>
        </p:blipFill>
        <p:spPr>
          <a:xfrm>
            <a:off x="131544" y="107445"/>
            <a:ext cx="458435" cy="413765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2592241" y="604951"/>
            <a:ext cx="6551761" cy="4530650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1" y="628651"/>
            <a:ext cx="6551762" cy="45306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2" y="127582"/>
            <a:ext cx="372999" cy="3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28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2592241" y="604951"/>
            <a:ext cx="6551761" cy="4530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1281" y="150333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b="18390"/>
          <a:stretch/>
        </p:blipFill>
        <p:spPr>
          <a:xfrm>
            <a:off x="131544" y="107445"/>
            <a:ext cx="458435" cy="413765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1" y="628651"/>
            <a:ext cx="6551762" cy="45306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52" y="4"/>
            <a:ext cx="7494256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2" y="127582"/>
            <a:ext cx="372999" cy="3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4566952"/>
            <a:ext cx="9144001" cy="576548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31543" y="107444"/>
            <a:ext cx="458435" cy="4137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4664871"/>
            <a:ext cx="5258288" cy="4913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3306396" y="4383516"/>
            <a:ext cx="5837604" cy="7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437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4566952"/>
            <a:ext cx="9144001" cy="576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3306396" y="4383516"/>
            <a:ext cx="5837604" cy="759982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0DBE21CA-A3FE-4309-958A-99CD005636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8390"/>
          <a:stretch/>
        </p:blipFill>
        <p:spPr>
          <a:xfrm>
            <a:off x="131544" y="107445"/>
            <a:ext cx="458435" cy="4137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4664872"/>
            <a:ext cx="5258288" cy="491384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52" y="4"/>
            <a:ext cx="7494256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2" y="127582"/>
            <a:ext cx="372999" cy="3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0DBE21CA-A3FE-4309-958A-99CD00563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8390"/>
          <a:stretch/>
        </p:blipFill>
        <p:spPr>
          <a:xfrm>
            <a:off x="131544" y="107445"/>
            <a:ext cx="458435" cy="41376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52" y="4"/>
            <a:ext cx="7494256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2" y="127582"/>
            <a:ext cx="372999" cy="3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8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4" rIns="68543" bIns="34274" rtlCol="0" anchor="ctr"/>
          <a:lstStyle/>
          <a:p>
            <a:pPr algn="ctr"/>
            <a:endParaRPr lang="ru-RU" sz="933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4" y="3086103"/>
            <a:ext cx="8174831" cy="166449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286" y="150340"/>
            <a:ext cx="321807" cy="324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BB4B3-8D47-430B-9B65-D995DD1AB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939"/>
            <a:ext cx="9144000" cy="811315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81" y="4"/>
            <a:ext cx="7645727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2" y="164142"/>
            <a:ext cx="296610" cy="2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6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4" y="151760"/>
            <a:ext cx="1873787" cy="685765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4454" y="0"/>
            <a:ext cx="8669547" cy="51449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13" y="377362"/>
            <a:ext cx="5023089" cy="438877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47995" y="986571"/>
            <a:ext cx="2995673" cy="29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612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462318"/>
            <a:ext cx="9144000" cy="23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429885"/>
            <a:ext cx="9151807" cy="227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1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8" y="113820"/>
            <a:ext cx="1875387" cy="686351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67052" y="1"/>
            <a:ext cx="8676949" cy="5149367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13" y="377362"/>
            <a:ext cx="5023089" cy="438877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47995" y="986571"/>
            <a:ext cx="2995673" cy="29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705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4566952"/>
            <a:ext cx="9144001" cy="576548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  <a:effectLst/>
        </p:spPr>
        <p:txBody>
          <a:bodyPr/>
          <a:lstStyle>
            <a:lvl1pPr>
              <a:defRPr sz="105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31543" y="107444"/>
            <a:ext cx="458435" cy="4137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4664871"/>
            <a:ext cx="5258288" cy="4913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3306396" y="4383516"/>
            <a:ext cx="5837604" cy="7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23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31543" y="107444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2167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281" y="150332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31543" y="107444"/>
            <a:ext cx="458435" cy="413765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2592240" y="604951"/>
            <a:ext cx="6551761" cy="4530650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1" y="628651"/>
            <a:ext cx="6551762" cy="4530650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</p:spPr>
        <p:txBody>
          <a:bodyPr/>
          <a:lstStyle>
            <a:lvl1pPr>
              <a:defRPr sz="105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59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667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8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4" rIns="68543" bIns="34274" rtlCol="0" anchor="ctr"/>
          <a:lstStyle/>
          <a:p>
            <a:pPr algn="ctr"/>
            <a:endParaRPr lang="ru-RU" sz="933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3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21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5" y="3086103"/>
            <a:ext cx="8174831" cy="166449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286" y="150341"/>
            <a:ext cx="321807" cy="324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BB4B3-8D47-430B-9B65-D995DD1AB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940"/>
            <a:ext cx="9144000" cy="811315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E734B65-8577-B79F-3A2E-0D048EC559D2}"/>
              </a:ext>
            </a:extLst>
          </p:cNvPr>
          <p:cNvSpPr txBox="1">
            <a:spLocks/>
          </p:cNvSpPr>
          <p:nvPr userDrawn="1"/>
        </p:nvSpPr>
        <p:spPr>
          <a:xfrm>
            <a:off x="7007927" y="4801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91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75">
          <p15:clr>
            <a:srgbClr val="FBAE40"/>
          </p15:clr>
        </p15:guide>
        <p15:guide id="2" pos="1061">
          <p15:clr>
            <a:srgbClr val="FBAE40"/>
          </p15:clr>
        </p15:guide>
        <p15:guide id="3" pos="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31543" y="107444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898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281" y="150332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31543" y="107444"/>
            <a:ext cx="458435" cy="413765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2592240" y="604951"/>
            <a:ext cx="6551761" cy="4530650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1" y="628651"/>
            <a:ext cx="6551762" cy="4530650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9654"/>
            <a:ext cx="2057400" cy="273844"/>
          </a:xfrm>
        </p:spPr>
        <p:txBody>
          <a:bodyPr/>
          <a:lstStyle>
            <a:lvl1pPr>
              <a:defRPr sz="105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8978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82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38BDAC-3B43-4DC5-A7A6-2D8289D222D8}"/>
              </a:ext>
            </a:extLst>
          </p:cNvPr>
          <p:cNvSpPr/>
          <p:nvPr/>
        </p:nvSpPr>
        <p:spPr>
          <a:xfrm>
            <a:off x="1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id="{503914FA-7A76-4387-BB11-93FA4D532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6938" y="0"/>
            <a:ext cx="8667062" cy="5143500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81FC088D-D1AA-4942-A5CE-35DA68ADA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1873787" cy="6857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54A75DC-21B1-4DE7-B1C9-63860B4D5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048" y="796786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1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462318"/>
            <a:ext cx="9144000" cy="23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FE443-A806-4B0E-B29B-2FB0A67F4C84}"/>
              </a:ext>
            </a:extLst>
          </p:cNvPr>
          <p:cNvSpPr/>
          <p:nvPr/>
        </p:nvSpPr>
        <p:spPr>
          <a:xfrm>
            <a:off x="1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6938" y="0"/>
            <a:ext cx="8667062" cy="51435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FD4E993C-AAE6-4DAE-BC68-1D26D25B3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1873787" cy="685765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id="{E4A06F51-8D74-481D-B671-CAA8E6359B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048" y="796786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1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462318"/>
            <a:ext cx="9144000" cy="23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FE443-A806-4B0E-B29B-2FB0A67F4C84}"/>
              </a:ext>
            </a:extLst>
          </p:cNvPr>
          <p:cNvSpPr/>
          <p:nvPr/>
        </p:nvSpPr>
        <p:spPr>
          <a:xfrm>
            <a:off x="1" y="-1"/>
            <a:ext cx="1228725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476938" y="0"/>
            <a:ext cx="8667062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E73235-5A78-418C-86FB-FED6B63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048" y="796786"/>
            <a:ext cx="3636489" cy="3636489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7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7.xml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emf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21.xml"/><Relationship Id="rId9" Type="http://schemas.openxmlformats.org/officeDocument/2006/relationships/vmlDrawing" Target="../drawings/vmlDrawing3.vml"/><Relationship Id="rId14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4.xml"/><Relationship Id="rId5" Type="http://schemas.openxmlformats.org/officeDocument/2006/relationships/slideLayout" Target="../slideLayouts/slideLayout29.xml"/><Relationship Id="rId10" Type="http://schemas.openxmlformats.org/officeDocument/2006/relationships/tags" Target="../tags/tag13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tags" Target="../tags/tag18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17.xml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emf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36.xml"/><Relationship Id="rId9" Type="http://schemas.openxmlformats.org/officeDocument/2006/relationships/vmlDrawing" Target="../drawings/vmlDrawing4.v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" y="0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" y="0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9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2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" y="2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433" r:id="rId9"/>
    <p:sldLayoutId id="2147484434" r:id="rId10"/>
    <p:sldLayoutId id="214748443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DBE21CA-A3FE-4309-958A-99CD00563680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" y="1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" y="1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DBE21CA-A3FE-4309-958A-99CD00563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" y="1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" y="1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" y="0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" y="0"/>
            <a:ext cx="146538" cy="119063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36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5" Type="http://schemas.openxmlformats.org/officeDocument/2006/relationships/image" Target="../media/image26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NULL"/><Relationship Id="rId5" Type="http://schemas.openxmlformats.org/officeDocument/2006/relationships/image" Target="../media/image28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NULL"/><Relationship Id="rId5" Type="http://schemas.openxmlformats.org/officeDocument/2006/relationships/image" Target="../media/image30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NULL"/><Relationship Id="rId5" Type="http://schemas.openxmlformats.org/officeDocument/2006/relationships/image" Target="../media/image33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NULL"/><Relationship Id="rId5" Type="http://schemas.openxmlformats.org/officeDocument/2006/relationships/image" Target="../media/image36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3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66BAFF"/>
            </a:gs>
            <a:gs pos="0">
              <a:srgbClr val="007AFF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4B436E1-75B9-494C-A8E2-2C1DA0749C8E}"/>
              </a:ext>
            </a:extLst>
          </p:cNvPr>
          <p:cNvSpPr txBox="1">
            <a:spLocks/>
          </p:cNvSpPr>
          <p:nvPr/>
        </p:nvSpPr>
        <p:spPr>
          <a:xfrm>
            <a:off x="46050" y="1460409"/>
            <a:ext cx="5377040" cy="2350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О газификации СНТ</a:t>
            </a:r>
            <a:endParaRPr lang="ru-RU" sz="3600" b="1" dirty="0"/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64BC88DE-0405-112A-65BA-1D397146A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73476" y="1682508"/>
            <a:ext cx="2180814" cy="1527959"/>
          </a:xfrm>
          <a:prstGeom prst="rect">
            <a:avLst/>
          </a:prstGeom>
        </p:spPr>
      </p:pic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5C394360-4DC7-0ACC-EEC3-09E5C80D6860}"/>
              </a:ext>
            </a:extLst>
          </p:cNvPr>
          <p:cNvSpPr/>
          <p:nvPr/>
        </p:nvSpPr>
        <p:spPr>
          <a:xfrm>
            <a:off x="5508294" y="2605215"/>
            <a:ext cx="1688615" cy="1205936"/>
          </a:xfrm>
          <a:custGeom>
            <a:avLst/>
            <a:gdLst>
              <a:gd name="connsiteX0" fmla="*/ 3513 w 1688615"/>
              <a:gd name="connsiteY0" fmla="*/ 1146438 h 1205936"/>
              <a:gd name="connsiteX1" fmla="*/ 45314 w 1688615"/>
              <a:gd name="connsiteY1" fmla="*/ 576897 h 1205936"/>
              <a:gd name="connsiteX2" fmla="*/ 322247 w 1688615"/>
              <a:gd name="connsiteY2" fmla="*/ 326090 h 1205936"/>
              <a:gd name="connsiteX3" fmla="*/ 573054 w 1688615"/>
              <a:gd name="connsiteY3" fmla="*/ 284289 h 1205936"/>
              <a:gd name="connsiteX4" fmla="*/ 588729 w 1688615"/>
              <a:gd name="connsiteY4" fmla="*/ 137985 h 1205936"/>
              <a:gd name="connsiteX5" fmla="*/ 755934 w 1688615"/>
              <a:gd name="connsiteY5" fmla="*/ 2131 h 1205936"/>
              <a:gd name="connsiteX6" fmla="*/ 1017191 w 1688615"/>
              <a:gd name="connsiteY6" fmla="*/ 64833 h 1205936"/>
              <a:gd name="connsiteX7" fmla="*/ 1116469 w 1688615"/>
              <a:gd name="connsiteY7" fmla="*/ 195462 h 1205936"/>
              <a:gd name="connsiteX8" fmla="*/ 1100793 w 1688615"/>
              <a:gd name="connsiteY8" fmla="*/ 273839 h 1205936"/>
              <a:gd name="connsiteX9" fmla="*/ 1388176 w 1688615"/>
              <a:gd name="connsiteY9" fmla="*/ 336540 h 1205936"/>
              <a:gd name="connsiteX10" fmla="*/ 1644208 w 1688615"/>
              <a:gd name="connsiteY10" fmla="*/ 566447 h 1205936"/>
              <a:gd name="connsiteX11" fmla="*/ 1675559 w 1688615"/>
              <a:gd name="connsiteY11" fmla="*/ 1120312 h 1205936"/>
              <a:gd name="connsiteX12" fmla="*/ 1503129 w 1688615"/>
              <a:gd name="connsiteY12" fmla="*/ 1203914 h 1205936"/>
              <a:gd name="connsiteX13" fmla="*/ 3513 w 1688615"/>
              <a:gd name="connsiteY13" fmla="*/ 1146438 h 12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8615" h="1205936">
                <a:moveTo>
                  <a:pt x="3513" y="1146438"/>
                </a:moveTo>
                <a:cubicBezTo>
                  <a:pt x="-2148" y="930030"/>
                  <a:pt x="-7808" y="713622"/>
                  <a:pt x="45314" y="576897"/>
                </a:cubicBezTo>
                <a:cubicBezTo>
                  <a:pt x="98436" y="440172"/>
                  <a:pt x="234290" y="374858"/>
                  <a:pt x="322247" y="326090"/>
                </a:cubicBezTo>
                <a:cubicBezTo>
                  <a:pt x="410204" y="277322"/>
                  <a:pt x="528640" y="315640"/>
                  <a:pt x="573054" y="284289"/>
                </a:cubicBezTo>
                <a:cubicBezTo>
                  <a:pt x="617468" y="252938"/>
                  <a:pt x="558249" y="185011"/>
                  <a:pt x="588729" y="137985"/>
                </a:cubicBezTo>
                <a:cubicBezTo>
                  <a:pt x="619209" y="90959"/>
                  <a:pt x="684524" y="14323"/>
                  <a:pt x="755934" y="2131"/>
                </a:cubicBezTo>
                <a:cubicBezTo>
                  <a:pt x="827344" y="-10061"/>
                  <a:pt x="957102" y="32611"/>
                  <a:pt x="1017191" y="64833"/>
                </a:cubicBezTo>
                <a:cubicBezTo>
                  <a:pt x="1077280" y="97055"/>
                  <a:pt x="1102535" y="160628"/>
                  <a:pt x="1116469" y="195462"/>
                </a:cubicBezTo>
                <a:cubicBezTo>
                  <a:pt x="1130403" y="230296"/>
                  <a:pt x="1055509" y="250326"/>
                  <a:pt x="1100793" y="273839"/>
                </a:cubicBezTo>
                <a:cubicBezTo>
                  <a:pt x="1146078" y="297352"/>
                  <a:pt x="1297607" y="287772"/>
                  <a:pt x="1388176" y="336540"/>
                </a:cubicBezTo>
                <a:cubicBezTo>
                  <a:pt x="1478745" y="385308"/>
                  <a:pt x="1596311" y="435818"/>
                  <a:pt x="1644208" y="566447"/>
                </a:cubicBezTo>
                <a:cubicBezTo>
                  <a:pt x="1692105" y="697076"/>
                  <a:pt x="1699072" y="1014068"/>
                  <a:pt x="1675559" y="1120312"/>
                </a:cubicBezTo>
                <a:cubicBezTo>
                  <a:pt x="1652046" y="1226556"/>
                  <a:pt x="1503129" y="1203914"/>
                  <a:pt x="1503129" y="1203914"/>
                </a:cubicBezTo>
                <a:lnTo>
                  <a:pt x="3513" y="1146438"/>
                </a:lnTo>
                <a:close/>
              </a:path>
            </a:pathLst>
          </a:custGeom>
          <a:gradFill flip="none" rotWithShape="1">
            <a:gsLst>
              <a:gs pos="85000">
                <a:srgbClr val="17B9FF"/>
              </a:gs>
              <a:gs pos="0">
                <a:srgbClr val="1F89F8"/>
              </a:gs>
              <a:gs pos="27000">
                <a:srgbClr val="399CFF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Graphic 94">
            <a:extLst>
              <a:ext uri="{FF2B5EF4-FFF2-40B4-BE49-F238E27FC236}">
                <a16:creationId xmlns:a16="http://schemas.microsoft.com/office/drawing/2014/main" id="{C382231D-E34E-4E3F-99AB-30A771142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93500" y="2658343"/>
            <a:ext cx="1518204" cy="10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86600" y="4869654"/>
            <a:ext cx="2057400" cy="273844"/>
          </a:xfrm>
        </p:spPr>
        <p:txBody>
          <a:bodyPr/>
          <a:lstStyle/>
          <a:p>
            <a:pPr lvl="0"/>
            <a:fld id="{35ACA335-37F7-42C7-872A-92C3D7072F89}" type="slidenum">
              <a:rPr lang="ru-RU" noProof="0" smtClean="0"/>
              <a:pPr lvl="0"/>
              <a:t>2</a:t>
            </a:fld>
            <a:endParaRPr lang="ru-RU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628649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ru-RU" sz="2000" dirty="0"/>
              <a:t>Послание Президента РФ 29 февраля 2024 года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5CC3C021-9139-9A44-8F40-A40CA21DC752}"/>
              </a:ext>
            </a:extLst>
          </p:cNvPr>
          <p:cNvSpPr txBox="1"/>
          <p:nvPr/>
        </p:nvSpPr>
        <p:spPr>
          <a:xfrm>
            <a:off x="610321" y="1145433"/>
            <a:ext cx="8180594" cy="3055275"/>
          </a:xfrm>
          <a:prstGeom prst="rect">
            <a:avLst/>
          </a:prstGeom>
        </p:spPr>
        <p:txBody>
          <a:bodyPr vert="horz" wrap="square" lIns="0" tIns="8207" rIns="0" bIns="0" rtlCol="0">
            <a:spAutoFit/>
          </a:bodyPr>
          <a:lstStyle/>
          <a:p>
            <a:pPr marL="0" marR="0" lvl="0" indent="0" algn="l" defTabSz="545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«В границах многих населенных пунктов, куда уже проведен сетевой газ, расположены садоводческие товарищества. Люди годами, порой из поколения в поколение обихаживают свои земельные участки, а сейчас строят там дома, в которых можно жить круглый год, но подключиться к сетям не могут, потому что садовые товарищества не попадают в программу «Социальной газификации»</a:t>
            </a:r>
          </a:p>
          <a:p>
            <a:pPr marL="0" marR="0" lvl="0" indent="0" algn="l" defTabSz="545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545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Проблема затрагивает миллионы семей! Безусловно, ее нужно решить, причем решить в интересах наших граждан, а именно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расширить программу социальной газификации и продолжить сети до границ участков с домом садоводческих товариществ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.» 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3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86600" y="4869654"/>
            <a:ext cx="2057400" cy="273844"/>
          </a:xfrm>
        </p:spPr>
        <p:txBody>
          <a:bodyPr/>
          <a:lstStyle/>
          <a:p>
            <a:pPr lvl="0"/>
            <a:fld id="{35ACA335-37F7-42C7-872A-92C3D7072F89}" type="slidenum">
              <a:rPr lang="ru-RU" noProof="0" smtClean="0"/>
              <a:pPr lvl="0"/>
              <a:t>3</a:t>
            </a:fld>
            <a:endParaRPr lang="ru-RU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628649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ru-RU" sz="2000" dirty="0"/>
              <a:t>п. 22 Перечня поручений Президента РФ по реализации Послания (пр-616 от 30 марта 2024 года)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5CC3C021-9139-9A44-8F40-A40CA21DC752}"/>
              </a:ext>
            </a:extLst>
          </p:cNvPr>
          <p:cNvSpPr txBox="1"/>
          <p:nvPr/>
        </p:nvSpPr>
        <p:spPr>
          <a:xfrm>
            <a:off x="581716" y="798923"/>
            <a:ext cx="8180594" cy="2716721"/>
          </a:xfrm>
          <a:prstGeom prst="rect">
            <a:avLst/>
          </a:prstGeom>
        </p:spPr>
        <p:txBody>
          <a:bodyPr vert="horz" wrap="square" lIns="0" tIns="8207" rIns="0" bIns="0" rtlCol="0">
            <a:spAutoFit/>
          </a:bodyPr>
          <a:lstStyle/>
          <a:p>
            <a:pPr marL="0" marR="0" lvl="0" indent="0" algn="l" defTabSz="545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Правительству Российской Федерации совместно с исполнительными органами субъектов Российской Федерации, ПАО «Газпром» и при участии иных газоснабжающих организаций обеспечить без привлечения средств граждан выполнение мероприятий по подключению к газораспределительным сетям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домовладений, расположенных на землях садоводческих некоммерческих товариществ в газифицированных населенных пунктах</a:t>
            </a:r>
            <a:r>
              <a:rPr lang="ru-RU" sz="16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предусмотрев выполнение этих мероприятий до границ земельных участков, принадлежащих заявителям (при наличии соответствующей заявки о подключении), определив критерии и условия такого подключения (технологического присоединения)</a:t>
            </a:r>
          </a:p>
          <a:p>
            <a:pPr marL="0" marR="0" lvl="0" indent="0" algn="l" defTabSz="545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545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– до 15 июля 2024 года, далее - один раз в полгода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B17A91E-22FA-EF49-A63E-F926E96E1E7B}"/>
              </a:ext>
            </a:extLst>
          </p:cNvPr>
          <p:cNvSpPr txBox="1">
            <a:spLocks/>
          </p:cNvSpPr>
          <p:nvPr/>
        </p:nvSpPr>
        <p:spPr>
          <a:xfrm>
            <a:off x="450227" y="3685915"/>
            <a:ext cx="3577310" cy="82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Постановление Правительства РФ </a:t>
            </a:r>
            <a:br>
              <a:rPr lang="ru-RU" sz="2000" dirty="0"/>
            </a:br>
            <a:r>
              <a:rPr lang="ru-RU" sz="2000" dirty="0"/>
              <a:t>от 16 апреля 2024 года № 484</a:t>
            </a:r>
          </a:p>
          <a:p>
            <a:r>
              <a:rPr lang="ru-RU" sz="2000" dirty="0"/>
              <a:t>(правила подключения + сводный план догазификации СНТ)</a:t>
            </a:r>
          </a:p>
        </p:txBody>
      </p:sp>
    </p:spTree>
    <p:extLst>
      <p:ext uri="{BB962C8B-B14F-4D97-AF65-F5344CB8AC3E}">
        <p14:creationId xmlns:p14="http://schemas.microsoft.com/office/powerpoint/2010/main" val="24028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C9C01BFA-9C35-40B1-9512-47872761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социальной догазификации и условия</a:t>
            </a:r>
            <a:br>
              <a:rPr lang="ru-RU" dirty="0"/>
            </a:br>
            <a:r>
              <a:rPr lang="ru-RU" dirty="0"/>
              <a:t>для ее подключения</a:t>
            </a:r>
            <a:endParaRPr lang="ru-RU" b="0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052AB698-7810-7898-56C7-DC12D15AA461}"/>
              </a:ext>
            </a:extLst>
          </p:cNvPr>
          <p:cNvSpPr txBox="1"/>
          <p:nvPr/>
        </p:nvSpPr>
        <p:spPr bwMode="auto">
          <a:xfrm>
            <a:off x="4108156" y="837616"/>
            <a:ext cx="2450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365">
            <a:extLst>
              <a:ext uri="{FF2B5EF4-FFF2-40B4-BE49-F238E27FC236}">
                <a16:creationId xmlns:a16="http://schemas.microsoft.com/office/drawing/2014/main" id="{00D7EB5D-EC7D-70C3-07FB-CCF97F7B0DB4}"/>
              </a:ext>
            </a:extLst>
          </p:cNvPr>
          <p:cNvSpPr/>
          <p:nvPr/>
        </p:nvSpPr>
        <p:spPr>
          <a:xfrm>
            <a:off x="658720" y="837616"/>
            <a:ext cx="7936639" cy="570013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2000">
                <a:schemeClr val="tx1"/>
              </a:gs>
            </a:gsLst>
            <a:lin ang="8100000" scaled="1"/>
          </a:gra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Условия подключения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0CAE0C1-6700-EB35-06A9-3EDFD6317495}"/>
              </a:ext>
            </a:extLst>
          </p:cNvPr>
          <p:cNvSpPr/>
          <p:nvPr/>
        </p:nvSpPr>
        <p:spPr>
          <a:xfrm>
            <a:off x="903468" y="1752964"/>
            <a:ext cx="4980080" cy="605062"/>
          </a:xfrm>
          <a:prstGeom prst="roundRect">
            <a:avLst>
              <a:gd name="adj" fmla="val 25395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357188" lvl="0"/>
            <a:r>
              <a:rPr lang="ru-RU" sz="1200" dirty="0"/>
              <a:t>СНТ в границах населенного пункта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2B31B3D-AF17-7E6A-0A32-502850850EEF}"/>
              </a:ext>
            </a:extLst>
          </p:cNvPr>
          <p:cNvSpPr/>
          <p:nvPr/>
        </p:nvSpPr>
        <p:spPr bwMode="auto">
          <a:xfrm>
            <a:off x="903468" y="2571750"/>
            <a:ext cx="4980080" cy="1030772"/>
          </a:xfrm>
          <a:prstGeom prst="roundRect">
            <a:avLst>
              <a:gd name="adj" fmla="val 18199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357188" lvl="0"/>
            <a:r>
              <a:rPr lang="ru-RU" sz="1200" dirty="0"/>
              <a:t>Населенный пункт газифицирован или программой газификации предусмотрено строительство газовых сетей до границ СНТ в текущем году (план-график </a:t>
            </a:r>
            <a:r>
              <a:rPr lang="ru-RU" sz="1200" dirty="0" err="1"/>
              <a:t>догазификации</a:t>
            </a:r>
            <a:r>
              <a:rPr lang="ru-RU" sz="1200" dirty="0"/>
              <a:t> СНТ утверждается субъектом Российской Федерации)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9D570B7-D049-2846-E89C-C7F5704ABCF5}"/>
              </a:ext>
            </a:extLst>
          </p:cNvPr>
          <p:cNvSpPr/>
          <p:nvPr/>
        </p:nvSpPr>
        <p:spPr bwMode="auto">
          <a:xfrm>
            <a:off x="903468" y="3816246"/>
            <a:ext cx="4980080" cy="604800"/>
          </a:xfrm>
          <a:prstGeom prst="roundRect">
            <a:avLst>
              <a:gd name="adj" fmla="val 23599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357188" lvl="0"/>
            <a:r>
              <a:rPr lang="ru-RU" sz="1200" dirty="0"/>
              <a:t>Права на жилой дом зарегистрированы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6FA319C-A6AE-F314-C7AF-87DDA923D10B}"/>
              </a:ext>
            </a:extLst>
          </p:cNvPr>
          <p:cNvSpPr/>
          <p:nvPr/>
        </p:nvSpPr>
        <p:spPr>
          <a:xfrm>
            <a:off x="658721" y="1821707"/>
            <a:ext cx="489493" cy="4894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8B7E049-CBB2-8A42-8893-BA806D47E2FB}"/>
              </a:ext>
            </a:extLst>
          </p:cNvPr>
          <p:cNvSpPr/>
          <p:nvPr/>
        </p:nvSpPr>
        <p:spPr bwMode="auto">
          <a:xfrm>
            <a:off x="662444" y="2845432"/>
            <a:ext cx="489493" cy="4894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3AB0BD3-DE6C-787C-97A7-13A3407A5E6B}"/>
              </a:ext>
            </a:extLst>
          </p:cNvPr>
          <p:cNvSpPr/>
          <p:nvPr/>
        </p:nvSpPr>
        <p:spPr bwMode="auto">
          <a:xfrm>
            <a:off x="658720" y="3869157"/>
            <a:ext cx="489493" cy="4894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74541-F682-B7B5-F2CB-C8CCE6385833}"/>
              </a:ext>
            </a:extLst>
          </p:cNvPr>
          <p:cNvSpPr txBox="1"/>
          <p:nvPr/>
        </p:nvSpPr>
        <p:spPr>
          <a:xfrm>
            <a:off x="806189" y="1876096"/>
            <a:ext cx="1945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CEAE2-0F7C-4B13-6E88-0CD41A3BA01F}"/>
              </a:ext>
            </a:extLst>
          </p:cNvPr>
          <p:cNvSpPr txBox="1"/>
          <p:nvPr/>
        </p:nvSpPr>
        <p:spPr bwMode="auto">
          <a:xfrm>
            <a:off x="806189" y="2914726"/>
            <a:ext cx="1945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37890-F688-F8D4-7BA4-D15F6EC50B96}"/>
              </a:ext>
            </a:extLst>
          </p:cNvPr>
          <p:cNvSpPr txBox="1"/>
          <p:nvPr/>
        </p:nvSpPr>
        <p:spPr bwMode="auto">
          <a:xfrm>
            <a:off x="806188" y="3927857"/>
            <a:ext cx="1945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6" name="Graphic 32">
            <a:extLst>
              <a:ext uri="{FF2B5EF4-FFF2-40B4-BE49-F238E27FC236}">
                <a16:creationId xmlns:a16="http://schemas.microsoft.com/office/drawing/2014/main" id="{3B115E66-6832-4E0C-8234-69CB8855A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39484" y="2189776"/>
            <a:ext cx="764896" cy="4857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7638CC-6E2A-6A0C-6D38-BF8E0F07AA5E}"/>
              </a:ext>
            </a:extLst>
          </p:cNvPr>
          <p:cNvSpPr txBox="1"/>
          <p:nvPr/>
        </p:nvSpPr>
        <p:spPr>
          <a:xfrm>
            <a:off x="7104380" y="2217904"/>
            <a:ext cx="1656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Стоимость</a:t>
            </a:r>
            <a:endParaRPr lang="ru-RU" sz="20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CABD65-F302-2C12-6616-43F56A2FC202}"/>
              </a:ext>
            </a:extLst>
          </p:cNvPr>
          <p:cNvSpPr txBox="1"/>
          <p:nvPr/>
        </p:nvSpPr>
        <p:spPr>
          <a:xfrm>
            <a:off x="6339485" y="2945415"/>
            <a:ext cx="25331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Бесплатно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до границ садовых земельных участков, на которых расположены жилые дома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Graphic 26">
            <a:extLst>
              <a:ext uri="{FF2B5EF4-FFF2-40B4-BE49-F238E27FC236}">
                <a16:creationId xmlns:a16="http://schemas.microsoft.com/office/drawing/2014/main" id="{347517E1-E4C2-5D62-161C-E723333BB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2779" y="888582"/>
            <a:ext cx="405741" cy="4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dirty="0"/>
              <a:t>Шаги для догазификации жилых домов в СНТ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8D7730E-A772-4445-D74B-0C38341E42F5}"/>
              </a:ext>
            </a:extLst>
          </p:cNvPr>
          <p:cNvSpPr/>
          <p:nvPr/>
        </p:nvSpPr>
        <p:spPr bwMode="auto">
          <a:xfrm>
            <a:off x="1145242" y="995138"/>
            <a:ext cx="4980080" cy="720000"/>
          </a:xfrm>
          <a:prstGeom prst="roundRect">
            <a:avLst>
              <a:gd name="adj" fmla="val 15499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187325" lvl="0"/>
            <a:r>
              <a:rPr lang="ru-RU" sz="1400" b="1" dirty="0"/>
              <a:t>Зарегистрировать право собственности</a:t>
            </a:r>
            <a:br>
              <a:rPr lang="ru-RU" sz="1400" b="1" dirty="0"/>
            </a:br>
            <a:r>
              <a:rPr lang="ru-RU" sz="1200" dirty="0"/>
              <a:t>на жилой дом (осуществляется садоводом)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B46F348-2580-7A22-13A1-E1AAE8AEAD64}"/>
              </a:ext>
            </a:extLst>
          </p:cNvPr>
          <p:cNvSpPr/>
          <p:nvPr/>
        </p:nvSpPr>
        <p:spPr bwMode="auto">
          <a:xfrm>
            <a:off x="2423510" y="2040430"/>
            <a:ext cx="4980080" cy="824960"/>
          </a:xfrm>
          <a:prstGeom prst="roundRect">
            <a:avLst>
              <a:gd name="adj" fmla="val 18199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187325" lvl="0"/>
            <a:r>
              <a:rPr lang="ru-RU" sz="1400" b="1" dirty="0"/>
              <a:t>Провести общее собрание СНТ</a:t>
            </a:r>
            <a:br>
              <a:rPr lang="ru-RU" sz="1400" b="1" dirty="0"/>
            </a:br>
            <a:r>
              <a:rPr lang="ru-RU" sz="1200" dirty="0"/>
              <a:t>по вопросам </a:t>
            </a:r>
            <a:r>
              <a:rPr lang="ru-RU" sz="1200" dirty="0" err="1"/>
              <a:t>догазификации</a:t>
            </a:r>
            <a:r>
              <a:rPr lang="ru-RU" sz="1200" dirty="0"/>
              <a:t> СНТ</a:t>
            </a:r>
            <a:br>
              <a:rPr lang="ru-RU" sz="1200" dirty="0"/>
            </a:br>
            <a:r>
              <a:rPr lang="ru-RU" sz="1200" dirty="0"/>
              <a:t>(осуществляется органами управления СНТ)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F9C90B0-88D4-EFB8-D436-4B058135DC04}"/>
              </a:ext>
            </a:extLst>
          </p:cNvPr>
          <p:cNvSpPr/>
          <p:nvPr/>
        </p:nvSpPr>
        <p:spPr bwMode="auto">
          <a:xfrm>
            <a:off x="3635282" y="3190682"/>
            <a:ext cx="4980080" cy="1444542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187325" lvl="0"/>
            <a:r>
              <a:rPr lang="ru-RU" sz="1400" b="1" dirty="0"/>
              <a:t>Подать заявку на подключение</a:t>
            </a:r>
            <a:br>
              <a:rPr lang="ru-RU" sz="1400" b="1" dirty="0"/>
            </a:br>
            <a:r>
              <a:rPr lang="ru-RU" sz="1200" dirty="0"/>
              <a:t>(подается собственником жилого дома или его представителем) и заключить договор на подключение</a:t>
            </a:r>
            <a:br>
              <a:rPr lang="ru-RU" sz="1200" dirty="0"/>
            </a:br>
            <a:r>
              <a:rPr lang="ru-RU" sz="1200" dirty="0"/>
              <a:t>с газораспределительной организацией (заключается собственником жилого дома или его представителем)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97ECACA6-34E1-F646-9B5D-B1888431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634" y="995138"/>
            <a:ext cx="593190" cy="769453"/>
          </a:xfrm>
          <a:prstGeom prst="rect">
            <a:avLst/>
          </a:prstGeom>
        </p:spPr>
      </p:pic>
      <p:pic>
        <p:nvPicPr>
          <p:cNvPr id="9" name="Graphic 85">
            <a:extLst>
              <a:ext uri="{FF2B5EF4-FFF2-40B4-BE49-F238E27FC236}">
                <a16:creationId xmlns:a16="http://schemas.microsoft.com/office/drawing/2014/main" id="{E0497359-0C1C-5EA1-151B-F8E3CB257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8262" y="2040430"/>
            <a:ext cx="704295" cy="764093"/>
          </a:xfrm>
          <a:prstGeom prst="rect">
            <a:avLst/>
          </a:prstGeom>
        </p:spPr>
      </p:pic>
      <p:pic>
        <p:nvPicPr>
          <p:cNvPr id="10" name="Graphic 16">
            <a:extLst>
              <a:ext uri="{FF2B5EF4-FFF2-40B4-BE49-F238E27FC236}">
                <a16:creationId xmlns:a16="http://schemas.microsoft.com/office/drawing/2014/main" id="{DF846391-FD76-8E10-3C3A-ED6972357D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761760" y="3388925"/>
            <a:ext cx="619927" cy="10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dirty="0"/>
              <a:t>Шаг 1. Регистрация права собственности на жилой дом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8611" y="4065364"/>
            <a:ext cx="2767246" cy="8042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400" dirty="0">
                <a:solidFill>
                  <a:schemeClr val="accent3"/>
                </a:solidFill>
              </a:rPr>
              <a:t>Важно!</a:t>
            </a:r>
            <a:br>
              <a:rPr lang="ru-RU" sz="1400" dirty="0">
                <a:solidFill>
                  <a:schemeClr val="accent3"/>
                </a:solidFill>
              </a:rPr>
            </a:br>
            <a:r>
              <a:rPr lang="ru-RU" sz="750" dirty="0"/>
              <a:t>Информацию о наличии/отсутствии сведений о правах на объекты недвижимости в Едином государственном реестре недвижимости можно узнать в Росреестре</a:t>
            </a:r>
          </a:p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948611" y="2980593"/>
            <a:ext cx="2878754" cy="903350"/>
            <a:chOff x="0" y="-69079"/>
            <a:chExt cx="5093801" cy="80618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-69079"/>
              <a:ext cx="4896495" cy="806181"/>
            </a:xfrm>
            <a:prstGeom prst="roundRect">
              <a:avLst/>
            </a:prstGeom>
            <a:solidFill>
              <a:schemeClr val="tx1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197306" y="-69079"/>
              <a:ext cx="4896495" cy="80618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25" b="1" dirty="0"/>
                <a:t>Нет прав на участок?</a:t>
              </a:r>
            </a:p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50" b="1" dirty="0"/>
                <a:t>До 1 марта 2031 года</a:t>
              </a:r>
              <a:r>
                <a:rPr lang="ru-RU" sz="675" dirty="0"/>
                <a:t> члены СНТ имеют право приобрести садовый участок без проведения торгов в собственность бесплатно</a:t>
              </a:r>
            </a:p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75" dirty="0"/>
                <a:t>* Условия </a:t>
              </a:r>
              <a:r>
                <a:rPr lang="ru-RU" sz="675" b="1" u="sng" dirty="0"/>
                <a:t>смотри</a:t>
              </a:r>
              <a:r>
                <a:rPr lang="ru-RU" sz="675" dirty="0"/>
                <a:t> в пункте 2.7 статьи 3 Закона от 25.10.2001 </a:t>
              </a:r>
              <a:br>
                <a:rPr lang="ru-RU" sz="675" dirty="0"/>
              </a:br>
              <a:r>
                <a:rPr lang="ru-RU" sz="675" dirty="0"/>
                <a:t>№ 137-ФЗ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948611" y="1568231"/>
            <a:ext cx="2878754" cy="1148483"/>
            <a:chOff x="0" y="-513696"/>
            <a:chExt cx="5093800" cy="79301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-513696"/>
              <a:ext cx="4896495" cy="737099"/>
            </a:xfrm>
            <a:prstGeom prst="roundRect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197305" y="-457780"/>
              <a:ext cx="4896495" cy="7370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25" b="1" dirty="0"/>
                <a:t>На участке садовый дом?</a:t>
              </a:r>
            </a:p>
            <a:p>
              <a:pPr lvl="0"/>
              <a:r>
                <a:rPr lang="ru-RU" sz="750" b="1" dirty="0"/>
                <a:t>Садовый дом можно перевести в жилой дом</a:t>
              </a:r>
              <a:br>
                <a:rPr lang="ru-RU" sz="750" b="1" dirty="0"/>
              </a:br>
              <a:r>
                <a:rPr lang="ru-RU" sz="750" b="1" dirty="0"/>
                <a:t>в соответствии с постановлением Правительства РФ</a:t>
              </a:r>
              <a:br>
                <a:rPr lang="ru-RU" sz="750" b="1" dirty="0"/>
              </a:br>
              <a:r>
                <a:rPr lang="ru-RU" sz="750" b="1" dirty="0"/>
                <a:t>от 28.01.2006 № 47.</a:t>
              </a:r>
            </a:p>
            <a:p>
              <a:pPr lvl="0"/>
              <a:endParaRPr lang="ru-RU" sz="750" b="1" dirty="0"/>
            </a:p>
            <a:p>
              <a:r>
                <a:rPr lang="ru-RU" sz="600" b="1" i="1" dirty="0"/>
                <a:t>*</a:t>
              </a:r>
              <a:r>
                <a:rPr lang="ru-RU" sz="600" i="1" dirty="0"/>
                <a:t>Перевод садового дома в границах зон затопления, подтопления,</a:t>
              </a:r>
              <a:br>
                <a:rPr lang="ru-RU" sz="600" i="1" dirty="0"/>
              </a:br>
              <a:r>
                <a:rPr lang="ru-RU" sz="600" i="1" dirty="0"/>
                <a:t>в жилой дом не допускается</a:t>
              </a:r>
            </a:p>
            <a:p>
              <a:pPr lvl="0"/>
              <a:endParaRPr lang="ru-RU" sz="750" dirty="0"/>
            </a:p>
          </p:txBody>
        </p:sp>
      </p:grpSp>
      <p:sp>
        <p:nvSpPr>
          <p:cNvPr id="7" name="Shape 365">
            <a:extLst>
              <a:ext uri="{FF2B5EF4-FFF2-40B4-BE49-F238E27FC236}">
                <a16:creationId xmlns:a16="http://schemas.microsoft.com/office/drawing/2014/main" id="{B3E7ECD6-038D-7D02-57D6-02F9170A778D}"/>
              </a:ext>
            </a:extLst>
          </p:cNvPr>
          <p:cNvSpPr/>
          <p:nvPr/>
        </p:nvSpPr>
        <p:spPr bwMode="auto">
          <a:xfrm>
            <a:off x="658720" y="837616"/>
            <a:ext cx="8057137" cy="570013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2000">
                <a:schemeClr val="tx1"/>
              </a:gs>
            </a:gsLst>
            <a:lin ang="8100000" scaled="1"/>
          </a:gra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Какие документы необходимы?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79ED43-B7E9-FA7C-15F2-2610376C0BEE}"/>
              </a:ext>
            </a:extLst>
          </p:cNvPr>
          <p:cNvSpPr/>
          <p:nvPr/>
        </p:nvSpPr>
        <p:spPr bwMode="auto">
          <a:xfrm>
            <a:off x="658720" y="1587238"/>
            <a:ext cx="4980080" cy="3237915"/>
          </a:xfrm>
          <a:prstGeom prst="roundRect">
            <a:avLst>
              <a:gd name="adj" fmla="val 7813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363538"/>
            <a:r>
              <a:rPr lang="ru-RU" sz="1600" dirty="0"/>
              <a:t>Заявление о государственном кадастровом учете и (или) государственной регистрации прав</a:t>
            </a:r>
            <a:br>
              <a:rPr lang="ru-RU" sz="1600" dirty="0"/>
            </a:br>
            <a:endParaRPr lang="ru-RU" sz="1600" dirty="0"/>
          </a:p>
          <a:p>
            <a:pPr marL="363538"/>
            <a:r>
              <a:rPr lang="ru-RU" sz="1600" dirty="0"/>
              <a:t>Технический план</a:t>
            </a:r>
          </a:p>
          <a:p>
            <a:pPr marL="363538"/>
            <a:endParaRPr lang="ru-RU" sz="1600" dirty="0"/>
          </a:p>
          <a:p>
            <a:pPr marL="363538"/>
            <a:r>
              <a:rPr lang="ru-RU" sz="1600" dirty="0"/>
              <a:t>Правоустанавливающий документ</a:t>
            </a:r>
            <a:br>
              <a:rPr lang="ru-RU" sz="1600" dirty="0"/>
            </a:br>
            <a:r>
              <a:rPr lang="ru-RU" sz="1600" dirty="0"/>
              <a:t>на земельный участок</a:t>
            </a:r>
          </a:p>
          <a:p>
            <a:pPr marL="363538"/>
            <a:endParaRPr lang="ru-RU" sz="1600" dirty="0"/>
          </a:p>
          <a:p>
            <a:pPr marL="363538"/>
            <a:r>
              <a:rPr lang="ru-RU" sz="1600" dirty="0"/>
              <a:t>Квитанция об уплате госпошлины</a:t>
            </a: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9118AFF2-F345-A0AE-C349-6BAABF93C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025" y="1987746"/>
            <a:ext cx="258674" cy="267492"/>
          </a:xfrm>
          <a:prstGeom prst="rect">
            <a:avLst/>
          </a:prstGeom>
        </p:spPr>
      </p:pic>
      <p:pic>
        <p:nvPicPr>
          <p:cNvPr id="10" name="Graphic 12">
            <a:extLst>
              <a:ext uri="{FF2B5EF4-FFF2-40B4-BE49-F238E27FC236}">
                <a16:creationId xmlns:a16="http://schemas.microsoft.com/office/drawing/2014/main" id="{11D01AFB-4062-4F9D-D78F-7E241EA37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025" y="2939932"/>
            <a:ext cx="258674" cy="2674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33800A0-A655-BE60-08DD-1B7B3E9E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025" y="3459547"/>
            <a:ext cx="258674" cy="267492"/>
          </a:xfrm>
          <a:prstGeom prst="rect">
            <a:avLst/>
          </a:prstGeom>
        </p:spPr>
      </p:pic>
      <p:pic>
        <p:nvPicPr>
          <p:cNvPr id="14" name="Graphic 12">
            <a:extLst>
              <a:ext uri="{FF2B5EF4-FFF2-40B4-BE49-F238E27FC236}">
                <a16:creationId xmlns:a16="http://schemas.microsoft.com/office/drawing/2014/main" id="{6A116CC0-B79C-2C08-0EBD-8E2D59AC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025" y="4172138"/>
            <a:ext cx="258674" cy="267492"/>
          </a:xfrm>
          <a:prstGeom prst="rect">
            <a:avLst/>
          </a:prstGeom>
        </p:spPr>
      </p:pic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4546076" y="3593293"/>
            <a:ext cx="1387364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10">
            <a:extLst>
              <a:ext uri="{FF2B5EF4-FFF2-40B4-BE49-F238E27FC236}">
                <a16:creationId xmlns:a16="http://schemas.microsoft.com/office/drawing/2014/main" id="{A59F2C60-69C0-B623-2D66-07A2EDBC0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9270" y="898482"/>
            <a:ext cx="394753" cy="4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dirty="0"/>
              <a:t>Шаг 2. Проведение общего собрания членов товарищества</a:t>
            </a:r>
            <a:br>
              <a:rPr lang="ru-RU" sz="1900" dirty="0"/>
            </a:br>
            <a:r>
              <a:rPr lang="ru-RU" sz="1900" dirty="0"/>
              <a:t>по вопросам догазификации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01314" y="1619668"/>
            <a:ext cx="19924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defTabSz="685783">
              <a:buClr>
                <a:srgbClr val="008CFF"/>
              </a:buClr>
            </a:pPr>
            <a:r>
              <a:rPr lang="ru-RU" sz="2000" b="1" dirty="0">
                <a:solidFill>
                  <a:schemeClr val="accent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br>
              <a:rPr lang="ru-RU" sz="2000" b="1" dirty="0">
                <a:solidFill>
                  <a:schemeClr val="accent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defTabSz="685783">
              <a:buClr>
                <a:srgbClr val="008CFF"/>
              </a:buClr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эксплуатации </a:t>
            </a:r>
            <a:r>
              <a:rPr lang="ru-RU" sz="1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подземных объектов системы газоснабжения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земельного участка общего назначения СНТ может осуществляться без оформления прав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него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(после государственной регистрации прав на такие объекты)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65">
            <a:extLst>
              <a:ext uri="{FF2B5EF4-FFF2-40B4-BE49-F238E27FC236}">
                <a16:creationId xmlns:a16="http://schemas.microsoft.com/office/drawing/2014/main" id="{8926EEC2-DBEB-6025-2190-9C6CC2A150D4}"/>
              </a:ext>
            </a:extLst>
          </p:cNvPr>
          <p:cNvSpPr/>
          <p:nvPr/>
        </p:nvSpPr>
        <p:spPr bwMode="auto">
          <a:xfrm>
            <a:off x="658720" y="837616"/>
            <a:ext cx="8057137" cy="570013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2000">
                <a:schemeClr val="tx1"/>
              </a:gs>
            </a:gsLst>
            <a:lin ang="8100000" scaled="1"/>
          </a:gradFill>
          <a:ln>
            <a:noFill/>
          </a:ln>
        </p:spPr>
        <p:txBody>
          <a:bodyPr lIns="68580" tIns="34290" rIns="68580" bIns="34290" anchor="ctr"/>
          <a:lstStyle/>
          <a:p>
            <a:pPr lvl="0" algn="ctr" rtl="0"/>
            <a:r>
              <a:rPr lang="ru-RU" b="1" dirty="0">
                <a:solidFill>
                  <a:schemeClr val="bg1"/>
                </a:solidFill>
              </a:rPr>
              <a:t>Какие вопросы надо вынести на рассмотрение?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D37D4F2-9D70-DE6C-BE4F-458441E085C0}"/>
              </a:ext>
            </a:extLst>
          </p:cNvPr>
          <p:cNvSpPr/>
          <p:nvPr/>
        </p:nvSpPr>
        <p:spPr bwMode="auto">
          <a:xfrm>
            <a:off x="894480" y="1644050"/>
            <a:ext cx="5843202" cy="540000"/>
          </a:xfrm>
          <a:prstGeom prst="roundRect">
            <a:avLst>
              <a:gd name="adj" fmla="val 25395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361950" lvl="0" rtl="0"/>
            <a:r>
              <a:rPr lang="ru-RU" sz="1200" dirty="0"/>
              <a:t>О проведении работ по </a:t>
            </a:r>
            <a:r>
              <a:rPr lang="ru-RU" sz="1200" dirty="0" err="1"/>
              <a:t>догазификации</a:t>
            </a:r>
            <a:r>
              <a:rPr lang="ru-RU" sz="1200" dirty="0"/>
              <a:t> жилых домов, расположенных</a:t>
            </a:r>
            <a:br>
              <a:rPr lang="ru-RU" sz="1200" dirty="0"/>
            </a:br>
            <a:r>
              <a:rPr lang="ru-RU" sz="1200" dirty="0"/>
              <a:t>в СНТ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74F05AD-1B90-C819-CAFD-C8C4001C579C}"/>
              </a:ext>
            </a:extLst>
          </p:cNvPr>
          <p:cNvSpPr/>
          <p:nvPr/>
        </p:nvSpPr>
        <p:spPr bwMode="auto">
          <a:xfrm>
            <a:off x="658720" y="1663399"/>
            <a:ext cx="480506" cy="4894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D54B8-F042-E2E5-44A0-3317F3D4A8FA}"/>
              </a:ext>
            </a:extLst>
          </p:cNvPr>
          <p:cNvSpPr txBox="1"/>
          <p:nvPr/>
        </p:nvSpPr>
        <p:spPr bwMode="auto">
          <a:xfrm>
            <a:off x="800773" y="1717788"/>
            <a:ext cx="1909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AE6F5C6-E11F-2BFE-A03D-9969D0142E27}"/>
              </a:ext>
            </a:extLst>
          </p:cNvPr>
          <p:cNvSpPr/>
          <p:nvPr/>
        </p:nvSpPr>
        <p:spPr bwMode="auto">
          <a:xfrm>
            <a:off x="894483" y="2403438"/>
            <a:ext cx="5843202" cy="792000"/>
          </a:xfrm>
          <a:prstGeom prst="roundRect">
            <a:avLst>
              <a:gd name="adj" fmla="val 25395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355600" lvl="0"/>
            <a:r>
              <a:rPr lang="ru-RU" sz="1200" dirty="0"/>
              <a:t>О безвозмездном предоставлении земельного участка общего назначения в СНТ для строительства сети газораспределения</a:t>
            </a:r>
            <a:br>
              <a:rPr lang="ru-RU" sz="1200" dirty="0"/>
            </a:br>
            <a:r>
              <a:rPr lang="ru-RU" sz="1200" dirty="0"/>
              <a:t>и безвозмездном подключении к сетям газораспределения, принадлежащим СНТ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D58711D-1399-015E-7843-416CA55957FE}"/>
              </a:ext>
            </a:extLst>
          </p:cNvPr>
          <p:cNvSpPr/>
          <p:nvPr/>
        </p:nvSpPr>
        <p:spPr bwMode="auto">
          <a:xfrm>
            <a:off x="649736" y="2539112"/>
            <a:ext cx="489493" cy="4894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2392F-BAA8-B4B0-01B3-0011CFAEB1A7}"/>
              </a:ext>
            </a:extLst>
          </p:cNvPr>
          <p:cNvSpPr txBox="1"/>
          <p:nvPr/>
        </p:nvSpPr>
        <p:spPr bwMode="auto">
          <a:xfrm>
            <a:off x="797204" y="2593501"/>
            <a:ext cx="1945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AEC48296-B6A3-36B4-1310-CF72B93CC7C6}"/>
              </a:ext>
            </a:extLst>
          </p:cNvPr>
          <p:cNvSpPr/>
          <p:nvPr/>
        </p:nvSpPr>
        <p:spPr bwMode="auto">
          <a:xfrm>
            <a:off x="894483" y="3414826"/>
            <a:ext cx="5843202" cy="540000"/>
          </a:xfrm>
          <a:prstGeom prst="roundRect">
            <a:avLst>
              <a:gd name="adj" fmla="val 25395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355600" lvl="0"/>
            <a:r>
              <a:rPr lang="ru-RU" sz="1200" dirty="0"/>
              <a:t>Об определении представителя на подачу заявок на подключение от имени собственников жилых домов в границах СНТ (при необходимости)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CAA0D0D-4116-5A58-D42A-9D99C4B4761A}"/>
              </a:ext>
            </a:extLst>
          </p:cNvPr>
          <p:cNvSpPr/>
          <p:nvPr/>
        </p:nvSpPr>
        <p:spPr bwMode="auto">
          <a:xfrm>
            <a:off x="649736" y="3440370"/>
            <a:ext cx="489493" cy="4894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D8EF7-9E8A-E9F6-80E1-F8A01089A55E}"/>
              </a:ext>
            </a:extLst>
          </p:cNvPr>
          <p:cNvSpPr txBox="1"/>
          <p:nvPr/>
        </p:nvSpPr>
        <p:spPr bwMode="auto">
          <a:xfrm>
            <a:off x="797204" y="3494759"/>
            <a:ext cx="1945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69DC7BF-830A-4572-1ACE-9414D6B08565}"/>
              </a:ext>
            </a:extLst>
          </p:cNvPr>
          <p:cNvSpPr/>
          <p:nvPr/>
        </p:nvSpPr>
        <p:spPr bwMode="auto">
          <a:xfrm>
            <a:off x="894483" y="4174213"/>
            <a:ext cx="5843202" cy="540000"/>
          </a:xfrm>
          <a:prstGeom prst="roundRect">
            <a:avLst>
              <a:gd name="adj" fmla="val 25395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355600" lvl="0" rtl="0"/>
            <a:r>
              <a:rPr lang="ru-RU" sz="1200" dirty="0"/>
              <a:t>О предоставлении согласия собственников земельных участков в СНТ</a:t>
            </a:r>
            <a:br>
              <a:rPr lang="ru-RU" sz="1200" dirty="0"/>
            </a:br>
            <a:r>
              <a:rPr lang="ru-RU" sz="1200" dirty="0"/>
              <a:t>на установление охранных зон созданных сетей газораспределения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B35619E-6C0E-EB67-D0BD-140F677006D0}"/>
              </a:ext>
            </a:extLst>
          </p:cNvPr>
          <p:cNvSpPr/>
          <p:nvPr/>
        </p:nvSpPr>
        <p:spPr bwMode="auto">
          <a:xfrm>
            <a:off x="649736" y="4199758"/>
            <a:ext cx="489493" cy="4894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D9FA8-98BD-9252-BD46-A692FC3552D6}"/>
              </a:ext>
            </a:extLst>
          </p:cNvPr>
          <p:cNvSpPr txBox="1"/>
          <p:nvPr/>
        </p:nvSpPr>
        <p:spPr bwMode="auto">
          <a:xfrm>
            <a:off x="797204" y="4254147"/>
            <a:ext cx="1945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3" name="Graphic 97">
            <a:extLst>
              <a:ext uri="{FF2B5EF4-FFF2-40B4-BE49-F238E27FC236}">
                <a16:creationId xmlns:a16="http://schemas.microsoft.com/office/drawing/2014/main" id="{EF334DF2-784A-B19C-A8F4-3EC3E61A9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9997" y="909321"/>
            <a:ext cx="436532" cy="4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7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B832AA5F-5A1B-FA51-B58C-97F5292BFBCF}"/>
              </a:ext>
            </a:extLst>
          </p:cNvPr>
          <p:cNvSpPr/>
          <p:nvPr/>
        </p:nvSpPr>
        <p:spPr>
          <a:xfrm flipH="1">
            <a:off x="2964231" y="1358391"/>
            <a:ext cx="166754" cy="477118"/>
          </a:xfrm>
          <a:prstGeom prst="downArrow">
            <a:avLst/>
          </a:prstGeom>
          <a:solidFill>
            <a:srgbClr val="15A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900" dirty="0"/>
              <a:t>Шаг 3. Подача заявки и заключение договора на техническое присоединение жилого дома к сети газоснабжения</a:t>
            </a:r>
          </a:p>
        </p:txBody>
      </p:sp>
      <p:sp>
        <p:nvSpPr>
          <p:cNvPr id="4" name="Shape 365">
            <a:extLst>
              <a:ext uri="{FF2B5EF4-FFF2-40B4-BE49-F238E27FC236}">
                <a16:creationId xmlns:a16="http://schemas.microsoft.com/office/drawing/2014/main" id="{BB9A7B23-5695-E31A-94F2-EAAC53EA1C3B}"/>
              </a:ext>
            </a:extLst>
          </p:cNvPr>
          <p:cNvSpPr/>
          <p:nvPr/>
        </p:nvSpPr>
        <p:spPr bwMode="auto">
          <a:xfrm>
            <a:off x="4272319" y="837616"/>
            <a:ext cx="4578170" cy="570013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2000">
                <a:schemeClr val="tx1"/>
              </a:gs>
            </a:gsLst>
            <a:lin ang="8100000" scaled="1"/>
          </a:gradFill>
          <a:ln>
            <a:noFill/>
          </a:ln>
        </p:spPr>
        <p:txBody>
          <a:bodyPr lIns="68580" tIns="34290" rIns="68580" bIns="34290" anchor="ctr"/>
          <a:lstStyle/>
          <a:p>
            <a:pPr marL="541338" lvl="0" rtl="0"/>
            <a:r>
              <a:rPr lang="ru-RU" sz="1200" b="1" dirty="0">
                <a:solidFill>
                  <a:schemeClr val="bg1"/>
                </a:solidFill>
              </a:rPr>
              <a:t>Документы, прилагаемые к заявке</a:t>
            </a:r>
            <a:r>
              <a:rPr lang="ru-RU" sz="1200" dirty="0">
                <a:solidFill>
                  <a:schemeClr val="bg1"/>
                </a:solidFill>
              </a:rPr>
              <a:t> о заключении договора о техническом присоединении: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4B56803C-4DBA-483F-6E3A-5C80F0A0C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2159" y="914614"/>
            <a:ext cx="299681" cy="405691"/>
          </a:xfrm>
          <a:prstGeom prst="rect">
            <a:avLst/>
          </a:prstGeom>
        </p:spPr>
      </p:pic>
      <p:sp>
        <p:nvSpPr>
          <p:cNvPr id="6" name="Shape 365">
            <a:extLst>
              <a:ext uri="{FF2B5EF4-FFF2-40B4-BE49-F238E27FC236}">
                <a16:creationId xmlns:a16="http://schemas.microsoft.com/office/drawing/2014/main" id="{E457E0A5-898F-1C9A-2325-9E51B9212687}"/>
              </a:ext>
            </a:extLst>
          </p:cNvPr>
          <p:cNvSpPr/>
          <p:nvPr/>
        </p:nvSpPr>
        <p:spPr bwMode="auto">
          <a:xfrm>
            <a:off x="280852" y="837616"/>
            <a:ext cx="3529220" cy="570013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2000">
                <a:schemeClr val="tx1"/>
              </a:gs>
            </a:gsLst>
            <a:lin ang="8100000" scaled="1"/>
          </a:gradFill>
          <a:ln>
            <a:noFill/>
          </a:ln>
        </p:spPr>
        <p:txBody>
          <a:bodyPr lIns="68580" tIns="34290" rIns="68580" bIns="34290" anchor="ctr"/>
          <a:lstStyle/>
          <a:p>
            <a:pPr lvl="0" algn="ctr" rtl="0"/>
            <a:r>
              <a:rPr lang="ru-RU" sz="1200" b="1" dirty="0">
                <a:solidFill>
                  <a:schemeClr val="bg1"/>
                </a:solidFill>
              </a:rPr>
              <a:t>Заявка о заключении договора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о техническом присоединении подается:</a:t>
            </a:r>
          </a:p>
        </p:txBody>
      </p:sp>
      <p:sp>
        <p:nvSpPr>
          <p:cNvPr id="13" name="Shape 365">
            <a:extLst>
              <a:ext uri="{FF2B5EF4-FFF2-40B4-BE49-F238E27FC236}">
                <a16:creationId xmlns:a16="http://schemas.microsoft.com/office/drawing/2014/main" id="{71C9B2D2-50B2-BFAC-AA9D-ADD591932A5D}"/>
              </a:ext>
            </a:extLst>
          </p:cNvPr>
          <p:cNvSpPr/>
          <p:nvPr/>
        </p:nvSpPr>
        <p:spPr bwMode="auto">
          <a:xfrm>
            <a:off x="280853" y="1840111"/>
            <a:ext cx="1447364" cy="5700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lIns="68580" tIns="34290" rIns="68580" bIns="34290" anchor="ctr"/>
          <a:lstStyle/>
          <a:p>
            <a:pPr lvl="0" algn="ctr" rtl="0"/>
            <a:r>
              <a:rPr lang="ru-RU" sz="1200" dirty="0"/>
              <a:t>от представителя СНТ</a:t>
            </a:r>
          </a:p>
        </p:txBody>
      </p:sp>
      <p:sp>
        <p:nvSpPr>
          <p:cNvPr id="14" name="Shape 365">
            <a:extLst>
              <a:ext uri="{FF2B5EF4-FFF2-40B4-BE49-F238E27FC236}">
                <a16:creationId xmlns:a16="http://schemas.microsoft.com/office/drawing/2014/main" id="{8BECC111-2760-F04F-6F5A-61F4CAC81D68}"/>
              </a:ext>
            </a:extLst>
          </p:cNvPr>
          <p:cNvSpPr/>
          <p:nvPr/>
        </p:nvSpPr>
        <p:spPr bwMode="auto">
          <a:xfrm>
            <a:off x="2295144" y="1840111"/>
            <a:ext cx="1514928" cy="5700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lIns="68580" tIns="34290" rIns="68580" bIns="34290" anchor="ctr"/>
          <a:lstStyle/>
          <a:p>
            <a:pPr lvl="0" algn="ctr" rtl="0"/>
            <a:r>
              <a:rPr lang="ru-RU" sz="1200" dirty="0"/>
              <a:t>собственником</a:t>
            </a:r>
            <a:br>
              <a:rPr lang="ru-RU" sz="1200" dirty="0"/>
            </a:br>
            <a:r>
              <a:rPr lang="ru-RU" sz="1200" dirty="0"/>
              <a:t>жилого дома</a:t>
            </a:r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DCDAF003-9670-F849-7843-4367BA50CF51}"/>
              </a:ext>
            </a:extLst>
          </p:cNvPr>
          <p:cNvSpPr/>
          <p:nvPr/>
        </p:nvSpPr>
        <p:spPr>
          <a:xfrm flipH="1">
            <a:off x="921158" y="1362994"/>
            <a:ext cx="166754" cy="47711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144D1-2F98-01AA-43B1-7F735344B9F6}"/>
              </a:ext>
            </a:extLst>
          </p:cNvPr>
          <p:cNvSpPr txBox="1"/>
          <p:nvPr/>
        </p:nvSpPr>
        <p:spPr bwMode="auto">
          <a:xfrm>
            <a:off x="852784" y="3139339"/>
            <a:ext cx="1656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Результат</a:t>
            </a:r>
            <a:endParaRPr lang="ru-RU" sz="2000" dirty="0">
              <a:latin typeface="+mj-lt"/>
            </a:endParaRPr>
          </a:p>
        </p:txBody>
      </p:sp>
      <p:pic>
        <p:nvPicPr>
          <p:cNvPr id="19" name="Graphic 4">
            <a:extLst>
              <a:ext uri="{FF2B5EF4-FFF2-40B4-BE49-F238E27FC236}">
                <a16:creationId xmlns:a16="http://schemas.microsoft.com/office/drawing/2014/main" id="{4A54EF0D-C8EE-5765-9BC0-BCDB39381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852" y="3139339"/>
            <a:ext cx="446456" cy="5300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C8E859-F052-651A-6F79-54617C3EDC15}"/>
              </a:ext>
            </a:extLst>
          </p:cNvPr>
          <p:cNvSpPr txBox="1"/>
          <p:nvPr/>
        </p:nvSpPr>
        <p:spPr bwMode="auto">
          <a:xfrm>
            <a:off x="852784" y="3567219"/>
            <a:ext cx="29572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Заключение договора</a:t>
            </a:r>
            <a:br>
              <a:rPr lang="ru-RU" sz="1400" b="1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о техническом присоединении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1D918B5-12C8-C909-9553-2A623280D9AC}"/>
              </a:ext>
            </a:extLst>
          </p:cNvPr>
          <p:cNvSpPr/>
          <p:nvPr/>
        </p:nvSpPr>
        <p:spPr bwMode="auto">
          <a:xfrm>
            <a:off x="4272319" y="1596951"/>
            <a:ext cx="4578170" cy="3066322"/>
          </a:xfrm>
          <a:prstGeom prst="roundRect">
            <a:avLst>
              <a:gd name="adj" fmla="val 3962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rgbClr val="008CFF">
                <a:alpha val="40000"/>
              </a:srgbClr>
            </a:glow>
          </a:effectLst>
        </p:spPr>
        <p:txBody>
          <a:bodyPr rtlCol="0" anchor="ctr"/>
          <a:lstStyle/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ru-RU" sz="1000" dirty="0"/>
              <a:t>ситуационный план (графическая схема, составленная заявителем, на которой указаны расположение планируемого к подключению объекта капитального строительства и границы земельного участка, на котором такой объект расположен)</a:t>
            </a:r>
            <a:br>
              <a:rPr lang="ru-RU" sz="1000" dirty="0"/>
            </a:br>
            <a:endParaRPr lang="ru-RU" sz="1000" dirty="0"/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ru-RU" sz="1000" dirty="0"/>
              <a:t>доверенность или иные документы, подтверждающие полномочия представителя заявителя (в случае, если заявка о подключении подается представителем заявителя)</a:t>
            </a:r>
          </a:p>
          <a:p>
            <a:pPr lvl="0" rtl="0"/>
            <a:endParaRPr lang="ru-RU" sz="1000" dirty="0"/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ru-RU" sz="1000" dirty="0"/>
              <a:t>выписка из Единого государственного реестра недвижимости</a:t>
            </a:r>
            <a:br>
              <a:rPr lang="ru-RU" sz="1000" dirty="0"/>
            </a:br>
            <a:r>
              <a:rPr lang="ru-RU" sz="1000" dirty="0"/>
              <a:t>о праве собственности заявителя на жилой дом</a:t>
            </a:r>
            <a:br>
              <a:rPr lang="ru-RU" sz="1000" dirty="0"/>
            </a:br>
            <a:endParaRPr lang="ru-RU" sz="1000" dirty="0"/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ru-RU" sz="1000" dirty="0"/>
              <a:t>выписка из Единого государственного реестра недвижимости</a:t>
            </a:r>
            <a:br>
              <a:rPr lang="ru-RU" sz="1000" dirty="0"/>
            </a:br>
            <a:r>
              <a:rPr lang="ru-RU" sz="1000" dirty="0"/>
              <a:t>о правах на земельный участок, на котором расположен жилой дом заявителя</a:t>
            </a:r>
            <a:br>
              <a:rPr lang="ru-RU" sz="1000" dirty="0"/>
            </a:b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протокол общего собрания членов СНТ по вопросам </a:t>
            </a:r>
            <a:r>
              <a:rPr lang="ru-RU" sz="1000" dirty="0" err="1"/>
              <a:t>догазификации</a:t>
            </a:r>
            <a:r>
              <a:rPr lang="ru-RU" sz="1000" dirty="0"/>
              <a:t> СНТ</a:t>
            </a:r>
          </a:p>
        </p:txBody>
      </p:sp>
    </p:spTree>
    <p:extLst>
      <p:ext uri="{BB962C8B-B14F-4D97-AF65-F5344CB8AC3E}">
        <p14:creationId xmlns:p14="http://schemas.microsoft.com/office/powerpoint/2010/main" val="266799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1">
            <a:extLst>
              <a:ext uri="{FF2B5EF4-FFF2-40B4-BE49-F238E27FC236}">
                <a16:creationId xmlns:a16="http://schemas.microsoft.com/office/drawing/2014/main" id="{E012EEF4-AC3B-4865-9C33-5EE1F1E17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437" r="60134"/>
          <a:stretch/>
        </p:blipFill>
        <p:spPr>
          <a:xfrm>
            <a:off x="370391" y="3249104"/>
            <a:ext cx="2499072" cy="13059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CD998B-C01F-4EA7-B01C-6723D57404E8}"/>
              </a:ext>
            </a:extLst>
          </p:cNvPr>
          <p:cNvSpPr txBox="1">
            <a:spLocks/>
          </p:cNvSpPr>
          <p:nvPr/>
        </p:nvSpPr>
        <p:spPr>
          <a:xfrm>
            <a:off x="370391" y="2029681"/>
            <a:ext cx="3674835" cy="604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2"/>
                </a:solidFill>
              </a:rPr>
              <a:t>Удачной газификации!</a:t>
            </a:r>
          </a:p>
        </p:txBody>
      </p:sp>
      <p:pic>
        <p:nvPicPr>
          <p:cNvPr id="4" name="Graphic 17">
            <a:extLst>
              <a:ext uri="{FF2B5EF4-FFF2-40B4-BE49-F238E27FC236}">
                <a16:creationId xmlns:a16="http://schemas.microsoft.com/office/drawing/2014/main" id="{3ECCFD30-C357-A2AF-C778-9313FFAC1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73476" y="1682508"/>
            <a:ext cx="2180814" cy="1527959"/>
          </a:xfrm>
          <a:prstGeom prst="rect">
            <a:avLst/>
          </a:prstGeom>
        </p:spPr>
      </p:pic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8484A82B-3BAA-C5F6-6F8C-7485BE527647}"/>
              </a:ext>
            </a:extLst>
          </p:cNvPr>
          <p:cNvSpPr/>
          <p:nvPr/>
        </p:nvSpPr>
        <p:spPr>
          <a:xfrm>
            <a:off x="5508294" y="2605215"/>
            <a:ext cx="1688615" cy="1205936"/>
          </a:xfrm>
          <a:custGeom>
            <a:avLst/>
            <a:gdLst>
              <a:gd name="connsiteX0" fmla="*/ 3513 w 1688615"/>
              <a:gd name="connsiteY0" fmla="*/ 1146438 h 1205936"/>
              <a:gd name="connsiteX1" fmla="*/ 45314 w 1688615"/>
              <a:gd name="connsiteY1" fmla="*/ 576897 h 1205936"/>
              <a:gd name="connsiteX2" fmla="*/ 322247 w 1688615"/>
              <a:gd name="connsiteY2" fmla="*/ 326090 h 1205936"/>
              <a:gd name="connsiteX3" fmla="*/ 573054 w 1688615"/>
              <a:gd name="connsiteY3" fmla="*/ 284289 h 1205936"/>
              <a:gd name="connsiteX4" fmla="*/ 588729 w 1688615"/>
              <a:gd name="connsiteY4" fmla="*/ 137985 h 1205936"/>
              <a:gd name="connsiteX5" fmla="*/ 755934 w 1688615"/>
              <a:gd name="connsiteY5" fmla="*/ 2131 h 1205936"/>
              <a:gd name="connsiteX6" fmla="*/ 1017191 w 1688615"/>
              <a:gd name="connsiteY6" fmla="*/ 64833 h 1205936"/>
              <a:gd name="connsiteX7" fmla="*/ 1116469 w 1688615"/>
              <a:gd name="connsiteY7" fmla="*/ 195462 h 1205936"/>
              <a:gd name="connsiteX8" fmla="*/ 1100793 w 1688615"/>
              <a:gd name="connsiteY8" fmla="*/ 273839 h 1205936"/>
              <a:gd name="connsiteX9" fmla="*/ 1388176 w 1688615"/>
              <a:gd name="connsiteY9" fmla="*/ 336540 h 1205936"/>
              <a:gd name="connsiteX10" fmla="*/ 1644208 w 1688615"/>
              <a:gd name="connsiteY10" fmla="*/ 566447 h 1205936"/>
              <a:gd name="connsiteX11" fmla="*/ 1675559 w 1688615"/>
              <a:gd name="connsiteY11" fmla="*/ 1120312 h 1205936"/>
              <a:gd name="connsiteX12" fmla="*/ 1503129 w 1688615"/>
              <a:gd name="connsiteY12" fmla="*/ 1203914 h 1205936"/>
              <a:gd name="connsiteX13" fmla="*/ 3513 w 1688615"/>
              <a:gd name="connsiteY13" fmla="*/ 1146438 h 12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8615" h="1205936">
                <a:moveTo>
                  <a:pt x="3513" y="1146438"/>
                </a:moveTo>
                <a:cubicBezTo>
                  <a:pt x="-2148" y="930030"/>
                  <a:pt x="-7808" y="713622"/>
                  <a:pt x="45314" y="576897"/>
                </a:cubicBezTo>
                <a:cubicBezTo>
                  <a:pt x="98436" y="440172"/>
                  <a:pt x="234290" y="374858"/>
                  <a:pt x="322247" y="326090"/>
                </a:cubicBezTo>
                <a:cubicBezTo>
                  <a:pt x="410204" y="277322"/>
                  <a:pt x="528640" y="315640"/>
                  <a:pt x="573054" y="284289"/>
                </a:cubicBezTo>
                <a:cubicBezTo>
                  <a:pt x="617468" y="252938"/>
                  <a:pt x="558249" y="185011"/>
                  <a:pt x="588729" y="137985"/>
                </a:cubicBezTo>
                <a:cubicBezTo>
                  <a:pt x="619209" y="90959"/>
                  <a:pt x="684524" y="14323"/>
                  <a:pt x="755934" y="2131"/>
                </a:cubicBezTo>
                <a:cubicBezTo>
                  <a:pt x="827344" y="-10061"/>
                  <a:pt x="957102" y="32611"/>
                  <a:pt x="1017191" y="64833"/>
                </a:cubicBezTo>
                <a:cubicBezTo>
                  <a:pt x="1077280" y="97055"/>
                  <a:pt x="1102535" y="160628"/>
                  <a:pt x="1116469" y="195462"/>
                </a:cubicBezTo>
                <a:cubicBezTo>
                  <a:pt x="1130403" y="230296"/>
                  <a:pt x="1055509" y="250326"/>
                  <a:pt x="1100793" y="273839"/>
                </a:cubicBezTo>
                <a:cubicBezTo>
                  <a:pt x="1146078" y="297352"/>
                  <a:pt x="1297607" y="287772"/>
                  <a:pt x="1388176" y="336540"/>
                </a:cubicBezTo>
                <a:cubicBezTo>
                  <a:pt x="1478745" y="385308"/>
                  <a:pt x="1596311" y="435818"/>
                  <a:pt x="1644208" y="566447"/>
                </a:cubicBezTo>
                <a:cubicBezTo>
                  <a:pt x="1692105" y="697076"/>
                  <a:pt x="1699072" y="1014068"/>
                  <a:pt x="1675559" y="1120312"/>
                </a:cubicBezTo>
                <a:cubicBezTo>
                  <a:pt x="1652046" y="1226556"/>
                  <a:pt x="1503129" y="1203914"/>
                  <a:pt x="1503129" y="1203914"/>
                </a:cubicBezTo>
                <a:lnTo>
                  <a:pt x="3513" y="1146438"/>
                </a:lnTo>
                <a:close/>
              </a:path>
            </a:pathLst>
          </a:custGeom>
          <a:gradFill flip="none" rotWithShape="1">
            <a:gsLst>
              <a:gs pos="85000">
                <a:srgbClr val="17B9FF"/>
              </a:gs>
              <a:gs pos="0">
                <a:srgbClr val="1F89F8"/>
              </a:gs>
              <a:gs pos="27000">
                <a:srgbClr val="399CFF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raphic 94">
            <a:extLst>
              <a:ext uri="{FF2B5EF4-FFF2-40B4-BE49-F238E27FC236}">
                <a16:creationId xmlns:a16="http://schemas.microsoft.com/office/drawing/2014/main" id="{31963141-3948-D1C6-4DBF-88E1F1ACA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93500" y="2658343"/>
            <a:ext cx="1518204" cy="10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4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5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4.xml><?xml version="1.0" encoding="utf-8"?>
<a:theme xmlns:a="http://schemas.openxmlformats.org/drawingml/2006/main" name="6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5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Мартынова ЕВ</Template>
  <TotalTime>32086</TotalTime>
  <Words>792</Words>
  <Application>Microsoft Office PowerPoint</Application>
  <PresentationFormat>Экран (16:9)</PresentationFormat>
  <Paragraphs>79</Paragraphs>
  <Slides>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1_Шаблон</vt:lpstr>
      <vt:lpstr>4_Шаблон</vt:lpstr>
      <vt:lpstr>5_Шаблон</vt:lpstr>
      <vt:lpstr>6_Шаблон</vt:lpstr>
      <vt:lpstr>2_Шаблон</vt:lpstr>
      <vt:lpstr>think-cell Slide</vt:lpstr>
      <vt:lpstr>Презентация PowerPoint</vt:lpstr>
      <vt:lpstr> Послание Президента РФ 29 февраля 2024 года</vt:lpstr>
      <vt:lpstr> п. 22 Перечня поручений Президента РФ по реализации Послания (пр-616 от 30 марта 2024 года)</vt:lpstr>
      <vt:lpstr>Программа социальной догазификации и условия для ее подключения</vt:lpstr>
      <vt:lpstr>Шаги для догазификации жилых домов в СНТ</vt:lpstr>
      <vt:lpstr>Шаг 1. Регистрация права собственности на жилой дом </vt:lpstr>
      <vt:lpstr>Шаг 2. Проведение общего собрания членов товарищества по вопросам догазификации </vt:lpstr>
      <vt:lpstr>Шаг 3. Подача заявки и заключение договора на техническое присоединение жилого дома к сети газоснабжения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Пожидаева Светлана Вячеславовна</cp:lastModifiedBy>
  <cp:revision>1980</cp:revision>
  <cp:lastPrinted>2024-05-17T15:31:54Z</cp:lastPrinted>
  <dcterms:created xsi:type="dcterms:W3CDTF">2020-12-17T18:43:20Z</dcterms:created>
  <dcterms:modified xsi:type="dcterms:W3CDTF">2024-06-20T15:29:31Z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