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7" r:id="rId2"/>
    <p:sldId id="536" r:id="rId3"/>
    <p:sldId id="419" r:id="rId4"/>
    <p:sldId id="525" r:id="rId5"/>
    <p:sldId id="537" r:id="rId6"/>
    <p:sldId id="502" r:id="rId7"/>
    <p:sldId id="494" r:id="rId8"/>
    <p:sldId id="427" r:id="rId9"/>
    <p:sldId id="504" r:id="rId10"/>
    <p:sldId id="535" r:id="rId11"/>
    <p:sldId id="523" r:id="rId12"/>
    <p:sldId id="534" r:id="rId13"/>
    <p:sldId id="516" r:id="rId14"/>
    <p:sldId id="518" r:id="rId15"/>
    <p:sldId id="528" r:id="rId16"/>
    <p:sldId id="530" r:id="rId17"/>
    <p:sldId id="520" r:id="rId18"/>
    <p:sldId id="522" r:id="rId19"/>
    <p:sldId id="533" r:id="rId20"/>
    <p:sldId id="524" r:id="rId21"/>
    <p:sldId id="526" r:id="rId22"/>
    <p:sldId id="415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00"/>
    <a:srgbClr val="FF7C80"/>
    <a:srgbClr val="666633"/>
    <a:srgbClr val="CC3300"/>
    <a:srgbClr val="996600"/>
    <a:srgbClr val="FF00FF"/>
    <a:srgbClr val="FF0066"/>
    <a:srgbClr val="09447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31" autoAdjust="0"/>
    <p:restoredTop sz="83837" autoAdjust="0"/>
  </p:normalViewPr>
  <p:slideViewPr>
    <p:cSldViewPr>
      <p:cViewPr>
        <p:scale>
          <a:sx n="60" d="100"/>
          <a:sy n="60" d="100"/>
        </p:scale>
        <p:origin x="-81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7" y="-6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kif\&#1086;&#1073;&#1097;&#1077;&#1077;3\2016\&#1048;&#1089;&#1087;&#1086;&#1083;&#1085;&#1077;&#1085;&#1080;&#1077;%20&#1079;&#1072;%202016%20&#1075;&#1086;&#1076;\&#1057;&#1091;&#1082;&#1089;&#1091;&#1085;\&#1058;&#1072;&#1073;&#1083;&#1080;&#1094;&#1072;%20&#1082;%20&#1089;&#1083;&#1072;&#1081;&#1076;&#1072;&#108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kif\&#1086;&#1073;&#1097;&#1077;&#1077;3\2016\&#1048;&#1089;&#1087;&#1086;&#1083;&#1085;&#1077;&#1085;&#1080;&#1077;%20&#1079;&#1072;%202016%20&#1075;&#1086;&#1076;\&#1057;&#1091;&#1082;&#1089;&#1091;&#1085;\&#1058;&#1072;&#1073;&#1083;&#1080;&#1094;&#1072;%20&#1082;%20&#1089;&#1083;&#1072;&#1081;&#1076;&#1072;&#1084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kif\&#1086;&#1073;&#1097;&#1077;&#1077;3\2016\&#1048;&#1089;&#1087;&#1086;&#1083;&#1085;&#1077;&#1085;&#1080;&#1077;%20&#1079;&#1072;%202016%20&#1075;&#1086;&#1076;\&#1057;&#1091;&#1082;&#1089;&#1091;&#1085;\&#1058;&#1072;&#1073;&#1083;&#1080;&#1094;&#1072;%20&#1082;%20&#1089;&#1083;&#1072;&#1081;&#1076;&#1072;&#108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kif\&#1086;&#1073;&#1097;&#1077;&#1077;3\2016\&#1048;&#1089;&#1087;&#1086;&#1083;&#1085;&#1077;&#1085;&#1080;&#1077;%20&#1079;&#1072;%202016%20&#1075;&#1086;&#1076;\&#1057;&#1091;&#1082;&#1089;&#1091;&#1085;\&#1058;&#1072;&#1073;&#1083;&#1080;&#1094;&#1072;%20&#1082;%20&#1089;&#1083;&#1072;&#1081;&#1076;&#1072;&#1084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kif\&#1086;&#1073;&#1097;&#1077;&#1077;3\2016\&#1048;&#1089;&#1087;&#1086;&#1083;&#1085;&#1077;&#1085;&#1080;&#1077;%20&#1079;&#1072;%202016%20&#1075;&#1086;&#1076;\&#1057;&#1091;&#1082;&#1089;&#1091;&#1085;\&#1058;&#1072;&#1073;&#1083;&#1080;&#1094;&#1072;%20&#1082;%20&#1089;&#1083;&#1072;&#1081;&#1076;&#1072;&#108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180"/>
      <c:perspective val="60"/>
    </c:view3D>
    <c:plotArea>
      <c:layout>
        <c:manualLayout>
          <c:layoutTarget val="inner"/>
          <c:xMode val="edge"/>
          <c:yMode val="edge"/>
          <c:x val="0"/>
          <c:y val="0"/>
          <c:w val="0.76388888888889106"/>
          <c:h val="0.76157268590139937"/>
        </c:manualLayout>
      </c:layout>
      <c:bar3DChart>
        <c:barDir val="col"/>
        <c:grouping val="standard"/>
        <c:ser>
          <c:idx val="0"/>
          <c:order val="0"/>
          <c:tx>
            <c:strRef>
              <c:f>Лист7!$A$5</c:f>
              <c:strCache>
                <c:ptCount val="1"/>
                <c:pt idx="0">
                  <c:v>Налоговые, неналоговые доходы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-0.13650026540260959"/>
                  <c:y val="0.13351676911986671"/>
                </c:manualLayout>
              </c:layout>
              <c:showVal val="1"/>
            </c:dLbl>
            <c:dLbl>
              <c:idx val="1"/>
              <c:layout>
                <c:manualLayout>
                  <c:x val="0.14037887053385317"/>
                  <c:y val="0.112776220074738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Лист7!$B$4:$C$4</c:f>
              <c:strCache>
                <c:ptCount val="2"/>
                <c:pt idx="0">
                  <c:v>Первоначально утвержденный план, тыс.руб. </c:v>
                </c:pt>
                <c:pt idx="1">
                  <c:v>уточненный план, тыс. руб. </c:v>
                </c:pt>
              </c:strCache>
            </c:strRef>
          </c:cat>
          <c:val>
            <c:numRef>
              <c:f>Лист7!$B$5:$C$5</c:f>
              <c:numCache>
                <c:formatCode>#,##0.00</c:formatCode>
                <c:ptCount val="2"/>
                <c:pt idx="0">
                  <c:v>19096</c:v>
                </c:pt>
                <c:pt idx="1">
                  <c:v>20081.599999999951</c:v>
                </c:pt>
              </c:numCache>
            </c:numRef>
          </c:val>
        </c:ser>
        <c:ser>
          <c:idx val="1"/>
          <c:order val="1"/>
          <c:tx>
            <c:strRef>
              <c:f>Лист7!$A$6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FF7C80"/>
            </a:solidFill>
          </c:spPr>
          <c:dLbls>
            <c:dLbl>
              <c:idx val="0"/>
              <c:layout>
                <c:manualLayout>
                  <c:x val="-0.13302854763525787"/>
                  <c:y val="0.30120162491631375"/>
                </c:manualLayout>
              </c:layout>
              <c:showVal val="1"/>
            </c:dLbl>
            <c:dLbl>
              <c:idx val="1"/>
              <c:layout>
                <c:manualLayout>
                  <c:x val="0.11796730562701012"/>
                  <c:y val="0.35069281578055256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Лист7!$B$4:$C$4</c:f>
              <c:strCache>
                <c:ptCount val="2"/>
                <c:pt idx="0">
                  <c:v>Первоначально утвержденный план, тыс.руб. </c:v>
                </c:pt>
                <c:pt idx="1">
                  <c:v>уточненный план, тыс. руб. </c:v>
                </c:pt>
              </c:strCache>
            </c:strRef>
          </c:cat>
          <c:val>
            <c:numRef>
              <c:f>Лист7!$B$6:$C$6</c:f>
              <c:numCache>
                <c:formatCode>#,##0.00</c:formatCode>
                <c:ptCount val="2"/>
                <c:pt idx="0">
                  <c:v>6330.8</c:v>
                </c:pt>
                <c:pt idx="1">
                  <c:v>11918.8</c:v>
                </c:pt>
              </c:numCache>
            </c:numRef>
          </c:val>
        </c:ser>
        <c:shape val="box"/>
        <c:axId val="50381184"/>
        <c:axId val="50382720"/>
        <c:axId val="98859200"/>
      </c:bar3DChart>
      <c:catAx>
        <c:axId val="50381184"/>
        <c:scaling>
          <c:orientation val="minMax"/>
        </c:scaling>
        <c:delete val="1"/>
        <c:axPos val="b"/>
        <c:tickLblPos val="none"/>
        <c:crossAx val="50382720"/>
        <c:crosses val="autoZero"/>
        <c:auto val="1"/>
        <c:lblAlgn val="ctr"/>
        <c:lblOffset val="100"/>
      </c:catAx>
      <c:valAx>
        <c:axId val="50382720"/>
        <c:scaling>
          <c:orientation val="minMax"/>
        </c:scaling>
        <c:delete val="1"/>
        <c:axPos val="r"/>
        <c:majorGridlines/>
        <c:numFmt formatCode="#,##0.00" sourceLinked="1"/>
        <c:tickLblPos val="none"/>
        <c:crossAx val="50381184"/>
        <c:crosses val="autoZero"/>
        <c:crossBetween val="between"/>
      </c:valAx>
      <c:serAx>
        <c:axId val="98859200"/>
        <c:scaling>
          <c:orientation val="minMax"/>
        </c:scaling>
        <c:delete val="1"/>
        <c:axPos val="b"/>
        <c:tickLblPos val="none"/>
        <c:crossAx val="50382720"/>
        <c:crosses val="autoZero"/>
      </c:serAx>
    </c:plotArea>
    <c:legend>
      <c:legendPos val="r"/>
      <c:layout>
        <c:manualLayout>
          <c:xMode val="edge"/>
          <c:yMode val="edge"/>
          <c:x val="0.79441553027821221"/>
          <c:y val="7.5545261960963311E-2"/>
          <c:w val="0.18762967457556948"/>
          <c:h val="0.6452137350985852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9212425850679693"/>
          <c:y val="0.31169491041880637"/>
          <c:w val="0.59435404262914615"/>
          <c:h val="0.56386489185271249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9966FF"/>
              </a:solidFill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3.6284447447551514E-2"/>
                  <c:y val="0.14152209326139217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алоговые и неналоговые доходы</a:t>
                    </a:r>
                  </a:p>
                  <a:p>
                    <a:r>
                      <a:rPr lang="en-US" dirty="0"/>
                      <a:t>19 512,90</a:t>
                    </a:r>
                    <a:r>
                      <a:rPr lang="ru-RU" dirty="0"/>
                      <a:t>,</a:t>
                    </a:r>
                  </a:p>
                  <a:p>
                    <a:r>
                      <a:rPr lang="ru-RU" dirty="0"/>
                      <a:t>69,0%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0345949721434199E-2"/>
                  <c:y val="-3.7620819908899233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Д</a:t>
                    </a:r>
                    <a:r>
                      <a:rPr lang="ru-RU" dirty="0"/>
                      <a:t>отация </a:t>
                    </a:r>
                  </a:p>
                  <a:p>
                    <a:r>
                      <a:rPr lang="en-US" dirty="0"/>
                      <a:t>5 726,10</a:t>
                    </a:r>
                    <a:r>
                      <a:rPr lang="ru-RU" dirty="0"/>
                      <a:t>, </a:t>
                    </a:r>
                  </a:p>
                  <a:p>
                    <a:r>
                      <a:rPr lang="ru-RU" dirty="0"/>
                      <a:t>20,2%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944469740156384"/>
                  <c:y val="-0.13648600624027049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dirty="0"/>
                      <a:t>убвенция </a:t>
                    </a:r>
                  </a:p>
                  <a:p>
                    <a:r>
                      <a:rPr lang="en-US" dirty="0"/>
                      <a:t>605,60</a:t>
                    </a:r>
                    <a:r>
                      <a:rPr lang="ru-RU" dirty="0"/>
                      <a:t>,</a:t>
                    </a:r>
                  </a:p>
                  <a:p>
                    <a:r>
                      <a:rPr lang="ru-RU" dirty="0"/>
                      <a:t>2,1%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6264841247147397E-2"/>
                  <c:y val="-0.1099774054556187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П</a:t>
                    </a:r>
                    <a:r>
                      <a:rPr lang="ru-RU" dirty="0"/>
                      <a:t>рочие межбюджетные трансферты</a:t>
                    </a:r>
                  </a:p>
                  <a:p>
                    <a:r>
                      <a:rPr lang="en-US" dirty="0"/>
                      <a:t>2 476,20</a:t>
                    </a:r>
                    <a:r>
                      <a:rPr lang="ru-RU" dirty="0"/>
                      <a:t>,</a:t>
                    </a:r>
                  </a:p>
                  <a:p>
                    <a:r>
                      <a:rPr lang="ru-RU" dirty="0"/>
                      <a:t>8,7%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0.2427912153658709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>
                        <a:latin typeface="Times New Roman" pitchFamily="18" charset="0"/>
                        <a:cs typeface="Times New Roman" pitchFamily="18" charset="0"/>
                      </a:rPr>
                      <a:t>В</a:t>
                    </a:r>
                    <a:r>
                      <a:rPr lang="ru-RU" dirty="0"/>
                      <a:t>озврат остатков субсидий, субвенций, ИМБТ прошлых </a:t>
                    </a:r>
                    <a:r>
                      <a:rPr lang="ru-RU" dirty="0" smtClean="0"/>
                      <a:t>лет</a:t>
                    </a:r>
                  </a:p>
                  <a:p>
                    <a:r>
                      <a:rPr lang="en-US" dirty="0" smtClean="0"/>
                      <a:t>-</a:t>
                    </a:r>
                    <a:r>
                      <a:rPr lang="en-US" dirty="0"/>
                      <a:t>21,10</a:t>
                    </a:r>
                    <a:r>
                      <a:rPr lang="ru-RU" dirty="0"/>
                      <a:t>,</a:t>
                    </a:r>
                  </a:p>
                  <a:p>
                    <a:r>
                      <a:rPr lang="ru-RU" dirty="0"/>
                      <a:t>-0,1%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Лист1!$A$6:$A$10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</c:v>
                </c:pt>
                <c:pt idx="2">
                  <c:v>Субвенция</c:v>
                </c:pt>
                <c:pt idx="3">
                  <c:v>Прочие межбюджетные трансферты</c:v>
                </c:pt>
                <c:pt idx="4">
                  <c:v>Возврат остатков субсидий, субвенций, ИМБТ прошлых лет</c:v>
                </c:pt>
              </c:strCache>
            </c:strRef>
          </c:cat>
          <c:val>
            <c:numRef>
              <c:f>Лист1!$B$6:$B$10</c:f>
              <c:numCache>
                <c:formatCode>#,##0.00</c:formatCode>
                <c:ptCount val="5"/>
                <c:pt idx="0">
                  <c:v>19512.900000000001</c:v>
                </c:pt>
                <c:pt idx="1">
                  <c:v>5726.1</c:v>
                </c:pt>
                <c:pt idx="2">
                  <c:v>605.6</c:v>
                </c:pt>
                <c:pt idx="3">
                  <c:v>2476.1999999999998</c:v>
                </c:pt>
                <c:pt idx="4">
                  <c:v>-21.1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0"/>
      <c:depthPercent val="100"/>
      <c:perspective val="30"/>
    </c:view3D>
    <c:plotArea>
      <c:layout>
        <c:manualLayout>
          <c:layoutTarget val="inner"/>
          <c:xMode val="edge"/>
          <c:yMode val="edge"/>
          <c:x val="0.10981855528928459"/>
          <c:y val="5.2365917674924822E-2"/>
          <c:w val="0.90204867054661664"/>
          <c:h val="0.55236719800268497"/>
        </c:manualLayout>
      </c:layout>
      <c:bar3DChart>
        <c:barDir val="col"/>
        <c:grouping val="clustered"/>
        <c:ser>
          <c:idx val="0"/>
          <c:order val="0"/>
          <c:tx>
            <c:strRef>
              <c:f>Лист2!$B$4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4.7259597798664302E-2"/>
                  <c:y val="0.26091055980610561"/>
                </c:manualLayout>
              </c:layout>
              <c:showVal val="1"/>
            </c:dLbl>
            <c:dLbl>
              <c:idx val="1"/>
              <c:layout>
                <c:manualLayout>
                  <c:x val="-2.9143694015996181E-3"/>
                  <c:y val="1.6023884847200194E-2"/>
                </c:manualLayout>
              </c:layout>
              <c:showVal val="1"/>
            </c:dLbl>
            <c:dLbl>
              <c:idx val="2"/>
              <c:layout>
                <c:manualLayout>
                  <c:x val="3.352293562823478E-2"/>
                  <c:y val="-8.10937956189782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</a:t>
                    </a:r>
                    <a:r>
                      <a:rPr lang="en-US" dirty="0" smtClean="0"/>
                      <a:t>5 </a:t>
                    </a:r>
                    <a:r>
                      <a:rPr lang="en-US" dirty="0"/>
                      <a:t>666,09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1.4492753623188409E-2"/>
                  <c:y val="-5.2032520325203752E-2"/>
                </c:manualLayout>
              </c:layout>
              <c:showVal val="1"/>
            </c:dLbl>
            <c:dLbl>
              <c:idx val="4"/>
              <c:layout>
                <c:manualLayout>
                  <c:x val="-7.2463385652766004E-3"/>
                  <c:y val="2.106022005095328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Лист2!$A$5:$A$9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</c:v>
                </c:pt>
                <c:pt idx="2">
                  <c:v>Субсидия</c:v>
                </c:pt>
                <c:pt idx="3">
                  <c:v>Субвенция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Лист2!$B$5:$B$9</c:f>
              <c:numCache>
                <c:formatCode>#,##0.00</c:formatCode>
                <c:ptCount val="5"/>
                <c:pt idx="0">
                  <c:v>19598.830000000002</c:v>
                </c:pt>
                <c:pt idx="1">
                  <c:v>4989.1000000000004</c:v>
                </c:pt>
                <c:pt idx="2">
                  <c:v>5666.09</c:v>
                </c:pt>
                <c:pt idx="3">
                  <c:v>620.09</c:v>
                </c:pt>
                <c:pt idx="4">
                  <c:v>2178.0700000000002</c:v>
                </c:pt>
              </c:numCache>
            </c:numRef>
          </c:val>
        </c:ser>
        <c:ser>
          <c:idx val="1"/>
          <c:order val="1"/>
          <c:tx>
            <c:strRef>
              <c:f>Лист2!$C$4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3.1308244360924685E-2"/>
                  <c:y val="0.25999118116408632"/>
                </c:manualLayout>
              </c:layout>
              <c:showVal val="1"/>
            </c:dLbl>
            <c:dLbl>
              <c:idx val="1"/>
              <c:layout>
                <c:manualLayout>
                  <c:x val="1.5555963006325788E-2"/>
                  <c:y val="1.5072343783953852E-2"/>
                </c:manualLayout>
              </c:layout>
              <c:showVal val="1"/>
            </c:dLbl>
            <c:dLbl>
              <c:idx val="2"/>
              <c:layout>
                <c:manualLayout>
                  <c:x val="1.8115942028985508E-2"/>
                  <c:y val="-3.5772357723577473E-2"/>
                </c:manualLayout>
              </c:layout>
              <c:showVal val="1"/>
            </c:dLbl>
            <c:dLbl>
              <c:idx val="3"/>
              <c:layout>
                <c:manualLayout>
                  <c:x val="1.8115942028985499E-3"/>
                  <c:y val="-3.5772357723577473E-2"/>
                </c:manualLayout>
              </c:layout>
              <c:showVal val="1"/>
            </c:dLbl>
            <c:dLbl>
              <c:idx val="4"/>
              <c:layout>
                <c:manualLayout>
                  <c:x val="3.1151969907185481E-2"/>
                  <c:y val="3.7856669586281309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Лист2!$A$5:$A$9</c:f>
              <c:strCache>
                <c:ptCount val="5"/>
                <c:pt idx="0">
                  <c:v>Налоговые и неналоговые доходы</c:v>
                </c:pt>
                <c:pt idx="1">
                  <c:v>Дотация</c:v>
                </c:pt>
                <c:pt idx="2">
                  <c:v>Субсидия</c:v>
                </c:pt>
                <c:pt idx="3">
                  <c:v>Субвенция</c:v>
                </c:pt>
                <c:pt idx="4">
                  <c:v>иные межбюджетные трансферты</c:v>
                </c:pt>
              </c:strCache>
            </c:strRef>
          </c:cat>
          <c:val>
            <c:numRef>
              <c:f>Лист2!$C$5:$C$9</c:f>
              <c:numCache>
                <c:formatCode>#,##0.00</c:formatCode>
                <c:ptCount val="5"/>
                <c:pt idx="0">
                  <c:v>19512.86</c:v>
                </c:pt>
                <c:pt idx="1">
                  <c:v>5726.1</c:v>
                </c:pt>
                <c:pt idx="2">
                  <c:v>0</c:v>
                </c:pt>
                <c:pt idx="3">
                  <c:v>605.58000000000004</c:v>
                </c:pt>
                <c:pt idx="4">
                  <c:v>2455.16</c:v>
                </c:pt>
              </c:numCache>
            </c:numRef>
          </c:val>
        </c:ser>
        <c:dLbls>
          <c:showVal val="1"/>
        </c:dLbls>
        <c:gapWidth val="75"/>
        <c:shape val="box"/>
        <c:axId val="51171712"/>
        <c:axId val="51173248"/>
        <c:axId val="0"/>
      </c:bar3DChart>
      <c:catAx>
        <c:axId val="511717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173248"/>
        <c:crosses val="autoZero"/>
        <c:auto val="1"/>
        <c:lblAlgn val="ctr"/>
        <c:lblOffset val="100"/>
      </c:catAx>
      <c:valAx>
        <c:axId val="51173248"/>
        <c:scaling>
          <c:orientation val="minMax"/>
        </c:scaling>
        <c:delete val="1"/>
        <c:axPos val="l"/>
        <c:numFmt formatCode="#,##0.00" sourceLinked="1"/>
        <c:majorTickMark val="none"/>
        <c:tickLblPos val="none"/>
        <c:crossAx val="511717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1464238845144534"/>
          <c:y val="0.90155108104519555"/>
          <c:w val="0.56528029784320433"/>
          <c:h val="9.7521515224595637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8741141732283637"/>
          <c:y val="9.3614752701367265E-2"/>
          <c:w val="0.58055555555555549"/>
          <c:h val="0.89814814814814814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4.6915492471335821E-2"/>
                  <c:y val="3.9912390261562132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/>
                      <a:t>НДФЛ  </a:t>
                    </a:r>
                  </a:p>
                  <a:p>
                    <a:r>
                      <a:rPr lang="ru-RU" dirty="0"/>
                      <a:t>7 750,0, </a:t>
                    </a:r>
                  </a:p>
                  <a:p>
                    <a:r>
                      <a:rPr lang="ru-RU" dirty="0"/>
                      <a:t>39,7%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6.7139280287332501E-2"/>
                  <c:y val="1.252529640691465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dirty="0"/>
                      <a:t>кцизы </a:t>
                    </a:r>
                  </a:p>
                  <a:p>
                    <a:r>
                      <a:rPr lang="en-US" dirty="0"/>
                      <a:t>1 </a:t>
                    </a:r>
                    <a:r>
                      <a:rPr lang="ru-RU" dirty="0"/>
                      <a:t>879,7, </a:t>
                    </a:r>
                  </a:p>
                  <a:p>
                    <a:r>
                      <a:rPr lang="ru-RU" dirty="0"/>
                      <a:t>9,6%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0.18180290786020259"/>
                  <c:y val="9.7824044721683531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Т</a:t>
                    </a:r>
                    <a:r>
                      <a:rPr lang="ru-RU" dirty="0"/>
                      <a:t>ранспортный налог  </a:t>
                    </a:r>
                  </a:p>
                  <a:p>
                    <a:r>
                      <a:rPr lang="en-US" dirty="0"/>
                      <a:t>4 </a:t>
                    </a:r>
                    <a:r>
                      <a:rPr lang="ru-RU" dirty="0"/>
                      <a:t>191,4,</a:t>
                    </a:r>
                  </a:p>
                  <a:p>
                    <a:r>
                      <a:rPr lang="ru-RU" dirty="0"/>
                      <a:t>  21,5%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1.2250656167978999E-2"/>
                  <c:y val="0.22010197001236914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алог на имущество физических лиц </a:t>
                    </a:r>
                    <a:r>
                      <a:rPr lang="en-US" dirty="0"/>
                      <a:t>9</a:t>
                    </a:r>
                    <a:r>
                      <a:rPr lang="ru-RU" dirty="0"/>
                      <a:t>44,4, </a:t>
                    </a:r>
                  </a:p>
                  <a:p>
                    <a:r>
                      <a:rPr lang="ru-RU" dirty="0"/>
                      <a:t>4,8%</a:t>
                    </a:r>
                    <a:endParaRPr lang="en-US" dirty="0"/>
                  </a:p>
                </c:rich>
              </c:tx>
              <c:dLblPos val="bestFit"/>
            </c:dLbl>
            <c:dLbl>
              <c:idx val="4"/>
              <c:layout>
                <c:manualLayout>
                  <c:x val="-9.8265354775395566E-2"/>
                  <c:y val="7.4359397053824191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/>
                      <a:t>Земельный налог </a:t>
                    </a:r>
                  </a:p>
                  <a:p>
                    <a:r>
                      <a:rPr lang="ru-RU" dirty="0"/>
                      <a:t>3</a:t>
                    </a:r>
                    <a:r>
                      <a:rPr lang="ru-RU" baseline="0" dirty="0"/>
                      <a:t> 992,8</a:t>
                    </a:r>
                    <a:r>
                      <a:rPr lang="ru-RU" dirty="0"/>
                      <a:t>, </a:t>
                    </a:r>
                  </a:p>
                  <a:p>
                    <a:r>
                      <a:rPr lang="ru-RU" dirty="0"/>
                      <a:t> 20,5%</a:t>
                    </a:r>
                    <a:endParaRPr lang="en-US" dirty="0"/>
                  </a:p>
                </c:rich>
              </c:tx>
              <c:dLblPos val="bestFit"/>
            </c:dLbl>
            <c:dLbl>
              <c:idx val="5"/>
              <c:layout>
                <c:manualLayout>
                  <c:x val="-0.12776730211355161"/>
                  <c:y val="-7.455661145805100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А</a:t>
                    </a:r>
                    <a:r>
                      <a:rPr lang="ru-RU" dirty="0"/>
                      <a:t>рендная плата за землю  </a:t>
                    </a:r>
                  </a:p>
                  <a:p>
                    <a:r>
                      <a:rPr lang="ru-RU" dirty="0"/>
                      <a:t>568,8, </a:t>
                    </a:r>
                  </a:p>
                  <a:p>
                    <a:r>
                      <a:rPr lang="ru-RU" dirty="0"/>
                      <a:t>2,9%</a:t>
                    </a:r>
                    <a:endParaRPr lang="en-US" dirty="0"/>
                  </a:p>
                </c:rich>
              </c:tx>
              <c:dLblPos val="bestFit"/>
            </c:dLbl>
            <c:dLbl>
              <c:idx val="6"/>
              <c:layout>
                <c:manualLayout>
                  <c:x val="1.8330225169222301E-2"/>
                  <c:y val="-6.605581198901862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П</a:t>
                    </a:r>
                    <a:r>
                      <a:rPr lang="ru-RU" dirty="0"/>
                      <a:t>родажа земельных участков  </a:t>
                    </a:r>
                  </a:p>
                  <a:p>
                    <a:r>
                      <a:rPr lang="ru-RU" dirty="0"/>
                      <a:t>129,5, </a:t>
                    </a:r>
                  </a:p>
                  <a:p>
                    <a:r>
                      <a:rPr lang="ru-RU" dirty="0"/>
                      <a:t>0,7%</a:t>
                    </a:r>
                    <a:endParaRPr lang="en-US" dirty="0"/>
                  </a:p>
                </c:rich>
              </c:tx>
              <c:dLblPos val="bestFit"/>
            </c:dLbl>
            <c:dLbl>
              <c:idx val="7"/>
              <c:layout>
                <c:manualLayout>
                  <c:x val="0.26263382373255967"/>
                  <c:y val="-7.0880049084773494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dirty="0"/>
                      <a:t>айм жилья </a:t>
                    </a:r>
                  </a:p>
                  <a:p>
                    <a:r>
                      <a:rPr lang="ru-RU" dirty="0"/>
                      <a:t>56,3, </a:t>
                    </a:r>
                  </a:p>
                  <a:p>
                    <a:r>
                      <a:rPr lang="ru-RU" dirty="0"/>
                      <a:t>0,3%</a:t>
                    </a:r>
                    <a:endParaRPr lang="en-US" dirty="0"/>
                  </a:p>
                </c:rich>
              </c:tx>
              <c:dLblPos val="bestFit"/>
            </c:dLbl>
            <c:dLbl>
              <c:idx val="8"/>
              <c:layout>
                <c:manualLayout>
                  <c:x val="0.23532566652852613"/>
                  <c:y val="9.7816393640450267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/>
                      <a:t>прочие неналоговые</a:t>
                    </a:r>
                    <a:r>
                      <a:rPr lang="ru-RU" baseline="0" dirty="0"/>
                      <a:t> доходы </a:t>
                    </a:r>
                    <a:r>
                      <a:rPr lang="en-US" dirty="0"/>
                      <a:t>8,4</a:t>
                    </a:r>
                    <a:r>
                      <a:rPr lang="ru-RU" dirty="0"/>
                      <a:t>, 0,04%</a:t>
                    </a:r>
                    <a:endParaRPr lang="en-US" dirty="0"/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Лист4!$A$3:$A$10</c:f>
              <c:strCache>
                <c:ptCount val="8"/>
                <c:pt idx="0">
                  <c:v>НДФЛ</c:v>
                </c:pt>
                <c:pt idx="1">
                  <c:v>Доходы от уплаты акцизов </c:v>
                </c:pt>
                <c:pt idx="2">
                  <c:v>Транспортный налог </c:v>
                </c:pt>
                <c:pt idx="3">
                  <c:v>Налог на имущество физических лиц </c:v>
                </c:pt>
                <c:pt idx="4">
                  <c:v>Земельный налог </c:v>
                </c:pt>
                <c:pt idx="5">
                  <c:v>Арендная плата земли </c:v>
                </c:pt>
                <c:pt idx="6">
                  <c:v>Доходы от продажи земельных участков(вкл. право  продажи) </c:v>
                </c:pt>
                <c:pt idx="7">
                  <c:v>Найм жилья </c:v>
                </c:pt>
              </c:strCache>
            </c:strRef>
          </c:cat>
          <c:val>
            <c:numRef>
              <c:f>Лист4!$B$3:$B$10</c:f>
              <c:numCache>
                <c:formatCode>#,##0.0</c:formatCode>
                <c:ptCount val="8"/>
                <c:pt idx="0">
                  <c:v>7750</c:v>
                </c:pt>
                <c:pt idx="1">
                  <c:v>1879.7</c:v>
                </c:pt>
                <c:pt idx="2">
                  <c:v>4191.4000000000005</c:v>
                </c:pt>
                <c:pt idx="3">
                  <c:v>944.4</c:v>
                </c:pt>
                <c:pt idx="4">
                  <c:v>3992.8</c:v>
                </c:pt>
                <c:pt idx="5">
                  <c:v>568.79999999999995</c:v>
                </c:pt>
                <c:pt idx="6">
                  <c:v>129.5</c:v>
                </c:pt>
                <c:pt idx="7">
                  <c:v>56.3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Лист4!$A$3:$A$10</c:f>
              <c:strCache>
                <c:ptCount val="8"/>
                <c:pt idx="0">
                  <c:v>НДФЛ</c:v>
                </c:pt>
                <c:pt idx="1">
                  <c:v>Доходы от уплаты акцизов </c:v>
                </c:pt>
                <c:pt idx="2">
                  <c:v>Транспортный налог </c:v>
                </c:pt>
                <c:pt idx="3">
                  <c:v>Налог на имущество физических лиц </c:v>
                </c:pt>
                <c:pt idx="4">
                  <c:v>Земельный налог </c:v>
                </c:pt>
                <c:pt idx="5">
                  <c:v>Арендная плата земли </c:v>
                </c:pt>
                <c:pt idx="6">
                  <c:v>Доходы от продажи земельных участков(вкл. право  продажи) </c:v>
                </c:pt>
                <c:pt idx="7">
                  <c:v>Найм жилья </c:v>
                </c:pt>
              </c:strCache>
            </c:strRef>
          </c:cat>
          <c:val>
            <c:numRef>
              <c:f>Лист4!$C$3:$C$10</c:f>
              <c:numCache>
                <c:formatCode>0.0</c:formatCode>
                <c:ptCount val="8"/>
                <c:pt idx="0">
                  <c:v>39.717315211988179</c:v>
                </c:pt>
                <c:pt idx="1">
                  <c:v>9.6331145037385539</c:v>
                </c:pt>
                <c:pt idx="2">
                  <c:v>21.480149029616289</c:v>
                </c:pt>
                <c:pt idx="3">
                  <c:v>4.8398751595098632</c:v>
                </c:pt>
                <c:pt idx="4">
                  <c:v>20.462360797216203</c:v>
                </c:pt>
                <c:pt idx="5">
                  <c:v>2.9149946958166142</c:v>
                </c:pt>
                <c:pt idx="6">
                  <c:v>0.66366352515515381</c:v>
                </c:pt>
                <c:pt idx="7">
                  <c:v>0.28852707695934737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2744663167104156"/>
          <c:y val="5.1400554097404488E-2"/>
          <c:w val="0.81147134733158499"/>
          <c:h val="0.61389603227912226"/>
        </c:manualLayout>
      </c:layout>
      <c:bar3DChart>
        <c:barDir val="col"/>
        <c:grouping val="clustered"/>
        <c:ser>
          <c:idx val="0"/>
          <c:order val="0"/>
          <c:tx>
            <c:strRef>
              <c:f>Лист6!$B$7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-1.179941002949852E-2"/>
                  <c:y val="-2.8906955736224031E-2"/>
                </c:manualLayout>
              </c:layout>
              <c:showVal val="1"/>
            </c:dLbl>
            <c:dLbl>
              <c:idx val="1"/>
              <c:layout>
                <c:manualLayout>
                  <c:x val="-2.5958702064896755E-2"/>
                  <c:y val="-4.6973803071363902E-2"/>
                </c:manualLayout>
              </c:layout>
              <c:showVal val="1"/>
            </c:dLbl>
            <c:dLbl>
              <c:idx val="2"/>
              <c:layout>
                <c:manualLayout>
                  <c:x val="-7.0796460176991488E-3"/>
                  <c:y val="-4.3360433604336231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Лист6!$A$8:$A$10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Лист6!$B$8:$B$10</c:f>
              <c:numCache>
                <c:formatCode>#,##0.0</c:formatCode>
                <c:ptCount val="3"/>
                <c:pt idx="0">
                  <c:v>210</c:v>
                </c:pt>
                <c:pt idx="1">
                  <c:v>1946</c:v>
                </c:pt>
                <c:pt idx="2">
                  <c:v>250</c:v>
                </c:pt>
              </c:numCache>
            </c:numRef>
          </c:val>
        </c:ser>
        <c:ser>
          <c:idx val="1"/>
          <c:order val="1"/>
          <c:tx>
            <c:strRef>
              <c:f>Лист6!$C$7</c:f>
              <c:strCache>
                <c:ptCount val="1"/>
                <c:pt idx="0">
                  <c:v>на 01.01.2017</c:v>
                </c:pt>
              </c:strCache>
            </c:strRef>
          </c:tx>
          <c:dLbls>
            <c:dLbl>
              <c:idx val="0"/>
              <c:layout>
                <c:manualLayout>
                  <c:x val="6.355104797974391E-2"/>
                  <c:y val="-3.252030233636178E-2"/>
                </c:manualLayout>
              </c:layout>
              <c:showVal val="1"/>
            </c:dLbl>
            <c:dLbl>
              <c:idx val="1"/>
              <c:layout>
                <c:manualLayout>
                  <c:x val="0.12316908343159619"/>
                  <c:y val="2.6467703741023196E-2"/>
                </c:manualLayout>
              </c:layout>
              <c:showVal val="1"/>
            </c:dLbl>
            <c:dLbl>
              <c:idx val="2"/>
              <c:layout>
                <c:manualLayout>
                  <c:x val="7.5350432747106136E-2"/>
                  <c:y val="-2.8906954942234768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Лист6!$A$8:$A$10</c:f>
              <c:strCache>
                <c:ptCount val="3"/>
                <c:pt idx="0">
                  <c:v>Налог на имущество физических лиц</c:v>
                </c:pt>
                <c:pt idx="1">
                  <c:v>Транспортный налог</c:v>
                </c:pt>
                <c:pt idx="2">
                  <c:v>Земельный налог</c:v>
                </c:pt>
              </c:strCache>
            </c:strRef>
          </c:cat>
          <c:val>
            <c:numRef>
              <c:f>Лист6!$C$8:$C$10</c:f>
              <c:numCache>
                <c:formatCode>#,##0.0</c:formatCode>
                <c:ptCount val="3"/>
                <c:pt idx="0">
                  <c:v>293</c:v>
                </c:pt>
                <c:pt idx="1">
                  <c:v>2894</c:v>
                </c:pt>
                <c:pt idx="2">
                  <c:v>380</c:v>
                </c:pt>
              </c:numCache>
            </c:numRef>
          </c:val>
        </c:ser>
        <c:shape val="cylinder"/>
        <c:axId val="53552640"/>
        <c:axId val="53554176"/>
        <c:axId val="0"/>
      </c:bar3DChart>
      <c:catAx>
        <c:axId val="53552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3554176"/>
        <c:crosses val="autoZero"/>
        <c:auto val="1"/>
        <c:lblAlgn val="ctr"/>
        <c:lblOffset val="100"/>
      </c:catAx>
      <c:valAx>
        <c:axId val="53554176"/>
        <c:scaling>
          <c:orientation val="minMax"/>
        </c:scaling>
        <c:axPos val="l"/>
        <c:majorGridlines/>
        <c:numFmt formatCode="#,##0.0" sourceLinked="1"/>
        <c:tickLblPos val="nextTo"/>
        <c:crossAx val="53552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5668793243898044"/>
          <c:y val="0.89736353087412357"/>
          <c:w val="0.7055264906046036"/>
          <c:h val="9.3360362475016209E-2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1686241763913294"/>
          <c:y val="0.15353427892972674"/>
          <c:w val="0.60071001062642604"/>
          <c:h val="0.68058485976820748"/>
        </c:manualLayout>
      </c:layout>
      <c:pie3DChart>
        <c:varyColors val="1"/>
        <c:ser>
          <c:idx val="0"/>
          <c:order val="0"/>
          <c:explosion val="7"/>
          <c:dPt>
            <c:idx val="0"/>
            <c:spPr>
              <a:solidFill>
                <a:srgbClr val="FF66CC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7C8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6.1712001556778438E-2"/>
                  <c:y val="0.1166399535261347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    МП "Культура Суксунского мр" </a:t>
                    </a:r>
                    <a:r>
                      <a:rPr lang="ru-RU" sz="16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31,0 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6.0647797769382956E-2"/>
                  <c:y val="4.151904448612779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МП "Создание комфортной среды проживания ..."</a:t>
                    </a:r>
                    <a:r>
                      <a:rPr lang="ru-RU" sz="1600" b="1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63,6 %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0.24160064969784645"/>
                  <c:y val="0.1346314286514180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МП</a:t>
                    </a:r>
                    <a:r>
                      <a:rPr lang="ru-RU" sz="1600" b="1" baseline="0" dirty="0">
                        <a:latin typeface="Times New Roman" pitchFamily="18" charset="0"/>
                        <a:cs typeface="Times New Roman" pitchFamily="18" charset="0"/>
                      </a:rPr>
                      <a:t> "Управление имуществом и земельными ресурсами..." </a:t>
                    </a:r>
                    <a:r>
                      <a:rPr lang="ru-RU" sz="16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1,1 </a:t>
                    </a:r>
                    <a:r>
                      <a:rPr lang="ru-RU" sz="1600" b="1" baseline="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8.0646733941464557E-2"/>
                  <c:y val="-5.354349982559081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МП "Управление муниципальными финансами..."  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      0,1 %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0.13212855903020787"/>
                  <c:y val="-5.264232148383440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МП "Обеспечение безопасности жизнедеятельности..." </a:t>
                    </a:r>
                    <a:r>
                      <a:rPr lang="ru-RU" sz="1600" b="1" dirty="0" smtClean="0">
                        <a:latin typeface="Times New Roman" pitchFamily="18" charset="0"/>
                        <a:cs typeface="Times New Roman" pitchFamily="18" charset="0"/>
                      </a:rPr>
                      <a:t>0,5 </a:t>
                    </a:r>
                    <a:r>
                      <a:rPr lang="ru-RU" sz="16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0.26657743246856924"/>
                  <c:y val="-4.448650615956554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Непрограммные</a:t>
                    </a:r>
                    <a:r>
                      <a:rPr lang="ru-RU" sz="1600" b="1" baseline="0" dirty="0">
                        <a:latin typeface="Times New Roman" pitchFamily="18" charset="0"/>
                        <a:cs typeface="Times New Roman" pitchFamily="18" charset="0"/>
                      </a:rPr>
                      <a:t> мероприятия </a:t>
                    </a:r>
                    <a:r>
                      <a:rPr lang="ru-RU" sz="16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3,7 % </a:t>
                    </a:r>
                    <a:endParaRPr lang="en-US" sz="16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Лист1!$A$5:$A$10</c:f>
              <c:strCache>
                <c:ptCount val="6"/>
                <c:pt idx="0">
                  <c:v>МП «Культура Суксунского муниципального района» </c:v>
                </c:pt>
                <c:pt idx="1">
                  <c:v>МП «Создание комфортной среды проживания и устойчивое развитие сельских территорий в Суксунском муниципальном районе» </c:v>
                </c:pt>
                <c:pt idx="2">
                  <c:v>МП «Управление имуществом и земельными ресурсами Суксунского муниципального района» </c:v>
                </c:pt>
                <c:pt idx="3">
                  <c:v>МП «Управление муниципальными финансами и муниципальным долгом Суксунского муниципального района» </c:v>
                </c:pt>
                <c:pt idx="4">
                  <c:v>МП «Обеспечение безопасности жизнедеятельности жителей Суксунского района» 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Лист1!$B$5:$B$10</c:f>
              <c:numCache>
                <c:formatCode>#,##0.00</c:formatCode>
                <c:ptCount val="6"/>
                <c:pt idx="0">
                  <c:v>9191.7999999999811</c:v>
                </c:pt>
                <c:pt idx="1">
                  <c:v>18906.099999999897</c:v>
                </c:pt>
                <c:pt idx="2" formatCode="General">
                  <c:v>333</c:v>
                </c:pt>
                <c:pt idx="3" formatCode="General">
                  <c:v>16.8</c:v>
                </c:pt>
                <c:pt idx="4" formatCode="General">
                  <c:v>151.69999999999999</c:v>
                </c:pt>
                <c:pt idx="5">
                  <c:v>1111.0999999999999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Лист1!$A$5:$A$10</c:f>
              <c:strCache>
                <c:ptCount val="6"/>
                <c:pt idx="0">
                  <c:v>МП «Культура Суксунского муниципального района» </c:v>
                </c:pt>
                <c:pt idx="1">
                  <c:v>МП «Создание комфортной среды проживания и устойчивое развитие сельских территорий в Суксунском муниципальном районе» </c:v>
                </c:pt>
                <c:pt idx="2">
                  <c:v>МП «Управление имуществом и земельными ресурсами Суксунского муниципального района» </c:v>
                </c:pt>
                <c:pt idx="3">
                  <c:v>МП «Управление муниципальными финансами и муниципальным долгом Суксунского муниципального района» </c:v>
                </c:pt>
                <c:pt idx="4">
                  <c:v>МП «Обеспечение безопасности жизнедеятельности жителей Суксунского района» 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Лист1!$C$5:$C$10</c:f>
              <c:numCache>
                <c:formatCode>General</c:formatCode>
                <c:ptCount val="6"/>
                <c:pt idx="0">
                  <c:v>99.9</c:v>
                </c:pt>
                <c:pt idx="1">
                  <c:v>73.900000000000006</c:v>
                </c:pt>
                <c:pt idx="2">
                  <c:v>18.600000000000001</c:v>
                </c:pt>
                <c:pt idx="3">
                  <c:v>16.8</c:v>
                </c:pt>
                <c:pt idx="4">
                  <c:v>73.3</c:v>
                </c:pt>
                <c:pt idx="5">
                  <c:v>93</c:v>
                </c:pt>
              </c:numCache>
            </c:numRef>
          </c:val>
        </c:ser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0.31624</cdr:x>
      <cdr:y>0.47957</cdr:y>
    </cdr:from>
    <cdr:to>
      <cdr:x>0.45299</cdr:x>
      <cdr:y>0.57092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H="1" flipV="1">
          <a:off x="2664294" y="1512168"/>
          <a:ext cx="1152129" cy="28803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0.32479</cdr:x>
      <cdr:y>0.36539</cdr:y>
    </cdr:from>
    <cdr:to>
      <cdr:x>0.45956</cdr:x>
      <cdr:y>0.46138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36304" y="1152128"/>
          <a:ext cx="1135476" cy="302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/>
            <a:t>188,3%</a:t>
          </a:r>
        </a:p>
      </cdr:txBody>
    </cdr:sp>
  </cdr:relSizeAnchor>
  <cdr:relSizeAnchor xmlns:cdr="http://schemas.openxmlformats.org/drawingml/2006/chartDrawing">
    <cdr:from>
      <cdr:x>0.32479</cdr:x>
      <cdr:y>0.20553</cdr:y>
    </cdr:from>
    <cdr:to>
      <cdr:x>0.42735</cdr:x>
      <cdr:y>0.27404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H="1" flipV="1">
          <a:off x="2736304" y="648072"/>
          <a:ext cx="864096" cy="216024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0.34188</cdr:x>
      <cdr:y>0.09135</cdr:y>
    </cdr:from>
    <cdr:to>
      <cdr:x>0.45299</cdr:x>
      <cdr:y>0.22837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80320" y="28803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105,2%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0.2623</cdr:x>
      <cdr:y>0.41667</cdr:y>
    </cdr:from>
    <cdr:to>
      <cdr:x>0.36066</cdr:x>
      <cdr:y>0.48869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16" y="2500330"/>
          <a:ext cx="857250" cy="4321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+737,0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0.45082</cdr:x>
      <cdr:y>0.57985</cdr:y>
    </cdr:from>
    <cdr:to>
      <cdr:x>0.55738</cdr:x>
      <cdr:y>0.63987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9090" y="3450684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0.40984</cdr:x>
      <cdr:y>0.52381</cdr:y>
    </cdr:from>
    <cdr:to>
      <cdr:x>0.54099</cdr:x>
      <cdr:y>0.57182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71900" y="3143272"/>
          <a:ext cx="1143030" cy="288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5666,09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0.62295</cdr:x>
      <cdr:y>0.54762</cdr:y>
    </cdr:from>
    <cdr:to>
      <cdr:x>0.7377</cdr:x>
      <cdr:y>0.63165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29288" y="3286148"/>
          <a:ext cx="1000132" cy="504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-14,51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0.77049</cdr:x>
      <cdr:y>0.55952</cdr:y>
    </cdr:from>
    <cdr:to>
      <cdr:x>0.90164</cdr:x>
      <cdr:y>0.61904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15172" y="3357586"/>
          <a:ext cx="1143029" cy="357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+277,09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0.10656</cdr:x>
      <cdr:y>0.09524</cdr:y>
    </cdr:from>
    <cdr:to>
      <cdr:x>0.18852</cdr:x>
      <cdr:y>0.11905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0800000" flipH="1" flipV="1">
          <a:off x="928694" y="571504"/>
          <a:ext cx="714380" cy="14287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0.27049</cdr:x>
      <cdr:y>0.47619</cdr:y>
    </cdr:from>
    <cdr:to>
      <cdr:x>0.35245</cdr:x>
      <cdr:y>0.52381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2357454" y="2857520"/>
          <a:ext cx="714318" cy="2857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0.43443</cdr:x>
      <cdr:y>0.5</cdr:y>
    </cdr:from>
    <cdr:to>
      <cdr:x>0.5082</cdr:x>
      <cdr:y>0.54762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3786214" y="3000396"/>
          <a:ext cx="642938" cy="28575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0.61475</cdr:x>
      <cdr:y>0.59524</cdr:y>
    </cdr:from>
    <cdr:to>
      <cdr:x>0.71311</cdr:x>
      <cdr:y>0.61905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5357850" y="3571900"/>
          <a:ext cx="857251" cy="14287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0.80328</cdr:x>
      <cdr:y>0.60714</cdr:y>
    </cdr:from>
    <cdr:to>
      <cdr:x>0.89345</cdr:x>
      <cdr:y>0.63095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flipV="1">
          <a:off x="7000924" y="3643338"/>
          <a:ext cx="785871" cy="14287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0.46693</cdr:x>
      <cdr:y>0.29234</cdr:y>
    </cdr:from>
    <cdr:to>
      <cdr:x>0.56614</cdr:x>
      <cdr:y>0.35513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4728" y="1663024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0.49173</cdr:x>
      <cdr:y>0.35513</cdr:y>
    </cdr:from>
    <cdr:to>
      <cdr:x>0.59921</cdr:x>
      <cdr:y>0.41792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49042" y="2020214"/>
          <a:ext cx="928694" cy="3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rgbClr val="FFFF00"/>
              </a:solidFill>
            </a:rPr>
            <a:t>+</a:t>
          </a:r>
          <a:r>
            <a:rPr lang="ru-RU" sz="1600" b="1" dirty="0" smtClean="0">
              <a:solidFill>
                <a:srgbClr val="FFFF00"/>
              </a:solidFill>
            </a:rPr>
            <a:t>948,0</a:t>
          </a:r>
          <a:endParaRPr lang="ru-RU" sz="16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0.71495</cdr:x>
      <cdr:y>0.56862</cdr:y>
    </cdr:from>
    <cdr:to>
      <cdr:x>0.81416</cdr:x>
      <cdr:y>0.61885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77868" y="323466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FF00"/>
              </a:solidFill>
            </a:rPr>
            <a:t>+130,0</a:t>
          </a:r>
          <a:endParaRPr lang="ru-RU" sz="18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0.24371</cdr:x>
      <cdr:y>0.61885</cdr:y>
    </cdr:from>
    <cdr:to>
      <cdr:x>0.34292</cdr:x>
      <cdr:y>0.63141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05902" y="3520412"/>
          <a:ext cx="857256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0.26025</cdr:x>
      <cdr:y>0.58118</cdr:y>
    </cdr:from>
    <cdr:to>
      <cdr:x>0.36772</cdr:x>
      <cdr:y>0.63141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48778" y="3306098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</a:rPr>
            <a:t>+83,0</a:t>
          </a:r>
          <a:endParaRPr lang="ru-RU" sz="1800" dirty="0">
            <a:solidFill>
              <a:srgbClr val="FFFF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AE9B3BA-D926-419F-9BD8-B62098475F28}" type="datetimeFigureOut">
              <a:rPr lang="ru-RU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9505E4E-40F1-4D94-B48D-86030B769F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8253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A1B851-977B-4411-BFD5-342BBAD275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5726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6A46F9B-F80F-45AF-8C8B-B2B1E12F11C9}" type="slidenum">
              <a:rPr lang="ru-RU" sz="1200">
                <a:latin typeface="Arial" charset="0"/>
              </a:rPr>
              <a:pPr algn="r"/>
              <a:t>3</a:t>
            </a:fld>
            <a:endParaRPr lang="ru-RU" sz="1200" dirty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000" dirty="0" smtClean="0"/>
              <a:t> </a:t>
            </a:r>
            <a:endParaRPr lang="ru-RU" sz="1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400" dirty="0" smtClean="0"/>
              <a:t>	</a:t>
            </a:r>
            <a:endParaRPr lang="ru-RU" sz="1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4691063"/>
            <a:ext cx="6264275" cy="49260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4691063"/>
            <a:ext cx="6264275" cy="492601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ru-RU" sz="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751531-8827-4933-ABC9-E964B2566167}" type="slidenum">
              <a:rPr lang="ru-RU" altLang="ru-RU" smtClean="0">
                <a:solidFill>
                  <a:srgbClr val="000000"/>
                </a:solidFill>
              </a:rPr>
              <a:pPr/>
              <a:t>15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37006" indent="-28346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33856" indent="-22677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587398" indent="-22677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40941" indent="-226771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494483" indent="-22677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48026" indent="-22677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01568" indent="-22677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55110" indent="-22677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B3530-7204-4071-B73A-B4FCF8FD2EF4}" type="slidenum">
              <a:rPr lang="ru-RU" altLang="ru-RU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ru-RU" alt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5F34-2469-4A36-B0A4-261D1B76C778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E61D-14B7-4567-91A9-4C5B332746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29730-549E-425D-A61A-C6A33388C581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E69CC-18E2-4B3D-91C1-364AD35AF4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8B52-2D86-4170-974A-3941F1EBF054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6DA74-3AC1-4208-BAEB-78A1525AA3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E5EC2-530A-45CF-A77C-8B4CCAB01E9F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B045-CEF3-4BED-A8D0-70D6DECA78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0114-1938-40AB-A315-3535D2DFBA68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D906-951A-489B-9EA6-40640358B1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CDDF1-2A60-4C15-A8ED-D00B5C332257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341F-B46A-40ED-8A1A-07B41FD18A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EDD0C-0114-4DA0-BF20-FF4D9403821E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41DF-0D82-4891-934F-A50FC6E1CF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9389-CCEC-41EB-AAF3-A6E4775A0ED1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C27CD-E7EA-413F-BA20-ECA47AAE6F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0E34-C6C5-4466-9878-931AA9510C15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221F4-4159-4DB7-A29C-8369492386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B8D3-24A2-4D86-AF92-2BA198087CF4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14AC-4699-434D-9F77-A2C36DA86C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134E-0D34-49F9-97F9-CB52BD1CED61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1F39-24EC-47E3-871D-E795B16EC5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E438-A6D8-4A89-B45E-C191C72B5DB3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9397-BD85-46D4-924A-8FF795E36F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CC67FE7-9C85-4131-A7A3-E6131B8B79C7}" type="datetime1">
              <a:rPr lang="ru-RU" smtClean="0"/>
              <a:pPr>
                <a:defRPr/>
              </a:pPr>
              <a:t>28.06.2017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ru-RU" dirty="0"/>
              <a:t>Министерство финансов Пермского краяМинистерство финансов Пермского края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7A01ACD-5CBF-44D0-8C8F-EC53FFBA65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60" r:id="rId9"/>
    <p:sldLayoutId id="2147484058" r:id="rId10"/>
    <p:sldLayoutId id="2147484059" r:id="rId11"/>
    <p:sldLayoutId id="214748406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prostoinvesticii.com/wp-content/uploads/2014/11/43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000" contrast="-14000"/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46"/>
            <a:ext cx="9144000" cy="4929223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/>
          <a:lstStyle/>
          <a:p>
            <a:pPr marL="660400" indent="-660400"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Об итогах</a:t>
            </a:r>
          </a:p>
          <a:p>
            <a:pPr marL="660400" indent="-660400"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 исполнения бюджета</a:t>
            </a:r>
            <a:endParaRPr lang="en-US" sz="4800" b="1" i="1" dirty="0" smtClean="0">
              <a:solidFill>
                <a:srgbClr val="094479"/>
              </a:solidFill>
              <a:latin typeface="Times New Roman" pitchFamily="18" charset="0"/>
            </a:endParaRPr>
          </a:p>
          <a:p>
            <a:pPr marL="660400" indent="-660400" algn="ctr" eaLnBrk="1" hangingPunct="1">
              <a:buFont typeface="Wingdings" pitchFamily="2" charset="2"/>
              <a:buNone/>
            </a:pPr>
            <a:r>
              <a:rPr lang="en-US" sz="4800" b="1" i="1" dirty="0" smtClean="0">
                <a:solidFill>
                  <a:srgbClr val="094479"/>
                </a:solidFill>
                <a:latin typeface="Times New Roman" pitchFamily="18" charset="0"/>
              </a:rPr>
              <a:t>C</a:t>
            </a: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уксунского</a:t>
            </a:r>
            <a:r>
              <a:rPr lang="ru-RU" sz="4800" b="1" i="1" dirty="0">
                <a:solidFill>
                  <a:srgbClr val="094479"/>
                </a:solidFill>
                <a:latin typeface="Times New Roman" pitchFamily="18" charset="0"/>
              </a:rPr>
              <a:t> </a:t>
            </a: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городского</a:t>
            </a:r>
            <a:endParaRPr lang="en-US" sz="4800" b="1" i="1" dirty="0" smtClean="0">
              <a:solidFill>
                <a:srgbClr val="094479"/>
              </a:solidFill>
              <a:latin typeface="Times New Roman" pitchFamily="18" charset="0"/>
            </a:endParaRPr>
          </a:p>
          <a:p>
            <a:pPr marL="660400" indent="-660400"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 поселения</a:t>
            </a:r>
          </a:p>
          <a:p>
            <a:pPr marL="660400" indent="-660400" algn="ctr" eaLnBrk="1" hangingPunct="1">
              <a:buFont typeface="Wingdings" pitchFamily="2" charset="2"/>
              <a:buNone/>
            </a:pP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за 20</a:t>
            </a:r>
            <a:r>
              <a:rPr lang="en-US" sz="4800" b="1" i="1" dirty="0" smtClean="0">
                <a:solidFill>
                  <a:srgbClr val="094479"/>
                </a:solidFill>
                <a:latin typeface="Times New Roman" pitchFamily="18" charset="0"/>
              </a:rPr>
              <a:t>1</a:t>
            </a:r>
            <a:r>
              <a:rPr lang="ru-RU" sz="4800" b="1" i="1" dirty="0" smtClean="0">
                <a:solidFill>
                  <a:srgbClr val="094479"/>
                </a:solidFill>
                <a:latin typeface="Times New Roman" pitchFamily="18" charset="0"/>
              </a:rPr>
              <a:t>6 год</a:t>
            </a:r>
          </a:p>
          <a:p>
            <a:pPr marL="660400" indent="-660400" algn="r" eaLnBrk="1" hangingPunct="1">
              <a:buNone/>
            </a:pPr>
            <a:endParaRPr lang="ru-RU" sz="2000" b="1" dirty="0" smtClean="0">
              <a:solidFill>
                <a:srgbClr val="083763"/>
              </a:solidFill>
              <a:latin typeface="Times New Roman" pitchFamily="18" charset="0"/>
            </a:endParaRPr>
          </a:p>
          <a:p>
            <a:pPr marL="660400" indent="-660400" algn="r" eaLnBrk="1" hangingPunct="1">
              <a:buNone/>
            </a:pPr>
            <a:r>
              <a:rPr lang="ru-RU" sz="2000" b="1" dirty="0" smtClean="0">
                <a:solidFill>
                  <a:srgbClr val="083763"/>
                </a:solidFill>
                <a:latin typeface="Times New Roman" pitchFamily="18" charset="0"/>
              </a:rPr>
              <a:t>Докладчик</a:t>
            </a:r>
            <a:r>
              <a:rPr lang="en-US" sz="2000" b="1" dirty="0" smtClean="0">
                <a:solidFill>
                  <a:srgbClr val="083763"/>
                </a:solidFill>
                <a:latin typeface="Times New Roman" pitchFamily="18" charset="0"/>
              </a:rPr>
              <a:t>:</a:t>
            </a:r>
            <a:r>
              <a:rPr lang="ru-RU" sz="2000" b="1" dirty="0" smtClean="0">
                <a:solidFill>
                  <a:srgbClr val="083763"/>
                </a:solidFill>
                <a:latin typeface="Times New Roman" pitchFamily="18" charset="0"/>
              </a:rPr>
              <a:t> Трофимова И.А., </a:t>
            </a:r>
          </a:p>
          <a:p>
            <a:pPr marL="660400" indent="-660400" algn="r" eaLnBrk="1" hangingPunct="1">
              <a:buNone/>
            </a:pPr>
            <a:r>
              <a:rPr lang="ru-RU" sz="2000" b="1" dirty="0" smtClean="0">
                <a:solidFill>
                  <a:srgbClr val="083763"/>
                </a:solidFill>
                <a:latin typeface="Times New Roman" pitchFamily="18" charset="0"/>
              </a:rPr>
              <a:t> Глава Администрации Суксунского муниципального района</a:t>
            </a: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538DB7A3-B35F-4ADF-B2EC-415FECBBFA7B}" type="slidenum">
              <a:rPr lang="ru-RU" sz="1200">
                <a:solidFill>
                  <a:schemeClr val="tx2">
                    <a:shade val="90000"/>
                  </a:schemeClr>
                </a:solidFill>
                <a:latin typeface="Arial" charset="0"/>
              </a:rPr>
              <a:pPr algn="r">
                <a:defRPr/>
              </a:pPr>
              <a:t>1</a:t>
            </a:fld>
            <a:endParaRPr lang="ru-RU" sz="1200" dirty="0">
              <a:solidFill>
                <a:schemeClr val="tx2">
                  <a:shade val="90000"/>
                </a:schemeClr>
              </a:solidFill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Недоимка по налогам, тыс.руб.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21F4-4159-4DB7-A29C-83694923860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51520" y="908720"/>
          <a:ext cx="8640959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2428860" y="4143380"/>
            <a:ext cx="642942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572000" y="2500306"/>
            <a:ext cx="571504" cy="3571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643702" y="4071942"/>
            <a:ext cx="500066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1188" y="2781300"/>
            <a:ext cx="8229600" cy="1143000"/>
          </a:xfrm>
        </p:spPr>
        <p:txBody>
          <a:bodyPr/>
          <a:lstStyle/>
          <a:p>
            <a:pPr algn="ctr"/>
            <a:r>
              <a:rPr lang="ru-RU" altLang="ru-RU" sz="5400" b="1" i="1" dirty="0" smtClean="0">
                <a:solidFill>
                  <a:srgbClr val="094479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br>
              <a:rPr lang="ru-RU" altLang="ru-RU" sz="5400" b="1" i="1" dirty="0" smtClean="0">
                <a:solidFill>
                  <a:srgbClr val="0944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400" b="1" i="1" dirty="0" smtClean="0">
                <a:solidFill>
                  <a:srgbClr val="094479"/>
                </a:solidFill>
                <a:latin typeface="Times New Roman" pitchFamily="18" charset="0"/>
                <a:cs typeface="Times New Roman" pitchFamily="18" charset="0"/>
              </a:rPr>
              <a:t>бюджета Суксунского городского поселения</a:t>
            </a:r>
            <a:br>
              <a:rPr lang="ru-RU" altLang="ru-RU" sz="5400" b="1" i="1" dirty="0" smtClean="0">
                <a:solidFill>
                  <a:srgbClr val="09447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5400" b="1" i="1" dirty="0" smtClean="0">
                <a:solidFill>
                  <a:srgbClr val="094479"/>
                </a:solidFill>
                <a:latin typeface="Times New Roman" pitchFamily="18" charset="0"/>
                <a:cs typeface="Times New Roman" pitchFamily="18" charset="0"/>
              </a:rPr>
              <a:t>в 2016 году</a:t>
            </a:r>
            <a:endParaRPr lang="ru-RU" altLang="ru-RU" i="1" dirty="0" smtClean="0">
              <a:solidFill>
                <a:srgbClr val="09447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F640D-4BEC-440C-B98D-CE68837F4B38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9772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расходной части бюджета поселения за 2016 год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857232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43306" y="3000372"/>
            <a:ext cx="207170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29 710,5 тыс. руб.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58775" y="428604"/>
            <a:ext cx="8785225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Исполнение расходной части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бюджета поселения за 2016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6800938"/>
              </p:ext>
            </p:extLst>
          </p:nvPr>
        </p:nvGraphicFramePr>
        <p:xfrm>
          <a:off x="214283" y="1196754"/>
          <a:ext cx="8715434" cy="5501681"/>
        </p:xfrm>
        <a:graphic>
          <a:graphicData uri="http://schemas.openxmlformats.org/drawingml/2006/table">
            <a:tbl>
              <a:tblPr/>
              <a:tblGrid>
                <a:gridCol w="4907010"/>
                <a:gridCol w="1245062"/>
                <a:gridCol w="1258437"/>
                <a:gridCol w="1304925"/>
              </a:tblGrid>
              <a:tr h="660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Назначено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исполнения, 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71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всего, 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том  числе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38 071,2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29 710,5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612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«Культура 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Суксунского муниципального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9 193,1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9 191,8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 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</a:t>
                      </a:r>
                      <a:r>
                        <a:rPr lang="ru-RU" sz="1800" b="1" i="0" u="none" strike="noStrike" dirty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комфортной среды проживания и устойчивое развитие сельских территорий в Суксунском муниципальном 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районе»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25 588,8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18 906,1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54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</a:t>
                      </a:r>
                      <a:r>
                        <a:rPr lang="ru-RU" sz="1800" b="1" i="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имуществом и земельными ресурсами Суксунского муниципального </a:t>
                      </a: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1 787,4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7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муниципальными финансами и муниципальным долгом Суксунского муниципального района»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100,0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6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МП «Обеспечение безопасности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жизнедеятельности жителей Суксунского района»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207,0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151,7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96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1" i="0" u="none" strike="noStrike" dirty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Непрограммные мероприятия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latin typeface="Times New Roman"/>
                        </a:rPr>
                        <a:t>1 194,9</a:t>
                      </a:r>
                      <a:endParaRPr lang="ru-RU" sz="20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1 111,1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B045-CEF3-4BED-A8D0-70D6DECA784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371065" y="476672"/>
            <a:ext cx="8785225" cy="64294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Динамика исполнения расходной части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бюджета поселения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6851954"/>
              </p:ext>
            </p:extLst>
          </p:nvPr>
        </p:nvGraphicFramePr>
        <p:xfrm>
          <a:off x="285721" y="1489757"/>
          <a:ext cx="8501121" cy="4907876"/>
        </p:xfrm>
        <a:graphic>
          <a:graphicData uri="http://schemas.openxmlformats.org/drawingml/2006/table">
            <a:tbl>
              <a:tblPr/>
              <a:tblGrid>
                <a:gridCol w="4209950"/>
                <a:gridCol w="1516489"/>
                <a:gridCol w="1380390"/>
                <a:gridCol w="1394292"/>
              </a:tblGrid>
              <a:tr h="8455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год  тыс.руб.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год  тыс.руб.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(снижение)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2016/2015,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76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– всего, в том  числе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34 145,4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29 710,5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вопросы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665,1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оборона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безопасность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168,5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18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7 306,7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12 050,7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хозяйство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16 437,5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7 039,4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8 964,6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9 191,8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222,4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1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1281"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B045-CEF3-4BED-A8D0-70D6DECA784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25413" y="115888"/>
            <a:ext cx="8826500" cy="360362"/>
          </a:xfrm>
        </p:spPr>
        <p:txBody>
          <a:bodyPr/>
          <a:lstStyle/>
          <a:p>
            <a:pPr algn="ctr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Расходы дорожного фонда за 2016 год, тыс.рублей</a:t>
            </a:r>
          </a:p>
        </p:txBody>
      </p:sp>
      <p:grpSp>
        <p:nvGrpSpPr>
          <p:cNvPr id="2" name="Группа 69"/>
          <p:cNvGrpSpPr>
            <a:grpSpLocks/>
          </p:cNvGrpSpPr>
          <p:nvPr/>
        </p:nvGrpSpPr>
        <p:grpSpPr bwMode="auto">
          <a:xfrm>
            <a:off x="3035300" y="1911350"/>
            <a:ext cx="3192463" cy="3101975"/>
            <a:chOff x="899592" y="2276872"/>
            <a:chExt cx="2052638" cy="2463799"/>
          </a:xfrm>
        </p:grpSpPr>
        <p:sp>
          <p:nvSpPr>
            <p:cNvPr id="102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1180" y="2278459"/>
              <a:ext cx="2051050" cy="2462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4" name="Freeform 5"/>
            <p:cNvSpPr>
              <a:spLocks/>
            </p:cNvSpPr>
            <p:nvPr/>
          </p:nvSpPr>
          <p:spPr bwMode="auto">
            <a:xfrm>
              <a:off x="899592" y="2276872"/>
              <a:ext cx="1909763" cy="2379662"/>
            </a:xfrm>
            <a:custGeom>
              <a:avLst/>
              <a:gdLst>
                <a:gd name="T0" fmla="*/ 2147483647 w 1258"/>
                <a:gd name="T1" fmla="*/ 2147483647 h 1499"/>
                <a:gd name="T2" fmla="*/ 2147483647 w 1258"/>
                <a:gd name="T3" fmla="*/ 2147483647 h 1499"/>
                <a:gd name="T4" fmla="*/ 2147483647 w 1258"/>
                <a:gd name="T5" fmla="*/ 2147483647 h 1499"/>
                <a:gd name="T6" fmla="*/ 2147483647 w 1258"/>
                <a:gd name="T7" fmla="*/ 2147483647 h 1499"/>
                <a:gd name="T8" fmla="*/ 2147483647 w 1258"/>
                <a:gd name="T9" fmla="*/ 2147483647 h 1499"/>
                <a:gd name="T10" fmla="*/ 0 w 1258"/>
                <a:gd name="T11" fmla="*/ 2147483647 h 1499"/>
                <a:gd name="T12" fmla="*/ 2147483647 w 1258"/>
                <a:gd name="T13" fmla="*/ 2147483647 h 1499"/>
                <a:gd name="T14" fmla="*/ 2147483647 w 1258"/>
                <a:gd name="T15" fmla="*/ 2147483647 h 1499"/>
                <a:gd name="T16" fmla="*/ 2147483647 w 1258"/>
                <a:gd name="T17" fmla="*/ 2147483647 h 1499"/>
                <a:gd name="T18" fmla="*/ 2147483647 w 1258"/>
                <a:gd name="T19" fmla="*/ 2147483647 h 1499"/>
                <a:gd name="T20" fmla="*/ 2147483647 w 1258"/>
                <a:gd name="T21" fmla="*/ 2147483647 h 1499"/>
                <a:gd name="T22" fmla="*/ 2147483647 w 1258"/>
                <a:gd name="T23" fmla="*/ 2147483647 h 1499"/>
                <a:gd name="T24" fmla="*/ 2147483647 w 1258"/>
                <a:gd name="T25" fmla="*/ 2147483647 h 1499"/>
                <a:gd name="T26" fmla="*/ 2147483647 w 1258"/>
                <a:gd name="T27" fmla="*/ 2147483647 h 1499"/>
                <a:gd name="T28" fmla="*/ 2147483647 w 1258"/>
                <a:gd name="T29" fmla="*/ 2147483647 h 1499"/>
                <a:gd name="T30" fmla="*/ 2147483647 w 1258"/>
                <a:gd name="T31" fmla="*/ 2147483647 h 1499"/>
                <a:gd name="T32" fmla="*/ 2147483647 w 1258"/>
                <a:gd name="T33" fmla="*/ 2147483647 h 1499"/>
                <a:gd name="T34" fmla="*/ 2147483647 w 1258"/>
                <a:gd name="T35" fmla="*/ 2147483647 h 1499"/>
                <a:gd name="T36" fmla="*/ 2147483647 w 1258"/>
                <a:gd name="T37" fmla="*/ 2147483647 h 1499"/>
                <a:gd name="T38" fmla="*/ 2147483647 w 1258"/>
                <a:gd name="T39" fmla="*/ 2147483647 h 1499"/>
                <a:gd name="T40" fmla="*/ 2147483647 w 1258"/>
                <a:gd name="T41" fmla="*/ 2147483647 h 1499"/>
                <a:gd name="T42" fmla="*/ 2147483647 w 1258"/>
                <a:gd name="T43" fmla="*/ 2147483647 h 1499"/>
                <a:gd name="T44" fmla="*/ 2147483647 w 1258"/>
                <a:gd name="T45" fmla="*/ 2147483647 h 1499"/>
                <a:gd name="T46" fmla="*/ 2147483647 w 1258"/>
                <a:gd name="T47" fmla="*/ 2147483647 h 1499"/>
                <a:gd name="T48" fmla="*/ 2147483647 w 1258"/>
                <a:gd name="T49" fmla="*/ 2147483647 h 1499"/>
                <a:gd name="T50" fmla="*/ 2147483647 w 1258"/>
                <a:gd name="T51" fmla="*/ 2147483647 h 1499"/>
                <a:gd name="T52" fmla="*/ 2147483647 w 1258"/>
                <a:gd name="T53" fmla="*/ 2147483647 h 1499"/>
                <a:gd name="T54" fmla="*/ 2147483647 w 1258"/>
                <a:gd name="T55" fmla="*/ 0 h 1499"/>
                <a:gd name="T56" fmla="*/ 2147483647 w 1258"/>
                <a:gd name="T57" fmla="*/ 0 h 1499"/>
                <a:gd name="T58" fmla="*/ 2147483647 w 1258"/>
                <a:gd name="T59" fmla="*/ 0 h 1499"/>
                <a:gd name="T60" fmla="*/ 2147483647 w 1258"/>
                <a:gd name="T61" fmla="*/ 2147483647 h 1499"/>
                <a:gd name="T62" fmla="*/ 2147483647 w 1258"/>
                <a:gd name="T63" fmla="*/ 2147483647 h 1499"/>
                <a:gd name="T64" fmla="*/ 2147483647 w 1258"/>
                <a:gd name="T65" fmla="*/ 2147483647 h 1499"/>
                <a:gd name="T66" fmla="*/ 2147483647 w 1258"/>
                <a:gd name="T67" fmla="*/ 2147483647 h 1499"/>
                <a:gd name="T68" fmla="*/ 2147483647 w 1258"/>
                <a:gd name="T69" fmla="*/ 2147483647 h 1499"/>
                <a:gd name="T70" fmla="*/ 2147483647 w 1258"/>
                <a:gd name="T71" fmla="*/ 2147483647 h 1499"/>
                <a:gd name="T72" fmla="*/ 2147483647 w 1258"/>
                <a:gd name="T73" fmla="*/ 2147483647 h 1499"/>
                <a:gd name="T74" fmla="*/ 2147483647 w 1258"/>
                <a:gd name="T75" fmla="*/ 2147483647 h 1499"/>
                <a:gd name="T76" fmla="*/ 2147483647 w 1258"/>
                <a:gd name="T77" fmla="*/ 2147483647 h 1499"/>
                <a:gd name="T78" fmla="*/ 2147483647 w 1258"/>
                <a:gd name="T79" fmla="*/ 2147483647 h 1499"/>
                <a:gd name="T80" fmla="*/ 2147483647 w 1258"/>
                <a:gd name="T81" fmla="*/ 2147483647 h 1499"/>
                <a:gd name="T82" fmla="*/ 2147483647 w 1258"/>
                <a:gd name="T83" fmla="*/ 2147483647 h 14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58"/>
                <a:gd name="T127" fmla="*/ 0 h 1499"/>
                <a:gd name="T128" fmla="*/ 1258 w 1258"/>
                <a:gd name="T129" fmla="*/ 1499 h 14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58" h="1499">
                  <a:moveTo>
                    <a:pt x="330" y="66"/>
                  </a:moveTo>
                  <a:lnTo>
                    <a:pt x="461" y="243"/>
                  </a:lnTo>
                  <a:lnTo>
                    <a:pt x="429" y="339"/>
                  </a:lnTo>
                  <a:lnTo>
                    <a:pt x="322" y="388"/>
                  </a:lnTo>
                  <a:lnTo>
                    <a:pt x="222" y="489"/>
                  </a:lnTo>
                  <a:lnTo>
                    <a:pt x="169" y="643"/>
                  </a:lnTo>
                  <a:lnTo>
                    <a:pt x="98" y="669"/>
                  </a:lnTo>
                  <a:lnTo>
                    <a:pt x="43" y="736"/>
                  </a:lnTo>
                  <a:lnTo>
                    <a:pt x="37" y="860"/>
                  </a:lnTo>
                  <a:lnTo>
                    <a:pt x="2" y="934"/>
                  </a:lnTo>
                  <a:lnTo>
                    <a:pt x="29" y="1037"/>
                  </a:lnTo>
                  <a:lnTo>
                    <a:pt x="0" y="1096"/>
                  </a:lnTo>
                  <a:lnTo>
                    <a:pt x="0" y="1187"/>
                  </a:lnTo>
                  <a:lnTo>
                    <a:pt x="63" y="1302"/>
                  </a:lnTo>
                  <a:lnTo>
                    <a:pt x="136" y="1327"/>
                  </a:lnTo>
                  <a:lnTo>
                    <a:pt x="222" y="1419"/>
                  </a:lnTo>
                  <a:lnTo>
                    <a:pt x="549" y="1499"/>
                  </a:lnTo>
                  <a:lnTo>
                    <a:pt x="609" y="1489"/>
                  </a:lnTo>
                  <a:lnTo>
                    <a:pt x="643" y="1464"/>
                  </a:lnTo>
                  <a:lnTo>
                    <a:pt x="725" y="1493"/>
                  </a:lnTo>
                  <a:lnTo>
                    <a:pt x="1139" y="1411"/>
                  </a:lnTo>
                  <a:lnTo>
                    <a:pt x="1232" y="1281"/>
                  </a:lnTo>
                  <a:lnTo>
                    <a:pt x="1227" y="1232"/>
                  </a:lnTo>
                  <a:lnTo>
                    <a:pt x="1258" y="1179"/>
                  </a:lnTo>
                  <a:lnTo>
                    <a:pt x="1251" y="1047"/>
                  </a:lnTo>
                  <a:lnTo>
                    <a:pt x="1222" y="986"/>
                  </a:lnTo>
                  <a:lnTo>
                    <a:pt x="1249" y="895"/>
                  </a:lnTo>
                  <a:lnTo>
                    <a:pt x="1230" y="778"/>
                  </a:lnTo>
                  <a:lnTo>
                    <a:pt x="1148" y="649"/>
                  </a:lnTo>
                  <a:lnTo>
                    <a:pt x="1116" y="623"/>
                  </a:lnTo>
                  <a:lnTo>
                    <a:pt x="1092" y="506"/>
                  </a:lnTo>
                  <a:lnTo>
                    <a:pt x="1019" y="390"/>
                  </a:lnTo>
                  <a:lnTo>
                    <a:pt x="953" y="341"/>
                  </a:lnTo>
                  <a:lnTo>
                    <a:pt x="933" y="203"/>
                  </a:lnTo>
                  <a:lnTo>
                    <a:pt x="1029" y="129"/>
                  </a:lnTo>
                  <a:lnTo>
                    <a:pt x="1026" y="78"/>
                  </a:lnTo>
                  <a:lnTo>
                    <a:pt x="982" y="61"/>
                  </a:lnTo>
                  <a:lnTo>
                    <a:pt x="886" y="48"/>
                  </a:lnTo>
                  <a:lnTo>
                    <a:pt x="856" y="22"/>
                  </a:lnTo>
                  <a:lnTo>
                    <a:pt x="855" y="21"/>
                  </a:lnTo>
                  <a:lnTo>
                    <a:pt x="850" y="19"/>
                  </a:lnTo>
                  <a:lnTo>
                    <a:pt x="847" y="19"/>
                  </a:lnTo>
                  <a:lnTo>
                    <a:pt x="844" y="17"/>
                  </a:lnTo>
                  <a:lnTo>
                    <a:pt x="839" y="16"/>
                  </a:lnTo>
                  <a:lnTo>
                    <a:pt x="836" y="16"/>
                  </a:lnTo>
                  <a:lnTo>
                    <a:pt x="832" y="12"/>
                  </a:lnTo>
                  <a:lnTo>
                    <a:pt x="827" y="12"/>
                  </a:lnTo>
                  <a:lnTo>
                    <a:pt x="821" y="9"/>
                  </a:lnTo>
                  <a:lnTo>
                    <a:pt x="816" y="9"/>
                  </a:lnTo>
                  <a:lnTo>
                    <a:pt x="812" y="5"/>
                  </a:lnTo>
                  <a:lnTo>
                    <a:pt x="806" y="5"/>
                  </a:lnTo>
                  <a:lnTo>
                    <a:pt x="801" y="4"/>
                  </a:lnTo>
                  <a:lnTo>
                    <a:pt x="797" y="3"/>
                  </a:lnTo>
                  <a:lnTo>
                    <a:pt x="792" y="3"/>
                  </a:lnTo>
                  <a:lnTo>
                    <a:pt x="787" y="0"/>
                  </a:lnTo>
                  <a:lnTo>
                    <a:pt x="782" y="0"/>
                  </a:lnTo>
                  <a:lnTo>
                    <a:pt x="777" y="0"/>
                  </a:lnTo>
                  <a:lnTo>
                    <a:pt x="771" y="0"/>
                  </a:lnTo>
                  <a:lnTo>
                    <a:pt x="766" y="0"/>
                  </a:lnTo>
                  <a:lnTo>
                    <a:pt x="762" y="0"/>
                  </a:lnTo>
                  <a:lnTo>
                    <a:pt x="759" y="3"/>
                  </a:lnTo>
                  <a:lnTo>
                    <a:pt x="753" y="3"/>
                  </a:lnTo>
                  <a:lnTo>
                    <a:pt x="750" y="3"/>
                  </a:lnTo>
                  <a:lnTo>
                    <a:pt x="745" y="3"/>
                  </a:lnTo>
                  <a:lnTo>
                    <a:pt x="744" y="4"/>
                  </a:lnTo>
                  <a:lnTo>
                    <a:pt x="739" y="4"/>
                  </a:lnTo>
                  <a:lnTo>
                    <a:pt x="739" y="5"/>
                  </a:lnTo>
                  <a:lnTo>
                    <a:pt x="827" y="35"/>
                  </a:lnTo>
                  <a:lnTo>
                    <a:pt x="869" y="98"/>
                  </a:lnTo>
                  <a:lnTo>
                    <a:pt x="958" y="111"/>
                  </a:lnTo>
                  <a:lnTo>
                    <a:pt x="962" y="136"/>
                  </a:lnTo>
                  <a:lnTo>
                    <a:pt x="921" y="161"/>
                  </a:lnTo>
                  <a:lnTo>
                    <a:pt x="736" y="129"/>
                  </a:lnTo>
                  <a:lnTo>
                    <a:pt x="730" y="147"/>
                  </a:lnTo>
                  <a:lnTo>
                    <a:pt x="754" y="185"/>
                  </a:lnTo>
                  <a:lnTo>
                    <a:pt x="746" y="210"/>
                  </a:lnTo>
                  <a:lnTo>
                    <a:pt x="709" y="228"/>
                  </a:lnTo>
                  <a:lnTo>
                    <a:pt x="604" y="208"/>
                  </a:lnTo>
                  <a:lnTo>
                    <a:pt x="590" y="139"/>
                  </a:lnTo>
                  <a:lnTo>
                    <a:pt x="503" y="152"/>
                  </a:lnTo>
                  <a:lnTo>
                    <a:pt x="427" y="111"/>
                  </a:lnTo>
                  <a:lnTo>
                    <a:pt x="398" y="72"/>
                  </a:lnTo>
                  <a:lnTo>
                    <a:pt x="412" y="23"/>
                  </a:lnTo>
                  <a:lnTo>
                    <a:pt x="364" y="30"/>
                  </a:lnTo>
                  <a:lnTo>
                    <a:pt x="330" y="6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5" name="Freeform 6"/>
            <p:cNvSpPr>
              <a:spLocks/>
            </p:cNvSpPr>
            <p:nvPr/>
          </p:nvSpPr>
          <p:spPr bwMode="auto">
            <a:xfrm>
              <a:off x="899592" y="2276872"/>
              <a:ext cx="1604963" cy="2274887"/>
            </a:xfrm>
            <a:custGeom>
              <a:avLst/>
              <a:gdLst>
                <a:gd name="T0" fmla="*/ 2147483647 w 1011"/>
                <a:gd name="T1" fmla="*/ 2147483647 h 1433"/>
                <a:gd name="T2" fmla="*/ 2147483647 w 1011"/>
                <a:gd name="T3" fmla="*/ 2147483647 h 1433"/>
                <a:gd name="T4" fmla="*/ 2147483647 w 1011"/>
                <a:gd name="T5" fmla="*/ 2147483647 h 1433"/>
                <a:gd name="T6" fmla="*/ 2147483647 w 1011"/>
                <a:gd name="T7" fmla="*/ 2147483647 h 1433"/>
                <a:gd name="T8" fmla="*/ 2147483647 w 1011"/>
                <a:gd name="T9" fmla="*/ 2147483647 h 1433"/>
                <a:gd name="T10" fmla="*/ 2147483647 w 1011"/>
                <a:gd name="T11" fmla="*/ 0 h 1433"/>
                <a:gd name="T12" fmla="*/ 2147483647 w 1011"/>
                <a:gd name="T13" fmla="*/ 2147483647 h 1433"/>
                <a:gd name="T14" fmla="*/ 2147483647 w 1011"/>
                <a:gd name="T15" fmla="*/ 2147483647 h 1433"/>
                <a:gd name="T16" fmla="*/ 2147483647 w 1011"/>
                <a:gd name="T17" fmla="*/ 2147483647 h 1433"/>
                <a:gd name="T18" fmla="*/ 2147483647 w 1011"/>
                <a:gd name="T19" fmla="*/ 2147483647 h 1433"/>
                <a:gd name="T20" fmla="*/ 2147483647 w 1011"/>
                <a:gd name="T21" fmla="*/ 2147483647 h 1433"/>
                <a:gd name="T22" fmla="*/ 2147483647 w 1011"/>
                <a:gd name="T23" fmla="*/ 2147483647 h 1433"/>
                <a:gd name="T24" fmla="*/ 2147483647 w 1011"/>
                <a:gd name="T25" fmla="*/ 2147483647 h 1433"/>
                <a:gd name="T26" fmla="*/ 2147483647 w 1011"/>
                <a:gd name="T27" fmla="*/ 2147483647 h 1433"/>
                <a:gd name="T28" fmla="*/ 2147483647 w 1011"/>
                <a:gd name="T29" fmla="*/ 2147483647 h 1433"/>
                <a:gd name="T30" fmla="*/ 2147483647 w 1011"/>
                <a:gd name="T31" fmla="*/ 2147483647 h 1433"/>
                <a:gd name="T32" fmla="*/ 2147483647 w 1011"/>
                <a:gd name="T33" fmla="*/ 2147483647 h 1433"/>
                <a:gd name="T34" fmla="*/ 2147483647 w 1011"/>
                <a:gd name="T35" fmla="*/ 2147483647 h 1433"/>
                <a:gd name="T36" fmla="*/ 2147483647 w 1011"/>
                <a:gd name="T37" fmla="*/ 2147483647 h 1433"/>
                <a:gd name="T38" fmla="*/ 2147483647 w 1011"/>
                <a:gd name="T39" fmla="*/ 2147483647 h 1433"/>
                <a:gd name="T40" fmla="*/ 2147483647 w 1011"/>
                <a:gd name="T41" fmla="*/ 2147483647 h 1433"/>
                <a:gd name="T42" fmla="*/ 2147483647 w 1011"/>
                <a:gd name="T43" fmla="*/ 2147483647 h 1433"/>
                <a:gd name="T44" fmla="*/ 2147483647 w 1011"/>
                <a:gd name="T45" fmla="*/ 2147483647 h 1433"/>
                <a:gd name="T46" fmla="*/ 2147483647 w 1011"/>
                <a:gd name="T47" fmla="*/ 2147483647 h 1433"/>
                <a:gd name="T48" fmla="*/ 2147483647 w 1011"/>
                <a:gd name="T49" fmla="*/ 2147483647 h 1433"/>
                <a:gd name="T50" fmla="*/ 2147483647 w 1011"/>
                <a:gd name="T51" fmla="*/ 2147483647 h 1433"/>
                <a:gd name="T52" fmla="*/ 2147483647 w 1011"/>
                <a:gd name="T53" fmla="*/ 2147483647 h 1433"/>
                <a:gd name="T54" fmla="*/ 2147483647 w 1011"/>
                <a:gd name="T55" fmla="*/ 2147483647 h 1433"/>
                <a:gd name="T56" fmla="*/ 2147483647 w 1011"/>
                <a:gd name="T57" fmla="*/ 2147483647 h 1433"/>
                <a:gd name="T58" fmla="*/ 2147483647 w 1011"/>
                <a:gd name="T59" fmla="*/ 2147483647 h 1433"/>
                <a:gd name="T60" fmla="*/ 2147483647 w 1011"/>
                <a:gd name="T61" fmla="*/ 2147483647 h 1433"/>
                <a:gd name="T62" fmla="*/ 2147483647 w 1011"/>
                <a:gd name="T63" fmla="*/ 2147483647 h 1433"/>
                <a:gd name="T64" fmla="*/ 2147483647 w 1011"/>
                <a:gd name="T65" fmla="*/ 2147483647 h 1433"/>
                <a:gd name="T66" fmla="*/ 2147483647 w 1011"/>
                <a:gd name="T67" fmla="*/ 2147483647 h 1433"/>
                <a:gd name="T68" fmla="*/ 2147483647 w 1011"/>
                <a:gd name="T69" fmla="*/ 2147483647 h 1433"/>
                <a:gd name="T70" fmla="*/ 2147483647 w 1011"/>
                <a:gd name="T71" fmla="*/ 2147483647 h 1433"/>
                <a:gd name="T72" fmla="*/ 2147483647 w 1011"/>
                <a:gd name="T73" fmla="*/ 2147483647 h 1433"/>
                <a:gd name="T74" fmla="*/ 2147483647 w 1011"/>
                <a:gd name="T75" fmla="*/ 2147483647 h 1433"/>
                <a:gd name="T76" fmla="*/ 2147483647 w 1011"/>
                <a:gd name="T77" fmla="*/ 2147483647 h 1433"/>
                <a:gd name="T78" fmla="*/ 2147483647 w 1011"/>
                <a:gd name="T79" fmla="*/ 2147483647 h 1433"/>
                <a:gd name="T80" fmla="*/ 2147483647 w 1011"/>
                <a:gd name="T81" fmla="*/ 2147483647 h 1433"/>
                <a:gd name="T82" fmla="*/ 2147483647 w 1011"/>
                <a:gd name="T83" fmla="*/ 2147483647 h 1433"/>
                <a:gd name="T84" fmla="*/ 2147483647 w 1011"/>
                <a:gd name="T85" fmla="*/ 2147483647 h 1433"/>
                <a:gd name="T86" fmla="*/ 2147483647 w 1011"/>
                <a:gd name="T87" fmla="*/ 2147483647 h 1433"/>
                <a:gd name="T88" fmla="*/ 2147483647 w 1011"/>
                <a:gd name="T89" fmla="*/ 2147483647 h 1433"/>
                <a:gd name="T90" fmla="*/ 2147483647 w 1011"/>
                <a:gd name="T91" fmla="*/ 2147483647 h 1433"/>
                <a:gd name="T92" fmla="*/ 2147483647 w 1011"/>
                <a:gd name="T93" fmla="*/ 2147483647 h 1433"/>
                <a:gd name="T94" fmla="*/ 2147483647 w 1011"/>
                <a:gd name="T95" fmla="*/ 2147483647 h 1433"/>
                <a:gd name="T96" fmla="*/ 2147483647 w 1011"/>
                <a:gd name="T97" fmla="*/ 2147483647 h 1433"/>
                <a:gd name="T98" fmla="*/ 2147483647 w 1011"/>
                <a:gd name="T99" fmla="*/ 2147483647 h 1433"/>
                <a:gd name="T100" fmla="*/ 2147483647 w 1011"/>
                <a:gd name="T101" fmla="*/ 2147483647 h 1433"/>
                <a:gd name="T102" fmla="*/ 2147483647 w 1011"/>
                <a:gd name="T103" fmla="*/ 2147483647 h 1433"/>
                <a:gd name="T104" fmla="*/ 2147483647 w 1011"/>
                <a:gd name="T105" fmla="*/ 2147483647 h 1433"/>
                <a:gd name="T106" fmla="*/ 2147483647 w 1011"/>
                <a:gd name="T107" fmla="*/ 2147483647 h 1433"/>
                <a:gd name="T108" fmla="*/ 2147483647 w 1011"/>
                <a:gd name="T109" fmla="*/ 2147483647 h 1433"/>
                <a:gd name="T110" fmla="*/ 2147483647 w 1011"/>
                <a:gd name="T111" fmla="*/ 2147483647 h 1433"/>
                <a:gd name="T112" fmla="*/ 2147483647 w 1011"/>
                <a:gd name="T113" fmla="*/ 2147483647 h 1433"/>
                <a:gd name="T114" fmla="*/ 2147483647 w 1011"/>
                <a:gd name="T115" fmla="*/ 2147483647 h 1433"/>
                <a:gd name="T116" fmla="*/ 2147483647 w 1011"/>
                <a:gd name="T117" fmla="*/ 2147483647 h 1433"/>
                <a:gd name="T118" fmla="*/ 2147483647 w 1011"/>
                <a:gd name="T119" fmla="*/ 2147483647 h 1433"/>
                <a:gd name="T120" fmla="*/ 2147483647 w 1011"/>
                <a:gd name="T121" fmla="*/ 2147483647 h 14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11"/>
                <a:gd name="T184" fmla="*/ 0 h 1433"/>
                <a:gd name="T185" fmla="*/ 1011 w 1011"/>
                <a:gd name="T186" fmla="*/ 1433 h 143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11" h="1433">
                  <a:moveTo>
                    <a:pt x="443" y="343"/>
                  </a:moveTo>
                  <a:lnTo>
                    <a:pt x="441" y="341"/>
                  </a:lnTo>
                  <a:lnTo>
                    <a:pt x="438" y="336"/>
                  </a:lnTo>
                  <a:lnTo>
                    <a:pt x="436" y="332"/>
                  </a:lnTo>
                  <a:lnTo>
                    <a:pt x="433" y="330"/>
                  </a:lnTo>
                  <a:lnTo>
                    <a:pt x="432" y="326"/>
                  </a:lnTo>
                  <a:lnTo>
                    <a:pt x="430" y="321"/>
                  </a:lnTo>
                  <a:lnTo>
                    <a:pt x="428" y="317"/>
                  </a:lnTo>
                  <a:lnTo>
                    <a:pt x="427" y="311"/>
                  </a:lnTo>
                  <a:lnTo>
                    <a:pt x="424" y="306"/>
                  </a:lnTo>
                  <a:lnTo>
                    <a:pt x="424" y="304"/>
                  </a:lnTo>
                  <a:lnTo>
                    <a:pt x="422" y="297"/>
                  </a:lnTo>
                  <a:lnTo>
                    <a:pt x="422" y="292"/>
                  </a:lnTo>
                  <a:lnTo>
                    <a:pt x="424" y="287"/>
                  </a:lnTo>
                  <a:lnTo>
                    <a:pt x="426" y="284"/>
                  </a:lnTo>
                  <a:lnTo>
                    <a:pt x="427" y="279"/>
                  </a:lnTo>
                  <a:lnTo>
                    <a:pt x="430" y="275"/>
                  </a:lnTo>
                  <a:lnTo>
                    <a:pt x="432" y="271"/>
                  </a:lnTo>
                  <a:lnTo>
                    <a:pt x="436" y="269"/>
                  </a:lnTo>
                  <a:lnTo>
                    <a:pt x="439" y="266"/>
                  </a:lnTo>
                  <a:lnTo>
                    <a:pt x="444" y="264"/>
                  </a:lnTo>
                  <a:lnTo>
                    <a:pt x="447" y="262"/>
                  </a:lnTo>
                  <a:lnTo>
                    <a:pt x="452" y="261"/>
                  </a:lnTo>
                  <a:lnTo>
                    <a:pt x="456" y="259"/>
                  </a:lnTo>
                  <a:lnTo>
                    <a:pt x="460" y="258"/>
                  </a:lnTo>
                  <a:lnTo>
                    <a:pt x="464" y="258"/>
                  </a:lnTo>
                  <a:lnTo>
                    <a:pt x="467" y="258"/>
                  </a:lnTo>
                  <a:lnTo>
                    <a:pt x="472" y="256"/>
                  </a:lnTo>
                  <a:lnTo>
                    <a:pt x="473" y="256"/>
                  </a:lnTo>
                  <a:lnTo>
                    <a:pt x="472" y="254"/>
                  </a:lnTo>
                  <a:lnTo>
                    <a:pt x="469" y="249"/>
                  </a:lnTo>
                  <a:lnTo>
                    <a:pt x="465" y="245"/>
                  </a:lnTo>
                  <a:lnTo>
                    <a:pt x="464" y="241"/>
                  </a:lnTo>
                  <a:lnTo>
                    <a:pt x="460" y="236"/>
                  </a:lnTo>
                  <a:lnTo>
                    <a:pt x="456" y="231"/>
                  </a:lnTo>
                  <a:lnTo>
                    <a:pt x="452" y="227"/>
                  </a:lnTo>
                  <a:lnTo>
                    <a:pt x="447" y="220"/>
                  </a:lnTo>
                  <a:lnTo>
                    <a:pt x="443" y="214"/>
                  </a:lnTo>
                  <a:lnTo>
                    <a:pt x="438" y="207"/>
                  </a:lnTo>
                  <a:lnTo>
                    <a:pt x="433" y="200"/>
                  </a:lnTo>
                  <a:lnTo>
                    <a:pt x="427" y="194"/>
                  </a:lnTo>
                  <a:lnTo>
                    <a:pt x="424" y="189"/>
                  </a:lnTo>
                  <a:lnTo>
                    <a:pt x="422" y="185"/>
                  </a:lnTo>
                  <a:lnTo>
                    <a:pt x="419" y="182"/>
                  </a:lnTo>
                  <a:lnTo>
                    <a:pt x="418" y="179"/>
                  </a:lnTo>
                  <a:lnTo>
                    <a:pt x="415" y="176"/>
                  </a:lnTo>
                  <a:lnTo>
                    <a:pt x="411" y="171"/>
                  </a:lnTo>
                  <a:lnTo>
                    <a:pt x="408" y="168"/>
                  </a:lnTo>
                  <a:lnTo>
                    <a:pt x="405" y="164"/>
                  </a:lnTo>
                  <a:lnTo>
                    <a:pt x="402" y="159"/>
                  </a:lnTo>
                  <a:lnTo>
                    <a:pt x="401" y="156"/>
                  </a:lnTo>
                  <a:lnTo>
                    <a:pt x="396" y="152"/>
                  </a:lnTo>
                  <a:lnTo>
                    <a:pt x="394" y="150"/>
                  </a:lnTo>
                  <a:lnTo>
                    <a:pt x="391" y="145"/>
                  </a:lnTo>
                  <a:lnTo>
                    <a:pt x="388" y="141"/>
                  </a:lnTo>
                  <a:lnTo>
                    <a:pt x="385" y="138"/>
                  </a:lnTo>
                  <a:lnTo>
                    <a:pt x="384" y="135"/>
                  </a:lnTo>
                  <a:lnTo>
                    <a:pt x="379" y="128"/>
                  </a:lnTo>
                  <a:lnTo>
                    <a:pt x="374" y="121"/>
                  </a:lnTo>
                  <a:lnTo>
                    <a:pt x="370" y="115"/>
                  </a:lnTo>
                  <a:lnTo>
                    <a:pt x="365" y="108"/>
                  </a:lnTo>
                  <a:lnTo>
                    <a:pt x="360" y="104"/>
                  </a:lnTo>
                  <a:lnTo>
                    <a:pt x="357" y="99"/>
                  </a:lnTo>
                  <a:lnTo>
                    <a:pt x="354" y="95"/>
                  </a:lnTo>
                  <a:lnTo>
                    <a:pt x="351" y="92"/>
                  </a:lnTo>
                  <a:lnTo>
                    <a:pt x="348" y="89"/>
                  </a:lnTo>
                  <a:lnTo>
                    <a:pt x="348" y="86"/>
                  </a:lnTo>
                  <a:lnTo>
                    <a:pt x="345" y="82"/>
                  </a:lnTo>
                  <a:lnTo>
                    <a:pt x="343" y="77"/>
                  </a:lnTo>
                  <a:lnTo>
                    <a:pt x="343" y="73"/>
                  </a:lnTo>
                  <a:lnTo>
                    <a:pt x="345" y="69"/>
                  </a:lnTo>
                  <a:lnTo>
                    <a:pt x="348" y="64"/>
                  </a:lnTo>
                  <a:lnTo>
                    <a:pt x="351" y="61"/>
                  </a:lnTo>
                  <a:lnTo>
                    <a:pt x="356" y="56"/>
                  </a:lnTo>
                  <a:lnTo>
                    <a:pt x="360" y="53"/>
                  </a:lnTo>
                  <a:lnTo>
                    <a:pt x="366" y="49"/>
                  </a:lnTo>
                  <a:lnTo>
                    <a:pt x="372" y="47"/>
                  </a:lnTo>
                  <a:lnTo>
                    <a:pt x="377" y="43"/>
                  </a:lnTo>
                  <a:lnTo>
                    <a:pt x="384" y="41"/>
                  </a:lnTo>
                  <a:lnTo>
                    <a:pt x="390" y="38"/>
                  </a:lnTo>
                  <a:lnTo>
                    <a:pt x="396" y="36"/>
                  </a:lnTo>
                  <a:lnTo>
                    <a:pt x="401" y="35"/>
                  </a:lnTo>
                  <a:lnTo>
                    <a:pt x="407" y="35"/>
                  </a:lnTo>
                  <a:lnTo>
                    <a:pt x="408" y="33"/>
                  </a:lnTo>
                  <a:lnTo>
                    <a:pt x="410" y="33"/>
                  </a:lnTo>
                  <a:lnTo>
                    <a:pt x="413" y="33"/>
                  </a:lnTo>
                  <a:lnTo>
                    <a:pt x="418" y="33"/>
                  </a:lnTo>
                  <a:lnTo>
                    <a:pt x="420" y="33"/>
                  </a:lnTo>
                  <a:lnTo>
                    <a:pt x="424" y="33"/>
                  </a:lnTo>
                  <a:lnTo>
                    <a:pt x="428" y="33"/>
                  </a:lnTo>
                  <a:lnTo>
                    <a:pt x="433" y="35"/>
                  </a:lnTo>
                  <a:lnTo>
                    <a:pt x="436" y="35"/>
                  </a:lnTo>
                  <a:lnTo>
                    <a:pt x="443" y="35"/>
                  </a:lnTo>
                  <a:lnTo>
                    <a:pt x="445" y="35"/>
                  </a:lnTo>
                  <a:lnTo>
                    <a:pt x="452" y="36"/>
                  </a:lnTo>
                  <a:lnTo>
                    <a:pt x="456" y="36"/>
                  </a:lnTo>
                  <a:lnTo>
                    <a:pt x="461" y="36"/>
                  </a:lnTo>
                  <a:lnTo>
                    <a:pt x="465" y="38"/>
                  </a:lnTo>
                  <a:lnTo>
                    <a:pt x="472" y="40"/>
                  </a:lnTo>
                  <a:lnTo>
                    <a:pt x="476" y="40"/>
                  </a:lnTo>
                  <a:lnTo>
                    <a:pt x="481" y="40"/>
                  </a:lnTo>
                  <a:lnTo>
                    <a:pt x="486" y="40"/>
                  </a:lnTo>
                  <a:lnTo>
                    <a:pt x="490" y="41"/>
                  </a:lnTo>
                  <a:lnTo>
                    <a:pt x="495" y="41"/>
                  </a:lnTo>
                  <a:lnTo>
                    <a:pt x="499" y="43"/>
                  </a:lnTo>
                  <a:lnTo>
                    <a:pt x="503" y="43"/>
                  </a:lnTo>
                  <a:lnTo>
                    <a:pt x="509" y="43"/>
                  </a:lnTo>
                  <a:lnTo>
                    <a:pt x="512" y="43"/>
                  </a:lnTo>
                  <a:lnTo>
                    <a:pt x="515" y="43"/>
                  </a:lnTo>
                  <a:lnTo>
                    <a:pt x="520" y="43"/>
                  </a:lnTo>
                  <a:lnTo>
                    <a:pt x="523" y="43"/>
                  </a:lnTo>
                  <a:lnTo>
                    <a:pt x="529" y="43"/>
                  </a:lnTo>
                  <a:lnTo>
                    <a:pt x="534" y="43"/>
                  </a:lnTo>
                  <a:lnTo>
                    <a:pt x="536" y="41"/>
                  </a:lnTo>
                  <a:lnTo>
                    <a:pt x="541" y="40"/>
                  </a:lnTo>
                  <a:lnTo>
                    <a:pt x="544" y="36"/>
                  </a:lnTo>
                  <a:lnTo>
                    <a:pt x="551" y="33"/>
                  </a:lnTo>
                  <a:lnTo>
                    <a:pt x="555" y="30"/>
                  </a:lnTo>
                  <a:lnTo>
                    <a:pt x="561" y="27"/>
                  </a:lnTo>
                  <a:lnTo>
                    <a:pt x="564" y="23"/>
                  </a:lnTo>
                  <a:lnTo>
                    <a:pt x="568" y="22"/>
                  </a:lnTo>
                  <a:lnTo>
                    <a:pt x="570" y="20"/>
                  </a:lnTo>
                  <a:lnTo>
                    <a:pt x="574" y="18"/>
                  </a:lnTo>
                  <a:lnTo>
                    <a:pt x="577" y="17"/>
                  </a:lnTo>
                  <a:lnTo>
                    <a:pt x="581" y="15"/>
                  </a:lnTo>
                  <a:lnTo>
                    <a:pt x="585" y="14"/>
                  </a:lnTo>
                  <a:lnTo>
                    <a:pt x="589" y="10"/>
                  </a:lnTo>
                  <a:lnTo>
                    <a:pt x="593" y="9"/>
                  </a:lnTo>
                  <a:lnTo>
                    <a:pt x="597" y="7"/>
                  </a:lnTo>
                  <a:lnTo>
                    <a:pt x="602" y="7"/>
                  </a:lnTo>
                  <a:lnTo>
                    <a:pt x="608" y="5"/>
                  </a:lnTo>
                  <a:lnTo>
                    <a:pt x="612" y="4"/>
                  </a:lnTo>
                  <a:lnTo>
                    <a:pt x="617" y="2"/>
                  </a:lnTo>
                  <a:lnTo>
                    <a:pt x="623" y="0"/>
                  </a:lnTo>
                  <a:lnTo>
                    <a:pt x="628" y="0"/>
                  </a:lnTo>
                  <a:lnTo>
                    <a:pt x="634" y="0"/>
                  </a:lnTo>
                  <a:lnTo>
                    <a:pt x="640" y="0"/>
                  </a:lnTo>
                  <a:lnTo>
                    <a:pt x="643" y="0"/>
                  </a:lnTo>
                  <a:lnTo>
                    <a:pt x="647" y="0"/>
                  </a:lnTo>
                  <a:lnTo>
                    <a:pt x="649" y="0"/>
                  </a:lnTo>
                  <a:lnTo>
                    <a:pt x="654" y="0"/>
                  </a:lnTo>
                  <a:lnTo>
                    <a:pt x="660" y="0"/>
                  </a:lnTo>
                  <a:lnTo>
                    <a:pt x="666" y="0"/>
                  </a:lnTo>
                  <a:lnTo>
                    <a:pt x="669" y="0"/>
                  </a:lnTo>
                  <a:lnTo>
                    <a:pt x="674" y="0"/>
                  </a:lnTo>
                  <a:lnTo>
                    <a:pt x="677" y="0"/>
                  </a:lnTo>
                  <a:lnTo>
                    <a:pt x="682" y="0"/>
                  </a:lnTo>
                  <a:lnTo>
                    <a:pt x="685" y="0"/>
                  </a:lnTo>
                  <a:lnTo>
                    <a:pt x="690" y="0"/>
                  </a:lnTo>
                  <a:lnTo>
                    <a:pt x="694" y="2"/>
                  </a:lnTo>
                  <a:lnTo>
                    <a:pt x="698" y="2"/>
                  </a:lnTo>
                  <a:lnTo>
                    <a:pt x="702" y="4"/>
                  </a:lnTo>
                  <a:lnTo>
                    <a:pt x="707" y="4"/>
                  </a:lnTo>
                  <a:lnTo>
                    <a:pt x="710" y="4"/>
                  </a:lnTo>
                  <a:lnTo>
                    <a:pt x="716" y="5"/>
                  </a:lnTo>
                  <a:lnTo>
                    <a:pt x="719" y="5"/>
                  </a:lnTo>
                  <a:lnTo>
                    <a:pt x="724" y="7"/>
                  </a:lnTo>
                  <a:lnTo>
                    <a:pt x="728" y="7"/>
                  </a:lnTo>
                  <a:lnTo>
                    <a:pt x="731" y="7"/>
                  </a:lnTo>
                  <a:lnTo>
                    <a:pt x="736" y="9"/>
                  </a:lnTo>
                  <a:lnTo>
                    <a:pt x="741" y="10"/>
                  </a:lnTo>
                  <a:lnTo>
                    <a:pt x="744" y="10"/>
                  </a:lnTo>
                  <a:lnTo>
                    <a:pt x="748" y="12"/>
                  </a:lnTo>
                  <a:lnTo>
                    <a:pt x="753" y="12"/>
                  </a:lnTo>
                  <a:lnTo>
                    <a:pt x="756" y="14"/>
                  </a:lnTo>
                  <a:lnTo>
                    <a:pt x="761" y="14"/>
                  </a:lnTo>
                  <a:lnTo>
                    <a:pt x="765" y="15"/>
                  </a:lnTo>
                  <a:lnTo>
                    <a:pt x="770" y="17"/>
                  </a:lnTo>
                  <a:lnTo>
                    <a:pt x="773" y="17"/>
                  </a:lnTo>
                  <a:lnTo>
                    <a:pt x="778" y="18"/>
                  </a:lnTo>
                  <a:lnTo>
                    <a:pt x="782" y="20"/>
                  </a:lnTo>
                  <a:lnTo>
                    <a:pt x="787" y="20"/>
                  </a:lnTo>
                  <a:lnTo>
                    <a:pt x="790" y="22"/>
                  </a:lnTo>
                  <a:lnTo>
                    <a:pt x="793" y="23"/>
                  </a:lnTo>
                  <a:lnTo>
                    <a:pt x="798" y="23"/>
                  </a:lnTo>
                  <a:lnTo>
                    <a:pt x="801" y="25"/>
                  </a:lnTo>
                  <a:lnTo>
                    <a:pt x="806" y="27"/>
                  </a:lnTo>
                  <a:lnTo>
                    <a:pt x="809" y="27"/>
                  </a:lnTo>
                  <a:lnTo>
                    <a:pt x="814" y="28"/>
                  </a:lnTo>
                  <a:lnTo>
                    <a:pt x="820" y="30"/>
                  </a:lnTo>
                  <a:lnTo>
                    <a:pt x="826" y="31"/>
                  </a:lnTo>
                  <a:lnTo>
                    <a:pt x="832" y="33"/>
                  </a:lnTo>
                  <a:lnTo>
                    <a:pt x="838" y="36"/>
                  </a:lnTo>
                  <a:lnTo>
                    <a:pt x="843" y="38"/>
                  </a:lnTo>
                  <a:lnTo>
                    <a:pt x="848" y="40"/>
                  </a:lnTo>
                  <a:lnTo>
                    <a:pt x="851" y="41"/>
                  </a:lnTo>
                  <a:lnTo>
                    <a:pt x="855" y="43"/>
                  </a:lnTo>
                  <a:lnTo>
                    <a:pt x="860" y="47"/>
                  </a:lnTo>
                  <a:lnTo>
                    <a:pt x="865" y="49"/>
                  </a:lnTo>
                  <a:lnTo>
                    <a:pt x="866" y="55"/>
                  </a:lnTo>
                  <a:lnTo>
                    <a:pt x="870" y="62"/>
                  </a:lnTo>
                  <a:lnTo>
                    <a:pt x="874" y="66"/>
                  </a:lnTo>
                  <a:lnTo>
                    <a:pt x="877" y="69"/>
                  </a:lnTo>
                  <a:lnTo>
                    <a:pt x="880" y="74"/>
                  </a:lnTo>
                  <a:lnTo>
                    <a:pt x="883" y="79"/>
                  </a:lnTo>
                  <a:lnTo>
                    <a:pt x="886" y="82"/>
                  </a:lnTo>
                  <a:lnTo>
                    <a:pt x="889" y="86"/>
                  </a:lnTo>
                  <a:lnTo>
                    <a:pt x="894" y="91"/>
                  </a:lnTo>
                  <a:lnTo>
                    <a:pt x="898" y="95"/>
                  </a:lnTo>
                  <a:lnTo>
                    <a:pt x="902" y="99"/>
                  </a:lnTo>
                  <a:lnTo>
                    <a:pt x="908" y="102"/>
                  </a:lnTo>
                  <a:lnTo>
                    <a:pt x="911" y="104"/>
                  </a:lnTo>
                  <a:lnTo>
                    <a:pt x="917" y="107"/>
                  </a:lnTo>
                  <a:lnTo>
                    <a:pt x="922" y="108"/>
                  </a:lnTo>
                  <a:lnTo>
                    <a:pt x="928" y="108"/>
                  </a:lnTo>
                  <a:lnTo>
                    <a:pt x="931" y="108"/>
                  </a:lnTo>
                  <a:lnTo>
                    <a:pt x="934" y="110"/>
                  </a:lnTo>
                  <a:lnTo>
                    <a:pt x="937" y="110"/>
                  </a:lnTo>
                  <a:lnTo>
                    <a:pt x="941" y="110"/>
                  </a:lnTo>
                  <a:lnTo>
                    <a:pt x="945" y="110"/>
                  </a:lnTo>
                  <a:lnTo>
                    <a:pt x="948" y="110"/>
                  </a:lnTo>
                  <a:lnTo>
                    <a:pt x="951" y="110"/>
                  </a:lnTo>
                  <a:lnTo>
                    <a:pt x="956" y="112"/>
                  </a:lnTo>
                  <a:lnTo>
                    <a:pt x="958" y="112"/>
                  </a:lnTo>
                  <a:lnTo>
                    <a:pt x="964" y="112"/>
                  </a:lnTo>
                  <a:lnTo>
                    <a:pt x="966" y="112"/>
                  </a:lnTo>
                  <a:lnTo>
                    <a:pt x="969" y="113"/>
                  </a:lnTo>
                  <a:lnTo>
                    <a:pt x="973" y="113"/>
                  </a:lnTo>
                  <a:lnTo>
                    <a:pt x="977" y="113"/>
                  </a:lnTo>
                  <a:lnTo>
                    <a:pt x="981" y="113"/>
                  </a:lnTo>
                  <a:lnTo>
                    <a:pt x="983" y="115"/>
                  </a:lnTo>
                  <a:lnTo>
                    <a:pt x="990" y="115"/>
                  </a:lnTo>
                  <a:lnTo>
                    <a:pt x="996" y="118"/>
                  </a:lnTo>
                  <a:lnTo>
                    <a:pt x="1001" y="120"/>
                  </a:lnTo>
                  <a:lnTo>
                    <a:pt x="1005" y="124"/>
                  </a:lnTo>
                  <a:lnTo>
                    <a:pt x="1008" y="128"/>
                  </a:lnTo>
                  <a:lnTo>
                    <a:pt x="1011" y="133"/>
                  </a:lnTo>
                  <a:lnTo>
                    <a:pt x="1011" y="137"/>
                  </a:lnTo>
                  <a:lnTo>
                    <a:pt x="1011" y="141"/>
                  </a:lnTo>
                  <a:lnTo>
                    <a:pt x="1011" y="146"/>
                  </a:lnTo>
                  <a:lnTo>
                    <a:pt x="1010" y="151"/>
                  </a:lnTo>
                  <a:lnTo>
                    <a:pt x="1008" y="154"/>
                  </a:lnTo>
                  <a:lnTo>
                    <a:pt x="1005" y="159"/>
                  </a:lnTo>
                  <a:lnTo>
                    <a:pt x="1001" y="163"/>
                  </a:lnTo>
                  <a:lnTo>
                    <a:pt x="998" y="165"/>
                  </a:lnTo>
                  <a:lnTo>
                    <a:pt x="991" y="169"/>
                  </a:lnTo>
                  <a:lnTo>
                    <a:pt x="986" y="172"/>
                  </a:lnTo>
                  <a:lnTo>
                    <a:pt x="981" y="176"/>
                  </a:lnTo>
                  <a:lnTo>
                    <a:pt x="976" y="179"/>
                  </a:lnTo>
                  <a:lnTo>
                    <a:pt x="969" y="179"/>
                  </a:lnTo>
                  <a:lnTo>
                    <a:pt x="964" y="182"/>
                  </a:lnTo>
                  <a:lnTo>
                    <a:pt x="957" y="182"/>
                  </a:lnTo>
                  <a:lnTo>
                    <a:pt x="951" y="184"/>
                  </a:lnTo>
                  <a:lnTo>
                    <a:pt x="948" y="182"/>
                  </a:lnTo>
                  <a:lnTo>
                    <a:pt x="945" y="182"/>
                  </a:lnTo>
                  <a:lnTo>
                    <a:pt x="939" y="182"/>
                  </a:lnTo>
                  <a:lnTo>
                    <a:pt x="936" y="182"/>
                  </a:lnTo>
                  <a:lnTo>
                    <a:pt x="929" y="182"/>
                  </a:lnTo>
                  <a:lnTo>
                    <a:pt x="925" y="181"/>
                  </a:lnTo>
                  <a:lnTo>
                    <a:pt x="919" y="181"/>
                  </a:lnTo>
                  <a:lnTo>
                    <a:pt x="914" y="181"/>
                  </a:lnTo>
                  <a:lnTo>
                    <a:pt x="906" y="179"/>
                  </a:lnTo>
                  <a:lnTo>
                    <a:pt x="900" y="179"/>
                  </a:lnTo>
                  <a:lnTo>
                    <a:pt x="894" y="177"/>
                  </a:lnTo>
                  <a:lnTo>
                    <a:pt x="887" y="176"/>
                  </a:lnTo>
                  <a:lnTo>
                    <a:pt x="881" y="176"/>
                  </a:lnTo>
                  <a:lnTo>
                    <a:pt x="875" y="174"/>
                  </a:lnTo>
                  <a:lnTo>
                    <a:pt x="868" y="174"/>
                  </a:lnTo>
                  <a:lnTo>
                    <a:pt x="863" y="172"/>
                  </a:lnTo>
                  <a:lnTo>
                    <a:pt x="858" y="172"/>
                  </a:lnTo>
                  <a:lnTo>
                    <a:pt x="855" y="171"/>
                  </a:lnTo>
                  <a:lnTo>
                    <a:pt x="852" y="171"/>
                  </a:lnTo>
                  <a:lnTo>
                    <a:pt x="849" y="171"/>
                  </a:lnTo>
                  <a:lnTo>
                    <a:pt x="841" y="169"/>
                  </a:lnTo>
                  <a:lnTo>
                    <a:pt x="836" y="169"/>
                  </a:lnTo>
                  <a:lnTo>
                    <a:pt x="831" y="168"/>
                  </a:lnTo>
                  <a:lnTo>
                    <a:pt x="824" y="165"/>
                  </a:lnTo>
                  <a:lnTo>
                    <a:pt x="818" y="165"/>
                  </a:lnTo>
                  <a:lnTo>
                    <a:pt x="814" y="164"/>
                  </a:lnTo>
                  <a:lnTo>
                    <a:pt x="807" y="163"/>
                  </a:lnTo>
                  <a:lnTo>
                    <a:pt x="804" y="163"/>
                  </a:lnTo>
                  <a:lnTo>
                    <a:pt x="799" y="163"/>
                  </a:lnTo>
                  <a:lnTo>
                    <a:pt x="795" y="163"/>
                  </a:lnTo>
                  <a:lnTo>
                    <a:pt x="791" y="161"/>
                  </a:lnTo>
                  <a:lnTo>
                    <a:pt x="789" y="161"/>
                  </a:lnTo>
                  <a:lnTo>
                    <a:pt x="787" y="161"/>
                  </a:lnTo>
                  <a:lnTo>
                    <a:pt x="784" y="161"/>
                  </a:lnTo>
                  <a:lnTo>
                    <a:pt x="781" y="161"/>
                  </a:lnTo>
                  <a:lnTo>
                    <a:pt x="778" y="161"/>
                  </a:lnTo>
                  <a:lnTo>
                    <a:pt x="775" y="161"/>
                  </a:lnTo>
                  <a:lnTo>
                    <a:pt x="773" y="163"/>
                  </a:lnTo>
                  <a:lnTo>
                    <a:pt x="770" y="164"/>
                  </a:lnTo>
                  <a:lnTo>
                    <a:pt x="770" y="165"/>
                  </a:lnTo>
                  <a:lnTo>
                    <a:pt x="770" y="169"/>
                  </a:lnTo>
                  <a:lnTo>
                    <a:pt x="773" y="172"/>
                  </a:lnTo>
                  <a:lnTo>
                    <a:pt x="776" y="174"/>
                  </a:lnTo>
                  <a:lnTo>
                    <a:pt x="781" y="179"/>
                  </a:lnTo>
                  <a:lnTo>
                    <a:pt x="787" y="182"/>
                  </a:lnTo>
                  <a:lnTo>
                    <a:pt x="790" y="185"/>
                  </a:lnTo>
                  <a:lnTo>
                    <a:pt x="793" y="190"/>
                  </a:lnTo>
                  <a:lnTo>
                    <a:pt x="797" y="195"/>
                  </a:lnTo>
                  <a:lnTo>
                    <a:pt x="797" y="202"/>
                  </a:lnTo>
                  <a:lnTo>
                    <a:pt x="797" y="208"/>
                  </a:lnTo>
                  <a:lnTo>
                    <a:pt x="795" y="210"/>
                  </a:lnTo>
                  <a:lnTo>
                    <a:pt x="793" y="214"/>
                  </a:lnTo>
                  <a:lnTo>
                    <a:pt x="791" y="218"/>
                  </a:lnTo>
                  <a:lnTo>
                    <a:pt x="789" y="221"/>
                  </a:lnTo>
                  <a:lnTo>
                    <a:pt x="786" y="225"/>
                  </a:lnTo>
                  <a:lnTo>
                    <a:pt x="782" y="228"/>
                  </a:lnTo>
                  <a:lnTo>
                    <a:pt x="778" y="231"/>
                  </a:lnTo>
                  <a:lnTo>
                    <a:pt x="775" y="234"/>
                  </a:lnTo>
                  <a:lnTo>
                    <a:pt x="770" y="238"/>
                  </a:lnTo>
                  <a:lnTo>
                    <a:pt x="765" y="241"/>
                  </a:lnTo>
                  <a:lnTo>
                    <a:pt x="760" y="242"/>
                  </a:lnTo>
                  <a:lnTo>
                    <a:pt x="755" y="246"/>
                  </a:lnTo>
                  <a:lnTo>
                    <a:pt x="748" y="248"/>
                  </a:lnTo>
                  <a:lnTo>
                    <a:pt x="743" y="249"/>
                  </a:lnTo>
                  <a:lnTo>
                    <a:pt x="737" y="249"/>
                  </a:lnTo>
                  <a:lnTo>
                    <a:pt x="735" y="251"/>
                  </a:lnTo>
                  <a:lnTo>
                    <a:pt x="731" y="251"/>
                  </a:lnTo>
                  <a:lnTo>
                    <a:pt x="728" y="253"/>
                  </a:lnTo>
                  <a:lnTo>
                    <a:pt x="724" y="253"/>
                  </a:lnTo>
                  <a:lnTo>
                    <a:pt x="719" y="253"/>
                  </a:lnTo>
                  <a:lnTo>
                    <a:pt x="715" y="253"/>
                  </a:lnTo>
                  <a:lnTo>
                    <a:pt x="711" y="253"/>
                  </a:lnTo>
                  <a:lnTo>
                    <a:pt x="707" y="251"/>
                  </a:lnTo>
                  <a:lnTo>
                    <a:pt x="702" y="251"/>
                  </a:lnTo>
                  <a:lnTo>
                    <a:pt x="698" y="251"/>
                  </a:lnTo>
                  <a:lnTo>
                    <a:pt x="694" y="251"/>
                  </a:lnTo>
                  <a:lnTo>
                    <a:pt x="688" y="249"/>
                  </a:lnTo>
                  <a:lnTo>
                    <a:pt x="683" y="248"/>
                  </a:lnTo>
                  <a:lnTo>
                    <a:pt x="679" y="248"/>
                  </a:lnTo>
                  <a:lnTo>
                    <a:pt x="676" y="246"/>
                  </a:lnTo>
                  <a:lnTo>
                    <a:pt x="669" y="245"/>
                  </a:lnTo>
                  <a:lnTo>
                    <a:pt x="666" y="245"/>
                  </a:lnTo>
                  <a:lnTo>
                    <a:pt x="664" y="242"/>
                  </a:lnTo>
                  <a:lnTo>
                    <a:pt x="659" y="242"/>
                  </a:lnTo>
                  <a:lnTo>
                    <a:pt x="656" y="241"/>
                  </a:lnTo>
                  <a:lnTo>
                    <a:pt x="651" y="240"/>
                  </a:lnTo>
                  <a:lnTo>
                    <a:pt x="648" y="238"/>
                  </a:lnTo>
                  <a:lnTo>
                    <a:pt x="645" y="238"/>
                  </a:lnTo>
                  <a:lnTo>
                    <a:pt x="639" y="234"/>
                  </a:lnTo>
                  <a:lnTo>
                    <a:pt x="632" y="231"/>
                  </a:lnTo>
                  <a:lnTo>
                    <a:pt x="628" y="228"/>
                  </a:lnTo>
                  <a:lnTo>
                    <a:pt x="622" y="225"/>
                  </a:lnTo>
                  <a:lnTo>
                    <a:pt x="619" y="221"/>
                  </a:lnTo>
                  <a:lnTo>
                    <a:pt x="615" y="218"/>
                  </a:lnTo>
                  <a:lnTo>
                    <a:pt x="611" y="215"/>
                  </a:lnTo>
                  <a:lnTo>
                    <a:pt x="610" y="212"/>
                  </a:lnTo>
                  <a:lnTo>
                    <a:pt x="608" y="208"/>
                  </a:lnTo>
                  <a:lnTo>
                    <a:pt x="608" y="205"/>
                  </a:lnTo>
                  <a:lnTo>
                    <a:pt x="608" y="200"/>
                  </a:lnTo>
                  <a:lnTo>
                    <a:pt x="606" y="195"/>
                  </a:lnTo>
                  <a:lnTo>
                    <a:pt x="606" y="192"/>
                  </a:lnTo>
                  <a:lnTo>
                    <a:pt x="608" y="187"/>
                  </a:lnTo>
                  <a:lnTo>
                    <a:pt x="608" y="184"/>
                  </a:lnTo>
                  <a:lnTo>
                    <a:pt x="608" y="179"/>
                  </a:lnTo>
                  <a:lnTo>
                    <a:pt x="608" y="176"/>
                  </a:lnTo>
                  <a:lnTo>
                    <a:pt x="610" y="172"/>
                  </a:lnTo>
                  <a:lnTo>
                    <a:pt x="611" y="165"/>
                  </a:lnTo>
                  <a:lnTo>
                    <a:pt x="612" y="163"/>
                  </a:lnTo>
                  <a:lnTo>
                    <a:pt x="615" y="161"/>
                  </a:lnTo>
                  <a:lnTo>
                    <a:pt x="619" y="161"/>
                  </a:lnTo>
                  <a:lnTo>
                    <a:pt x="622" y="164"/>
                  </a:lnTo>
                  <a:lnTo>
                    <a:pt x="624" y="169"/>
                  </a:lnTo>
                  <a:lnTo>
                    <a:pt x="624" y="172"/>
                  </a:lnTo>
                  <a:lnTo>
                    <a:pt x="626" y="176"/>
                  </a:lnTo>
                  <a:lnTo>
                    <a:pt x="628" y="181"/>
                  </a:lnTo>
                  <a:lnTo>
                    <a:pt x="630" y="184"/>
                  </a:lnTo>
                  <a:lnTo>
                    <a:pt x="630" y="189"/>
                  </a:lnTo>
                  <a:lnTo>
                    <a:pt x="631" y="192"/>
                  </a:lnTo>
                  <a:lnTo>
                    <a:pt x="631" y="195"/>
                  </a:lnTo>
                  <a:lnTo>
                    <a:pt x="632" y="200"/>
                  </a:lnTo>
                  <a:lnTo>
                    <a:pt x="636" y="207"/>
                  </a:lnTo>
                  <a:lnTo>
                    <a:pt x="639" y="214"/>
                  </a:lnTo>
                  <a:lnTo>
                    <a:pt x="641" y="215"/>
                  </a:lnTo>
                  <a:lnTo>
                    <a:pt x="648" y="218"/>
                  </a:lnTo>
                  <a:lnTo>
                    <a:pt x="651" y="218"/>
                  </a:lnTo>
                  <a:lnTo>
                    <a:pt x="656" y="220"/>
                  </a:lnTo>
                  <a:lnTo>
                    <a:pt x="660" y="221"/>
                  </a:lnTo>
                  <a:lnTo>
                    <a:pt x="666" y="221"/>
                  </a:lnTo>
                  <a:lnTo>
                    <a:pt x="671" y="223"/>
                  </a:lnTo>
                  <a:lnTo>
                    <a:pt x="676" y="225"/>
                  </a:lnTo>
                  <a:lnTo>
                    <a:pt x="682" y="225"/>
                  </a:lnTo>
                  <a:lnTo>
                    <a:pt x="690" y="227"/>
                  </a:lnTo>
                  <a:lnTo>
                    <a:pt x="694" y="228"/>
                  </a:lnTo>
                  <a:lnTo>
                    <a:pt x="702" y="228"/>
                  </a:lnTo>
                  <a:lnTo>
                    <a:pt x="705" y="228"/>
                  </a:lnTo>
                  <a:lnTo>
                    <a:pt x="708" y="228"/>
                  </a:lnTo>
                  <a:lnTo>
                    <a:pt x="711" y="229"/>
                  </a:lnTo>
                  <a:lnTo>
                    <a:pt x="716" y="229"/>
                  </a:lnTo>
                  <a:lnTo>
                    <a:pt x="722" y="229"/>
                  </a:lnTo>
                  <a:lnTo>
                    <a:pt x="728" y="229"/>
                  </a:lnTo>
                  <a:lnTo>
                    <a:pt x="733" y="229"/>
                  </a:lnTo>
                  <a:lnTo>
                    <a:pt x="739" y="229"/>
                  </a:lnTo>
                  <a:lnTo>
                    <a:pt x="744" y="228"/>
                  </a:lnTo>
                  <a:lnTo>
                    <a:pt x="750" y="228"/>
                  </a:lnTo>
                  <a:lnTo>
                    <a:pt x="755" y="228"/>
                  </a:lnTo>
                  <a:lnTo>
                    <a:pt x="760" y="227"/>
                  </a:lnTo>
                  <a:lnTo>
                    <a:pt x="761" y="225"/>
                  </a:lnTo>
                  <a:lnTo>
                    <a:pt x="765" y="223"/>
                  </a:lnTo>
                  <a:lnTo>
                    <a:pt x="767" y="220"/>
                  </a:lnTo>
                  <a:lnTo>
                    <a:pt x="769" y="218"/>
                  </a:lnTo>
                  <a:lnTo>
                    <a:pt x="770" y="215"/>
                  </a:lnTo>
                  <a:lnTo>
                    <a:pt x="770" y="212"/>
                  </a:lnTo>
                  <a:lnTo>
                    <a:pt x="770" y="208"/>
                  </a:lnTo>
                  <a:lnTo>
                    <a:pt x="769" y="205"/>
                  </a:lnTo>
                  <a:lnTo>
                    <a:pt x="765" y="202"/>
                  </a:lnTo>
                  <a:lnTo>
                    <a:pt x="764" y="197"/>
                  </a:lnTo>
                  <a:lnTo>
                    <a:pt x="761" y="194"/>
                  </a:lnTo>
                  <a:lnTo>
                    <a:pt x="760" y="190"/>
                  </a:lnTo>
                  <a:lnTo>
                    <a:pt x="755" y="184"/>
                  </a:lnTo>
                  <a:lnTo>
                    <a:pt x="752" y="177"/>
                  </a:lnTo>
                  <a:lnTo>
                    <a:pt x="747" y="171"/>
                  </a:lnTo>
                  <a:lnTo>
                    <a:pt x="744" y="165"/>
                  </a:lnTo>
                  <a:lnTo>
                    <a:pt x="739" y="161"/>
                  </a:lnTo>
                  <a:lnTo>
                    <a:pt x="737" y="158"/>
                  </a:lnTo>
                  <a:lnTo>
                    <a:pt x="735" y="152"/>
                  </a:lnTo>
                  <a:lnTo>
                    <a:pt x="733" y="150"/>
                  </a:lnTo>
                  <a:lnTo>
                    <a:pt x="731" y="146"/>
                  </a:lnTo>
                  <a:lnTo>
                    <a:pt x="731" y="143"/>
                  </a:lnTo>
                  <a:lnTo>
                    <a:pt x="731" y="141"/>
                  </a:lnTo>
                  <a:lnTo>
                    <a:pt x="735" y="139"/>
                  </a:lnTo>
                  <a:lnTo>
                    <a:pt x="736" y="138"/>
                  </a:lnTo>
                  <a:lnTo>
                    <a:pt x="739" y="137"/>
                  </a:lnTo>
                  <a:lnTo>
                    <a:pt x="744" y="137"/>
                  </a:lnTo>
                  <a:lnTo>
                    <a:pt x="748" y="137"/>
                  </a:lnTo>
                  <a:lnTo>
                    <a:pt x="752" y="137"/>
                  </a:lnTo>
                  <a:lnTo>
                    <a:pt x="756" y="137"/>
                  </a:lnTo>
                  <a:lnTo>
                    <a:pt x="760" y="137"/>
                  </a:lnTo>
                  <a:lnTo>
                    <a:pt x="764" y="138"/>
                  </a:lnTo>
                  <a:lnTo>
                    <a:pt x="767" y="138"/>
                  </a:lnTo>
                  <a:lnTo>
                    <a:pt x="773" y="138"/>
                  </a:lnTo>
                  <a:lnTo>
                    <a:pt x="776" y="139"/>
                  </a:lnTo>
                  <a:lnTo>
                    <a:pt x="782" y="139"/>
                  </a:lnTo>
                  <a:lnTo>
                    <a:pt x="787" y="141"/>
                  </a:lnTo>
                  <a:lnTo>
                    <a:pt x="793" y="143"/>
                  </a:lnTo>
                  <a:lnTo>
                    <a:pt x="798" y="143"/>
                  </a:lnTo>
                  <a:lnTo>
                    <a:pt x="804" y="145"/>
                  </a:lnTo>
                  <a:lnTo>
                    <a:pt x="809" y="146"/>
                  </a:lnTo>
                  <a:lnTo>
                    <a:pt x="814" y="146"/>
                  </a:lnTo>
                  <a:lnTo>
                    <a:pt x="820" y="148"/>
                  </a:lnTo>
                  <a:lnTo>
                    <a:pt x="824" y="150"/>
                  </a:lnTo>
                  <a:lnTo>
                    <a:pt x="829" y="150"/>
                  </a:lnTo>
                  <a:lnTo>
                    <a:pt x="835" y="151"/>
                  </a:lnTo>
                  <a:lnTo>
                    <a:pt x="841" y="152"/>
                  </a:lnTo>
                  <a:lnTo>
                    <a:pt x="846" y="154"/>
                  </a:lnTo>
                  <a:lnTo>
                    <a:pt x="851" y="154"/>
                  </a:lnTo>
                  <a:lnTo>
                    <a:pt x="855" y="156"/>
                  </a:lnTo>
                  <a:lnTo>
                    <a:pt x="860" y="156"/>
                  </a:lnTo>
                  <a:lnTo>
                    <a:pt x="866" y="158"/>
                  </a:lnTo>
                  <a:lnTo>
                    <a:pt x="869" y="158"/>
                  </a:lnTo>
                  <a:lnTo>
                    <a:pt x="874" y="159"/>
                  </a:lnTo>
                  <a:lnTo>
                    <a:pt x="878" y="159"/>
                  </a:lnTo>
                  <a:lnTo>
                    <a:pt x="881" y="161"/>
                  </a:lnTo>
                  <a:lnTo>
                    <a:pt x="887" y="163"/>
                  </a:lnTo>
                  <a:lnTo>
                    <a:pt x="895" y="163"/>
                  </a:lnTo>
                  <a:lnTo>
                    <a:pt x="898" y="163"/>
                  </a:lnTo>
                  <a:lnTo>
                    <a:pt x="902" y="164"/>
                  </a:lnTo>
                  <a:lnTo>
                    <a:pt x="905" y="164"/>
                  </a:lnTo>
                  <a:lnTo>
                    <a:pt x="908" y="165"/>
                  </a:lnTo>
                  <a:lnTo>
                    <a:pt x="914" y="165"/>
                  </a:lnTo>
                  <a:lnTo>
                    <a:pt x="920" y="165"/>
                  </a:lnTo>
                  <a:lnTo>
                    <a:pt x="926" y="165"/>
                  </a:lnTo>
                  <a:lnTo>
                    <a:pt x="932" y="168"/>
                  </a:lnTo>
                  <a:lnTo>
                    <a:pt x="939" y="165"/>
                  </a:lnTo>
                  <a:lnTo>
                    <a:pt x="943" y="165"/>
                  </a:lnTo>
                  <a:lnTo>
                    <a:pt x="948" y="165"/>
                  </a:lnTo>
                  <a:lnTo>
                    <a:pt x="954" y="165"/>
                  </a:lnTo>
                  <a:lnTo>
                    <a:pt x="957" y="164"/>
                  </a:lnTo>
                  <a:lnTo>
                    <a:pt x="962" y="163"/>
                  </a:lnTo>
                  <a:lnTo>
                    <a:pt x="965" y="161"/>
                  </a:lnTo>
                  <a:lnTo>
                    <a:pt x="969" y="159"/>
                  </a:lnTo>
                  <a:lnTo>
                    <a:pt x="974" y="154"/>
                  </a:lnTo>
                  <a:lnTo>
                    <a:pt x="981" y="151"/>
                  </a:lnTo>
                  <a:lnTo>
                    <a:pt x="985" y="146"/>
                  </a:lnTo>
                  <a:lnTo>
                    <a:pt x="988" y="143"/>
                  </a:lnTo>
                  <a:lnTo>
                    <a:pt x="990" y="139"/>
                  </a:lnTo>
                  <a:lnTo>
                    <a:pt x="990" y="138"/>
                  </a:lnTo>
                  <a:lnTo>
                    <a:pt x="988" y="137"/>
                  </a:lnTo>
                  <a:lnTo>
                    <a:pt x="986" y="137"/>
                  </a:lnTo>
                  <a:lnTo>
                    <a:pt x="983" y="135"/>
                  </a:lnTo>
                  <a:lnTo>
                    <a:pt x="981" y="133"/>
                  </a:lnTo>
                  <a:lnTo>
                    <a:pt x="976" y="133"/>
                  </a:lnTo>
                  <a:lnTo>
                    <a:pt x="971" y="131"/>
                  </a:lnTo>
                  <a:lnTo>
                    <a:pt x="966" y="131"/>
                  </a:lnTo>
                  <a:lnTo>
                    <a:pt x="962" y="131"/>
                  </a:lnTo>
                  <a:lnTo>
                    <a:pt x="957" y="131"/>
                  </a:lnTo>
                  <a:lnTo>
                    <a:pt x="951" y="131"/>
                  </a:lnTo>
                  <a:lnTo>
                    <a:pt x="945" y="131"/>
                  </a:lnTo>
                  <a:lnTo>
                    <a:pt x="939" y="131"/>
                  </a:lnTo>
                  <a:lnTo>
                    <a:pt x="932" y="130"/>
                  </a:lnTo>
                  <a:lnTo>
                    <a:pt x="926" y="130"/>
                  </a:lnTo>
                  <a:lnTo>
                    <a:pt x="920" y="128"/>
                  </a:lnTo>
                  <a:lnTo>
                    <a:pt x="914" y="126"/>
                  </a:lnTo>
                  <a:lnTo>
                    <a:pt x="911" y="125"/>
                  </a:lnTo>
                  <a:lnTo>
                    <a:pt x="906" y="124"/>
                  </a:lnTo>
                  <a:lnTo>
                    <a:pt x="903" y="121"/>
                  </a:lnTo>
                  <a:lnTo>
                    <a:pt x="900" y="120"/>
                  </a:lnTo>
                  <a:lnTo>
                    <a:pt x="897" y="118"/>
                  </a:lnTo>
                  <a:lnTo>
                    <a:pt x="893" y="117"/>
                  </a:lnTo>
                  <a:lnTo>
                    <a:pt x="889" y="113"/>
                  </a:lnTo>
                  <a:lnTo>
                    <a:pt x="886" y="112"/>
                  </a:lnTo>
                  <a:lnTo>
                    <a:pt x="883" y="108"/>
                  </a:lnTo>
                  <a:lnTo>
                    <a:pt x="880" y="105"/>
                  </a:lnTo>
                  <a:lnTo>
                    <a:pt x="877" y="104"/>
                  </a:lnTo>
                  <a:lnTo>
                    <a:pt x="874" y="102"/>
                  </a:lnTo>
                  <a:lnTo>
                    <a:pt x="870" y="97"/>
                  </a:lnTo>
                  <a:lnTo>
                    <a:pt x="868" y="92"/>
                  </a:lnTo>
                  <a:lnTo>
                    <a:pt x="863" y="89"/>
                  </a:lnTo>
                  <a:lnTo>
                    <a:pt x="861" y="84"/>
                  </a:lnTo>
                  <a:lnTo>
                    <a:pt x="860" y="81"/>
                  </a:lnTo>
                  <a:lnTo>
                    <a:pt x="858" y="77"/>
                  </a:lnTo>
                  <a:lnTo>
                    <a:pt x="855" y="71"/>
                  </a:lnTo>
                  <a:lnTo>
                    <a:pt x="851" y="66"/>
                  </a:lnTo>
                  <a:lnTo>
                    <a:pt x="848" y="62"/>
                  </a:lnTo>
                  <a:lnTo>
                    <a:pt x="844" y="60"/>
                  </a:lnTo>
                  <a:lnTo>
                    <a:pt x="840" y="56"/>
                  </a:lnTo>
                  <a:lnTo>
                    <a:pt x="835" y="55"/>
                  </a:lnTo>
                  <a:lnTo>
                    <a:pt x="832" y="53"/>
                  </a:lnTo>
                  <a:lnTo>
                    <a:pt x="827" y="51"/>
                  </a:lnTo>
                  <a:lnTo>
                    <a:pt x="823" y="49"/>
                  </a:lnTo>
                  <a:lnTo>
                    <a:pt x="818" y="49"/>
                  </a:lnTo>
                  <a:lnTo>
                    <a:pt x="814" y="47"/>
                  </a:lnTo>
                  <a:lnTo>
                    <a:pt x="807" y="47"/>
                  </a:lnTo>
                  <a:lnTo>
                    <a:pt x="803" y="44"/>
                  </a:lnTo>
                  <a:lnTo>
                    <a:pt x="797" y="43"/>
                  </a:lnTo>
                  <a:lnTo>
                    <a:pt x="793" y="41"/>
                  </a:lnTo>
                  <a:lnTo>
                    <a:pt x="790" y="41"/>
                  </a:lnTo>
                  <a:lnTo>
                    <a:pt x="787" y="40"/>
                  </a:lnTo>
                  <a:lnTo>
                    <a:pt x="782" y="40"/>
                  </a:lnTo>
                  <a:lnTo>
                    <a:pt x="776" y="38"/>
                  </a:lnTo>
                  <a:lnTo>
                    <a:pt x="770" y="36"/>
                  </a:lnTo>
                  <a:lnTo>
                    <a:pt x="767" y="36"/>
                  </a:lnTo>
                  <a:lnTo>
                    <a:pt x="762" y="35"/>
                  </a:lnTo>
                  <a:lnTo>
                    <a:pt x="760" y="35"/>
                  </a:lnTo>
                  <a:lnTo>
                    <a:pt x="756" y="33"/>
                  </a:lnTo>
                  <a:lnTo>
                    <a:pt x="753" y="33"/>
                  </a:lnTo>
                  <a:lnTo>
                    <a:pt x="748" y="33"/>
                  </a:lnTo>
                  <a:lnTo>
                    <a:pt x="745" y="31"/>
                  </a:lnTo>
                  <a:lnTo>
                    <a:pt x="743" y="31"/>
                  </a:lnTo>
                  <a:lnTo>
                    <a:pt x="737" y="30"/>
                  </a:lnTo>
                  <a:lnTo>
                    <a:pt x="735" y="30"/>
                  </a:lnTo>
                  <a:lnTo>
                    <a:pt x="731" y="30"/>
                  </a:lnTo>
                  <a:lnTo>
                    <a:pt x="727" y="28"/>
                  </a:lnTo>
                  <a:lnTo>
                    <a:pt x="724" y="27"/>
                  </a:lnTo>
                  <a:lnTo>
                    <a:pt x="719" y="27"/>
                  </a:lnTo>
                  <a:lnTo>
                    <a:pt x="716" y="27"/>
                  </a:lnTo>
                  <a:lnTo>
                    <a:pt x="713" y="27"/>
                  </a:lnTo>
                  <a:lnTo>
                    <a:pt x="708" y="25"/>
                  </a:lnTo>
                  <a:lnTo>
                    <a:pt x="705" y="25"/>
                  </a:lnTo>
                  <a:lnTo>
                    <a:pt x="701" y="23"/>
                  </a:lnTo>
                  <a:lnTo>
                    <a:pt x="698" y="23"/>
                  </a:lnTo>
                  <a:lnTo>
                    <a:pt x="691" y="23"/>
                  </a:lnTo>
                  <a:lnTo>
                    <a:pt x="685" y="23"/>
                  </a:lnTo>
                  <a:lnTo>
                    <a:pt x="682" y="22"/>
                  </a:lnTo>
                  <a:lnTo>
                    <a:pt x="677" y="22"/>
                  </a:lnTo>
                  <a:lnTo>
                    <a:pt x="674" y="20"/>
                  </a:lnTo>
                  <a:lnTo>
                    <a:pt x="671" y="20"/>
                  </a:lnTo>
                  <a:lnTo>
                    <a:pt x="666" y="20"/>
                  </a:lnTo>
                  <a:lnTo>
                    <a:pt x="660" y="20"/>
                  </a:lnTo>
                  <a:lnTo>
                    <a:pt x="656" y="20"/>
                  </a:lnTo>
                  <a:lnTo>
                    <a:pt x="649" y="20"/>
                  </a:lnTo>
                  <a:lnTo>
                    <a:pt x="647" y="20"/>
                  </a:lnTo>
                  <a:lnTo>
                    <a:pt x="641" y="20"/>
                  </a:lnTo>
                  <a:lnTo>
                    <a:pt x="637" y="20"/>
                  </a:lnTo>
                  <a:lnTo>
                    <a:pt x="634" y="20"/>
                  </a:lnTo>
                  <a:lnTo>
                    <a:pt x="631" y="20"/>
                  </a:lnTo>
                  <a:lnTo>
                    <a:pt x="628" y="22"/>
                  </a:lnTo>
                  <a:lnTo>
                    <a:pt x="620" y="22"/>
                  </a:lnTo>
                  <a:lnTo>
                    <a:pt x="615" y="23"/>
                  </a:lnTo>
                  <a:lnTo>
                    <a:pt x="610" y="25"/>
                  </a:lnTo>
                  <a:lnTo>
                    <a:pt x="605" y="27"/>
                  </a:lnTo>
                  <a:lnTo>
                    <a:pt x="600" y="30"/>
                  </a:lnTo>
                  <a:lnTo>
                    <a:pt x="595" y="33"/>
                  </a:lnTo>
                  <a:lnTo>
                    <a:pt x="591" y="35"/>
                  </a:lnTo>
                  <a:lnTo>
                    <a:pt x="586" y="36"/>
                  </a:lnTo>
                  <a:lnTo>
                    <a:pt x="583" y="40"/>
                  </a:lnTo>
                  <a:lnTo>
                    <a:pt x="578" y="43"/>
                  </a:lnTo>
                  <a:lnTo>
                    <a:pt x="574" y="44"/>
                  </a:lnTo>
                  <a:lnTo>
                    <a:pt x="569" y="48"/>
                  </a:lnTo>
                  <a:lnTo>
                    <a:pt x="564" y="49"/>
                  </a:lnTo>
                  <a:lnTo>
                    <a:pt x="560" y="53"/>
                  </a:lnTo>
                  <a:lnTo>
                    <a:pt x="555" y="55"/>
                  </a:lnTo>
                  <a:lnTo>
                    <a:pt x="552" y="55"/>
                  </a:lnTo>
                  <a:lnTo>
                    <a:pt x="549" y="56"/>
                  </a:lnTo>
                  <a:lnTo>
                    <a:pt x="546" y="56"/>
                  </a:lnTo>
                  <a:lnTo>
                    <a:pt x="541" y="56"/>
                  </a:lnTo>
                  <a:lnTo>
                    <a:pt x="536" y="58"/>
                  </a:lnTo>
                  <a:lnTo>
                    <a:pt x="534" y="58"/>
                  </a:lnTo>
                  <a:lnTo>
                    <a:pt x="529" y="60"/>
                  </a:lnTo>
                  <a:lnTo>
                    <a:pt x="524" y="60"/>
                  </a:lnTo>
                  <a:lnTo>
                    <a:pt x="520" y="60"/>
                  </a:lnTo>
                  <a:lnTo>
                    <a:pt x="515" y="60"/>
                  </a:lnTo>
                  <a:lnTo>
                    <a:pt x="512" y="60"/>
                  </a:lnTo>
                  <a:lnTo>
                    <a:pt x="506" y="60"/>
                  </a:lnTo>
                  <a:lnTo>
                    <a:pt x="503" y="60"/>
                  </a:lnTo>
                  <a:lnTo>
                    <a:pt x="498" y="60"/>
                  </a:lnTo>
                  <a:lnTo>
                    <a:pt x="493" y="60"/>
                  </a:lnTo>
                  <a:lnTo>
                    <a:pt x="489" y="58"/>
                  </a:lnTo>
                  <a:lnTo>
                    <a:pt x="484" y="58"/>
                  </a:lnTo>
                  <a:lnTo>
                    <a:pt x="480" y="58"/>
                  </a:lnTo>
                  <a:lnTo>
                    <a:pt x="476" y="58"/>
                  </a:lnTo>
                  <a:lnTo>
                    <a:pt x="472" y="56"/>
                  </a:lnTo>
                  <a:lnTo>
                    <a:pt x="469" y="56"/>
                  </a:lnTo>
                  <a:lnTo>
                    <a:pt x="465" y="56"/>
                  </a:lnTo>
                  <a:lnTo>
                    <a:pt x="464" y="56"/>
                  </a:lnTo>
                  <a:lnTo>
                    <a:pt x="458" y="56"/>
                  </a:lnTo>
                  <a:lnTo>
                    <a:pt x="455" y="55"/>
                  </a:lnTo>
                  <a:lnTo>
                    <a:pt x="452" y="55"/>
                  </a:lnTo>
                  <a:lnTo>
                    <a:pt x="448" y="56"/>
                  </a:lnTo>
                  <a:lnTo>
                    <a:pt x="445" y="60"/>
                  </a:lnTo>
                  <a:lnTo>
                    <a:pt x="444" y="61"/>
                  </a:lnTo>
                  <a:lnTo>
                    <a:pt x="443" y="64"/>
                  </a:lnTo>
                  <a:lnTo>
                    <a:pt x="439" y="69"/>
                  </a:lnTo>
                  <a:lnTo>
                    <a:pt x="438" y="73"/>
                  </a:lnTo>
                  <a:lnTo>
                    <a:pt x="435" y="75"/>
                  </a:lnTo>
                  <a:lnTo>
                    <a:pt x="433" y="79"/>
                  </a:lnTo>
                  <a:lnTo>
                    <a:pt x="432" y="84"/>
                  </a:lnTo>
                  <a:lnTo>
                    <a:pt x="430" y="89"/>
                  </a:lnTo>
                  <a:lnTo>
                    <a:pt x="430" y="92"/>
                  </a:lnTo>
                  <a:lnTo>
                    <a:pt x="430" y="95"/>
                  </a:lnTo>
                  <a:lnTo>
                    <a:pt x="432" y="99"/>
                  </a:lnTo>
                  <a:lnTo>
                    <a:pt x="433" y="104"/>
                  </a:lnTo>
                  <a:lnTo>
                    <a:pt x="436" y="105"/>
                  </a:lnTo>
                  <a:lnTo>
                    <a:pt x="439" y="110"/>
                  </a:lnTo>
                  <a:lnTo>
                    <a:pt x="444" y="113"/>
                  </a:lnTo>
                  <a:lnTo>
                    <a:pt x="448" y="117"/>
                  </a:lnTo>
                  <a:lnTo>
                    <a:pt x="455" y="121"/>
                  </a:lnTo>
                  <a:lnTo>
                    <a:pt x="461" y="125"/>
                  </a:lnTo>
                  <a:lnTo>
                    <a:pt x="467" y="128"/>
                  </a:lnTo>
                  <a:lnTo>
                    <a:pt x="473" y="133"/>
                  </a:lnTo>
                  <a:lnTo>
                    <a:pt x="480" y="135"/>
                  </a:lnTo>
                  <a:lnTo>
                    <a:pt x="486" y="138"/>
                  </a:lnTo>
                  <a:lnTo>
                    <a:pt x="492" y="141"/>
                  </a:lnTo>
                  <a:lnTo>
                    <a:pt x="497" y="145"/>
                  </a:lnTo>
                  <a:lnTo>
                    <a:pt x="499" y="146"/>
                  </a:lnTo>
                  <a:lnTo>
                    <a:pt x="503" y="148"/>
                  </a:lnTo>
                  <a:lnTo>
                    <a:pt x="506" y="150"/>
                  </a:lnTo>
                  <a:lnTo>
                    <a:pt x="564" y="338"/>
                  </a:lnTo>
                  <a:lnTo>
                    <a:pt x="541" y="324"/>
                  </a:lnTo>
                  <a:lnTo>
                    <a:pt x="490" y="165"/>
                  </a:lnTo>
                  <a:lnTo>
                    <a:pt x="487" y="165"/>
                  </a:lnTo>
                  <a:lnTo>
                    <a:pt x="484" y="163"/>
                  </a:lnTo>
                  <a:lnTo>
                    <a:pt x="481" y="161"/>
                  </a:lnTo>
                  <a:lnTo>
                    <a:pt x="478" y="159"/>
                  </a:lnTo>
                  <a:lnTo>
                    <a:pt x="475" y="156"/>
                  </a:lnTo>
                  <a:lnTo>
                    <a:pt x="470" y="154"/>
                  </a:lnTo>
                  <a:lnTo>
                    <a:pt x="465" y="151"/>
                  </a:lnTo>
                  <a:lnTo>
                    <a:pt x="461" y="148"/>
                  </a:lnTo>
                  <a:lnTo>
                    <a:pt x="458" y="145"/>
                  </a:lnTo>
                  <a:lnTo>
                    <a:pt x="453" y="141"/>
                  </a:lnTo>
                  <a:lnTo>
                    <a:pt x="448" y="138"/>
                  </a:lnTo>
                  <a:lnTo>
                    <a:pt x="443" y="133"/>
                  </a:lnTo>
                  <a:lnTo>
                    <a:pt x="438" y="130"/>
                  </a:lnTo>
                  <a:lnTo>
                    <a:pt x="435" y="126"/>
                  </a:lnTo>
                  <a:lnTo>
                    <a:pt x="430" y="121"/>
                  </a:lnTo>
                  <a:lnTo>
                    <a:pt x="426" y="117"/>
                  </a:lnTo>
                  <a:lnTo>
                    <a:pt x="420" y="113"/>
                  </a:lnTo>
                  <a:lnTo>
                    <a:pt x="418" y="108"/>
                  </a:lnTo>
                  <a:lnTo>
                    <a:pt x="415" y="104"/>
                  </a:lnTo>
                  <a:lnTo>
                    <a:pt x="411" y="100"/>
                  </a:lnTo>
                  <a:lnTo>
                    <a:pt x="410" y="95"/>
                  </a:lnTo>
                  <a:lnTo>
                    <a:pt x="408" y="91"/>
                  </a:lnTo>
                  <a:lnTo>
                    <a:pt x="407" y="86"/>
                  </a:lnTo>
                  <a:lnTo>
                    <a:pt x="407" y="81"/>
                  </a:lnTo>
                  <a:lnTo>
                    <a:pt x="407" y="75"/>
                  </a:lnTo>
                  <a:lnTo>
                    <a:pt x="408" y="73"/>
                  </a:lnTo>
                  <a:lnTo>
                    <a:pt x="411" y="68"/>
                  </a:lnTo>
                  <a:lnTo>
                    <a:pt x="415" y="64"/>
                  </a:lnTo>
                  <a:lnTo>
                    <a:pt x="418" y="60"/>
                  </a:lnTo>
                  <a:lnTo>
                    <a:pt x="424" y="56"/>
                  </a:lnTo>
                  <a:lnTo>
                    <a:pt x="420" y="56"/>
                  </a:lnTo>
                  <a:lnTo>
                    <a:pt x="416" y="56"/>
                  </a:lnTo>
                  <a:lnTo>
                    <a:pt x="411" y="56"/>
                  </a:lnTo>
                  <a:lnTo>
                    <a:pt x="408" y="58"/>
                  </a:lnTo>
                  <a:lnTo>
                    <a:pt x="403" y="58"/>
                  </a:lnTo>
                  <a:lnTo>
                    <a:pt x="401" y="60"/>
                  </a:lnTo>
                  <a:lnTo>
                    <a:pt x="396" y="60"/>
                  </a:lnTo>
                  <a:lnTo>
                    <a:pt x="391" y="62"/>
                  </a:lnTo>
                  <a:lnTo>
                    <a:pt x="386" y="64"/>
                  </a:lnTo>
                  <a:lnTo>
                    <a:pt x="384" y="66"/>
                  </a:lnTo>
                  <a:lnTo>
                    <a:pt x="379" y="69"/>
                  </a:lnTo>
                  <a:lnTo>
                    <a:pt x="376" y="73"/>
                  </a:lnTo>
                  <a:lnTo>
                    <a:pt x="374" y="75"/>
                  </a:lnTo>
                  <a:lnTo>
                    <a:pt x="373" y="81"/>
                  </a:lnTo>
                  <a:lnTo>
                    <a:pt x="373" y="82"/>
                  </a:lnTo>
                  <a:lnTo>
                    <a:pt x="373" y="86"/>
                  </a:lnTo>
                  <a:lnTo>
                    <a:pt x="374" y="89"/>
                  </a:lnTo>
                  <a:lnTo>
                    <a:pt x="376" y="94"/>
                  </a:lnTo>
                  <a:lnTo>
                    <a:pt x="377" y="97"/>
                  </a:lnTo>
                  <a:lnTo>
                    <a:pt x="381" y="102"/>
                  </a:lnTo>
                  <a:lnTo>
                    <a:pt x="384" y="107"/>
                  </a:lnTo>
                  <a:lnTo>
                    <a:pt x="386" y="113"/>
                  </a:lnTo>
                  <a:lnTo>
                    <a:pt x="391" y="118"/>
                  </a:lnTo>
                  <a:lnTo>
                    <a:pt x="394" y="124"/>
                  </a:lnTo>
                  <a:lnTo>
                    <a:pt x="399" y="130"/>
                  </a:lnTo>
                  <a:lnTo>
                    <a:pt x="405" y="137"/>
                  </a:lnTo>
                  <a:lnTo>
                    <a:pt x="410" y="143"/>
                  </a:lnTo>
                  <a:lnTo>
                    <a:pt x="415" y="151"/>
                  </a:lnTo>
                  <a:lnTo>
                    <a:pt x="420" y="156"/>
                  </a:lnTo>
                  <a:lnTo>
                    <a:pt x="426" y="164"/>
                  </a:lnTo>
                  <a:lnTo>
                    <a:pt x="430" y="169"/>
                  </a:lnTo>
                  <a:lnTo>
                    <a:pt x="436" y="177"/>
                  </a:lnTo>
                  <a:lnTo>
                    <a:pt x="443" y="182"/>
                  </a:lnTo>
                  <a:lnTo>
                    <a:pt x="447" y="190"/>
                  </a:lnTo>
                  <a:lnTo>
                    <a:pt x="452" y="197"/>
                  </a:lnTo>
                  <a:lnTo>
                    <a:pt x="458" y="203"/>
                  </a:lnTo>
                  <a:lnTo>
                    <a:pt x="462" y="208"/>
                  </a:lnTo>
                  <a:lnTo>
                    <a:pt x="467" y="215"/>
                  </a:lnTo>
                  <a:lnTo>
                    <a:pt x="472" y="221"/>
                  </a:lnTo>
                  <a:lnTo>
                    <a:pt x="476" y="227"/>
                  </a:lnTo>
                  <a:lnTo>
                    <a:pt x="480" y="231"/>
                  </a:lnTo>
                  <a:lnTo>
                    <a:pt x="484" y="236"/>
                  </a:lnTo>
                  <a:lnTo>
                    <a:pt x="486" y="241"/>
                  </a:lnTo>
                  <a:lnTo>
                    <a:pt x="489" y="245"/>
                  </a:lnTo>
                  <a:lnTo>
                    <a:pt x="492" y="248"/>
                  </a:lnTo>
                  <a:lnTo>
                    <a:pt x="493" y="253"/>
                  </a:lnTo>
                  <a:lnTo>
                    <a:pt x="495" y="258"/>
                  </a:lnTo>
                  <a:lnTo>
                    <a:pt x="498" y="262"/>
                  </a:lnTo>
                  <a:lnTo>
                    <a:pt x="498" y="267"/>
                  </a:lnTo>
                  <a:lnTo>
                    <a:pt x="499" y="272"/>
                  </a:lnTo>
                  <a:lnTo>
                    <a:pt x="499" y="275"/>
                  </a:lnTo>
                  <a:lnTo>
                    <a:pt x="499" y="280"/>
                  </a:lnTo>
                  <a:lnTo>
                    <a:pt x="499" y="282"/>
                  </a:lnTo>
                  <a:lnTo>
                    <a:pt x="499" y="287"/>
                  </a:lnTo>
                  <a:lnTo>
                    <a:pt x="498" y="292"/>
                  </a:lnTo>
                  <a:lnTo>
                    <a:pt x="497" y="295"/>
                  </a:lnTo>
                  <a:lnTo>
                    <a:pt x="495" y="297"/>
                  </a:lnTo>
                  <a:lnTo>
                    <a:pt x="495" y="298"/>
                  </a:lnTo>
                  <a:lnTo>
                    <a:pt x="493" y="297"/>
                  </a:lnTo>
                  <a:lnTo>
                    <a:pt x="493" y="295"/>
                  </a:lnTo>
                  <a:lnTo>
                    <a:pt x="493" y="290"/>
                  </a:lnTo>
                  <a:lnTo>
                    <a:pt x="492" y="287"/>
                  </a:lnTo>
                  <a:lnTo>
                    <a:pt x="487" y="282"/>
                  </a:lnTo>
                  <a:lnTo>
                    <a:pt x="482" y="282"/>
                  </a:lnTo>
                  <a:lnTo>
                    <a:pt x="480" y="280"/>
                  </a:lnTo>
                  <a:lnTo>
                    <a:pt x="476" y="282"/>
                  </a:lnTo>
                  <a:lnTo>
                    <a:pt x="472" y="282"/>
                  </a:lnTo>
                  <a:lnTo>
                    <a:pt x="467" y="285"/>
                  </a:lnTo>
                  <a:lnTo>
                    <a:pt x="462" y="287"/>
                  </a:lnTo>
                  <a:lnTo>
                    <a:pt x="458" y="289"/>
                  </a:lnTo>
                  <a:lnTo>
                    <a:pt x="455" y="292"/>
                  </a:lnTo>
                  <a:lnTo>
                    <a:pt x="452" y="295"/>
                  </a:lnTo>
                  <a:lnTo>
                    <a:pt x="450" y="298"/>
                  </a:lnTo>
                  <a:lnTo>
                    <a:pt x="448" y="304"/>
                  </a:lnTo>
                  <a:lnTo>
                    <a:pt x="448" y="306"/>
                  </a:lnTo>
                  <a:lnTo>
                    <a:pt x="448" y="310"/>
                  </a:lnTo>
                  <a:lnTo>
                    <a:pt x="447" y="313"/>
                  </a:lnTo>
                  <a:lnTo>
                    <a:pt x="447" y="318"/>
                  </a:lnTo>
                  <a:lnTo>
                    <a:pt x="448" y="321"/>
                  </a:lnTo>
                  <a:lnTo>
                    <a:pt x="448" y="324"/>
                  </a:lnTo>
                  <a:lnTo>
                    <a:pt x="452" y="331"/>
                  </a:lnTo>
                  <a:lnTo>
                    <a:pt x="455" y="336"/>
                  </a:lnTo>
                  <a:lnTo>
                    <a:pt x="458" y="341"/>
                  </a:lnTo>
                  <a:lnTo>
                    <a:pt x="464" y="346"/>
                  </a:lnTo>
                  <a:lnTo>
                    <a:pt x="465" y="348"/>
                  </a:lnTo>
                  <a:lnTo>
                    <a:pt x="470" y="351"/>
                  </a:lnTo>
                  <a:lnTo>
                    <a:pt x="473" y="352"/>
                  </a:lnTo>
                  <a:lnTo>
                    <a:pt x="476" y="356"/>
                  </a:lnTo>
                  <a:lnTo>
                    <a:pt x="482" y="359"/>
                  </a:lnTo>
                  <a:lnTo>
                    <a:pt x="489" y="362"/>
                  </a:lnTo>
                  <a:lnTo>
                    <a:pt x="493" y="364"/>
                  </a:lnTo>
                  <a:lnTo>
                    <a:pt x="495" y="365"/>
                  </a:lnTo>
                  <a:lnTo>
                    <a:pt x="493" y="365"/>
                  </a:lnTo>
                  <a:lnTo>
                    <a:pt x="492" y="365"/>
                  </a:lnTo>
                  <a:lnTo>
                    <a:pt x="487" y="365"/>
                  </a:lnTo>
                  <a:lnTo>
                    <a:pt x="482" y="365"/>
                  </a:lnTo>
                  <a:lnTo>
                    <a:pt x="476" y="367"/>
                  </a:lnTo>
                  <a:lnTo>
                    <a:pt x="470" y="369"/>
                  </a:lnTo>
                  <a:lnTo>
                    <a:pt x="464" y="372"/>
                  </a:lnTo>
                  <a:lnTo>
                    <a:pt x="458" y="377"/>
                  </a:lnTo>
                  <a:lnTo>
                    <a:pt x="453" y="380"/>
                  </a:lnTo>
                  <a:lnTo>
                    <a:pt x="448" y="387"/>
                  </a:lnTo>
                  <a:lnTo>
                    <a:pt x="445" y="390"/>
                  </a:lnTo>
                  <a:lnTo>
                    <a:pt x="443" y="394"/>
                  </a:lnTo>
                  <a:lnTo>
                    <a:pt x="439" y="396"/>
                  </a:lnTo>
                  <a:lnTo>
                    <a:pt x="436" y="401"/>
                  </a:lnTo>
                  <a:lnTo>
                    <a:pt x="433" y="405"/>
                  </a:lnTo>
                  <a:lnTo>
                    <a:pt x="430" y="409"/>
                  </a:lnTo>
                  <a:lnTo>
                    <a:pt x="427" y="413"/>
                  </a:lnTo>
                  <a:lnTo>
                    <a:pt x="424" y="418"/>
                  </a:lnTo>
                  <a:lnTo>
                    <a:pt x="419" y="422"/>
                  </a:lnTo>
                  <a:lnTo>
                    <a:pt x="416" y="428"/>
                  </a:lnTo>
                  <a:lnTo>
                    <a:pt x="413" y="433"/>
                  </a:lnTo>
                  <a:lnTo>
                    <a:pt x="410" y="438"/>
                  </a:lnTo>
                  <a:lnTo>
                    <a:pt x="407" y="441"/>
                  </a:lnTo>
                  <a:lnTo>
                    <a:pt x="402" y="446"/>
                  </a:lnTo>
                  <a:lnTo>
                    <a:pt x="399" y="449"/>
                  </a:lnTo>
                  <a:lnTo>
                    <a:pt x="396" y="454"/>
                  </a:lnTo>
                  <a:lnTo>
                    <a:pt x="393" y="457"/>
                  </a:lnTo>
                  <a:lnTo>
                    <a:pt x="391" y="462"/>
                  </a:lnTo>
                  <a:lnTo>
                    <a:pt x="388" y="464"/>
                  </a:lnTo>
                  <a:lnTo>
                    <a:pt x="386" y="469"/>
                  </a:lnTo>
                  <a:lnTo>
                    <a:pt x="382" y="472"/>
                  </a:lnTo>
                  <a:lnTo>
                    <a:pt x="381" y="475"/>
                  </a:lnTo>
                  <a:lnTo>
                    <a:pt x="379" y="477"/>
                  </a:lnTo>
                  <a:lnTo>
                    <a:pt x="381" y="475"/>
                  </a:lnTo>
                  <a:lnTo>
                    <a:pt x="381" y="472"/>
                  </a:lnTo>
                  <a:lnTo>
                    <a:pt x="382" y="467"/>
                  </a:lnTo>
                  <a:lnTo>
                    <a:pt x="385" y="462"/>
                  </a:lnTo>
                  <a:lnTo>
                    <a:pt x="386" y="455"/>
                  </a:lnTo>
                  <a:lnTo>
                    <a:pt x="388" y="452"/>
                  </a:lnTo>
                  <a:lnTo>
                    <a:pt x="390" y="447"/>
                  </a:lnTo>
                  <a:lnTo>
                    <a:pt x="391" y="444"/>
                  </a:lnTo>
                  <a:lnTo>
                    <a:pt x="393" y="439"/>
                  </a:lnTo>
                  <a:lnTo>
                    <a:pt x="394" y="434"/>
                  </a:lnTo>
                  <a:lnTo>
                    <a:pt x="396" y="431"/>
                  </a:lnTo>
                  <a:lnTo>
                    <a:pt x="398" y="428"/>
                  </a:lnTo>
                  <a:lnTo>
                    <a:pt x="401" y="422"/>
                  </a:lnTo>
                  <a:lnTo>
                    <a:pt x="402" y="420"/>
                  </a:lnTo>
                  <a:lnTo>
                    <a:pt x="403" y="414"/>
                  </a:lnTo>
                  <a:lnTo>
                    <a:pt x="407" y="409"/>
                  </a:lnTo>
                  <a:lnTo>
                    <a:pt x="408" y="407"/>
                  </a:lnTo>
                  <a:lnTo>
                    <a:pt x="410" y="401"/>
                  </a:lnTo>
                  <a:lnTo>
                    <a:pt x="413" y="398"/>
                  </a:lnTo>
                  <a:lnTo>
                    <a:pt x="415" y="394"/>
                  </a:lnTo>
                  <a:lnTo>
                    <a:pt x="418" y="390"/>
                  </a:lnTo>
                  <a:lnTo>
                    <a:pt x="420" y="387"/>
                  </a:lnTo>
                  <a:lnTo>
                    <a:pt x="424" y="383"/>
                  </a:lnTo>
                  <a:lnTo>
                    <a:pt x="426" y="380"/>
                  </a:lnTo>
                  <a:lnTo>
                    <a:pt x="428" y="377"/>
                  </a:lnTo>
                  <a:lnTo>
                    <a:pt x="435" y="372"/>
                  </a:lnTo>
                  <a:lnTo>
                    <a:pt x="443" y="369"/>
                  </a:lnTo>
                  <a:lnTo>
                    <a:pt x="439" y="369"/>
                  </a:lnTo>
                  <a:lnTo>
                    <a:pt x="436" y="370"/>
                  </a:lnTo>
                  <a:lnTo>
                    <a:pt x="433" y="372"/>
                  </a:lnTo>
                  <a:lnTo>
                    <a:pt x="428" y="374"/>
                  </a:lnTo>
                  <a:lnTo>
                    <a:pt x="424" y="375"/>
                  </a:lnTo>
                  <a:lnTo>
                    <a:pt x="420" y="377"/>
                  </a:lnTo>
                  <a:lnTo>
                    <a:pt x="415" y="379"/>
                  </a:lnTo>
                  <a:lnTo>
                    <a:pt x="410" y="382"/>
                  </a:lnTo>
                  <a:lnTo>
                    <a:pt x="403" y="383"/>
                  </a:lnTo>
                  <a:lnTo>
                    <a:pt x="398" y="387"/>
                  </a:lnTo>
                  <a:lnTo>
                    <a:pt x="394" y="388"/>
                  </a:lnTo>
                  <a:lnTo>
                    <a:pt x="391" y="390"/>
                  </a:lnTo>
                  <a:lnTo>
                    <a:pt x="386" y="394"/>
                  </a:lnTo>
                  <a:lnTo>
                    <a:pt x="385" y="395"/>
                  </a:lnTo>
                  <a:lnTo>
                    <a:pt x="381" y="396"/>
                  </a:lnTo>
                  <a:lnTo>
                    <a:pt x="377" y="398"/>
                  </a:lnTo>
                  <a:lnTo>
                    <a:pt x="373" y="401"/>
                  </a:lnTo>
                  <a:lnTo>
                    <a:pt x="370" y="403"/>
                  </a:lnTo>
                  <a:lnTo>
                    <a:pt x="366" y="407"/>
                  </a:lnTo>
                  <a:lnTo>
                    <a:pt x="362" y="408"/>
                  </a:lnTo>
                  <a:lnTo>
                    <a:pt x="359" y="409"/>
                  </a:lnTo>
                  <a:lnTo>
                    <a:pt x="354" y="413"/>
                  </a:lnTo>
                  <a:lnTo>
                    <a:pt x="351" y="416"/>
                  </a:lnTo>
                  <a:lnTo>
                    <a:pt x="348" y="420"/>
                  </a:lnTo>
                  <a:lnTo>
                    <a:pt x="343" y="421"/>
                  </a:lnTo>
                  <a:lnTo>
                    <a:pt x="340" y="425"/>
                  </a:lnTo>
                  <a:lnTo>
                    <a:pt x="336" y="428"/>
                  </a:lnTo>
                  <a:lnTo>
                    <a:pt x="332" y="431"/>
                  </a:lnTo>
                  <a:lnTo>
                    <a:pt x="328" y="433"/>
                  </a:lnTo>
                  <a:lnTo>
                    <a:pt x="325" y="438"/>
                  </a:lnTo>
                  <a:lnTo>
                    <a:pt x="320" y="441"/>
                  </a:lnTo>
                  <a:lnTo>
                    <a:pt x="317" y="444"/>
                  </a:lnTo>
                  <a:lnTo>
                    <a:pt x="314" y="447"/>
                  </a:lnTo>
                  <a:lnTo>
                    <a:pt x="310" y="452"/>
                  </a:lnTo>
                  <a:lnTo>
                    <a:pt x="306" y="455"/>
                  </a:lnTo>
                  <a:lnTo>
                    <a:pt x="302" y="459"/>
                  </a:lnTo>
                  <a:lnTo>
                    <a:pt x="298" y="462"/>
                  </a:lnTo>
                  <a:lnTo>
                    <a:pt x="295" y="467"/>
                  </a:lnTo>
                  <a:lnTo>
                    <a:pt x="291" y="470"/>
                  </a:lnTo>
                  <a:lnTo>
                    <a:pt x="288" y="475"/>
                  </a:lnTo>
                  <a:lnTo>
                    <a:pt x="285" y="478"/>
                  </a:lnTo>
                  <a:lnTo>
                    <a:pt x="281" y="483"/>
                  </a:lnTo>
                  <a:lnTo>
                    <a:pt x="278" y="488"/>
                  </a:lnTo>
                  <a:lnTo>
                    <a:pt x="276" y="493"/>
                  </a:lnTo>
                  <a:lnTo>
                    <a:pt x="272" y="497"/>
                  </a:lnTo>
                  <a:lnTo>
                    <a:pt x="269" y="503"/>
                  </a:lnTo>
                  <a:lnTo>
                    <a:pt x="266" y="506"/>
                  </a:lnTo>
                  <a:lnTo>
                    <a:pt x="263" y="512"/>
                  </a:lnTo>
                  <a:lnTo>
                    <a:pt x="260" y="517"/>
                  </a:lnTo>
                  <a:lnTo>
                    <a:pt x="259" y="523"/>
                  </a:lnTo>
                  <a:lnTo>
                    <a:pt x="255" y="528"/>
                  </a:lnTo>
                  <a:lnTo>
                    <a:pt x="253" y="532"/>
                  </a:lnTo>
                  <a:lnTo>
                    <a:pt x="251" y="537"/>
                  </a:lnTo>
                  <a:lnTo>
                    <a:pt x="248" y="542"/>
                  </a:lnTo>
                  <a:lnTo>
                    <a:pt x="246" y="547"/>
                  </a:lnTo>
                  <a:lnTo>
                    <a:pt x="244" y="552"/>
                  </a:lnTo>
                  <a:lnTo>
                    <a:pt x="241" y="555"/>
                  </a:lnTo>
                  <a:lnTo>
                    <a:pt x="240" y="562"/>
                  </a:lnTo>
                  <a:lnTo>
                    <a:pt x="238" y="565"/>
                  </a:lnTo>
                  <a:lnTo>
                    <a:pt x="236" y="570"/>
                  </a:lnTo>
                  <a:lnTo>
                    <a:pt x="235" y="573"/>
                  </a:lnTo>
                  <a:lnTo>
                    <a:pt x="232" y="579"/>
                  </a:lnTo>
                  <a:lnTo>
                    <a:pt x="231" y="581"/>
                  </a:lnTo>
                  <a:lnTo>
                    <a:pt x="229" y="587"/>
                  </a:lnTo>
                  <a:lnTo>
                    <a:pt x="229" y="590"/>
                  </a:lnTo>
                  <a:lnTo>
                    <a:pt x="227" y="593"/>
                  </a:lnTo>
                  <a:lnTo>
                    <a:pt x="224" y="600"/>
                  </a:lnTo>
                  <a:lnTo>
                    <a:pt x="223" y="607"/>
                  </a:lnTo>
                  <a:lnTo>
                    <a:pt x="220" y="614"/>
                  </a:lnTo>
                  <a:lnTo>
                    <a:pt x="218" y="621"/>
                  </a:lnTo>
                  <a:lnTo>
                    <a:pt x="216" y="626"/>
                  </a:lnTo>
                  <a:lnTo>
                    <a:pt x="215" y="631"/>
                  </a:lnTo>
                  <a:lnTo>
                    <a:pt x="214" y="636"/>
                  </a:lnTo>
                  <a:lnTo>
                    <a:pt x="214" y="642"/>
                  </a:lnTo>
                  <a:lnTo>
                    <a:pt x="212" y="645"/>
                  </a:lnTo>
                  <a:lnTo>
                    <a:pt x="210" y="649"/>
                  </a:lnTo>
                  <a:lnTo>
                    <a:pt x="210" y="652"/>
                  </a:lnTo>
                  <a:lnTo>
                    <a:pt x="210" y="657"/>
                  </a:lnTo>
                  <a:lnTo>
                    <a:pt x="209" y="662"/>
                  </a:lnTo>
                  <a:lnTo>
                    <a:pt x="209" y="669"/>
                  </a:lnTo>
                  <a:lnTo>
                    <a:pt x="209" y="671"/>
                  </a:lnTo>
                  <a:lnTo>
                    <a:pt x="209" y="673"/>
                  </a:lnTo>
                  <a:lnTo>
                    <a:pt x="209" y="675"/>
                  </a:lnTo>
                  <a:lnTo>
                    <a:pt x="210" y="677"/>
                  </a:lnTo>
                  <a:lnTo>
                    <a:pt x="209" y="675"/>
                  </a:lnTo>
                  <a:lnTo>
                    <a:pt x="205" y="671"/>
                  </a:lnTo>
                  <a:lnTo>
                    <a:pt x="201" y="670"/>
                  </a:lnTo>
                  <a:lnTo>
                    <a:pt x="198" y="669"/>
                  </a:lnTo>
                  <a:lnTo>
                    <a:pt x="193" y="669"/>
                  </a:lnTo>
                  <a:lnTo>
                    <a:pt x="190" y="667"/>
                  </a:lnTo>
                  <a:lnTo>
                    <a:pt x="184" y="665"/>
                  </a:lnTo>
                  <a:lnTo>
                    <a:pt x="178" y="665"/>
                  </a:lnTo>
                  <a:lnTo>
                    <a:pt x="172" y="665"/>
                  </a:lnTo>
                  <a:lnTo>
                    <a:pt x="165" y="669"/>
                  </a:lnTo>
                  <a:lnTo>
                    <a:pt x="163" y="669"/>
                  </a:lnTo>
                  <a:lnTo>
                    <a:pt x="158" y="669"/>
                  </a:lnTo>
                  <a:lnTo>
                    <a:pt x="155" y="670"/>
                  </a:lnTo>
                  <a:lnTo>
                    <a:pt x="150" y="671"/>
                  </a:lnTo>
                  <a:lnTo>
                    <a:pt x="147" y="675"/>
                  </a:lnTo>
                  <a:lnTo>
                    <a:pt x="143" y="677"/>
                  </a:lnTo>
                  <a:lnTo>
                    <a:pt x="138" y="678"/>
                  </a:lnTo>
                  <a:lnTo>
                    <a:pt x="135" y="683"/>
                  </a:lnTo>
                  <a:lnTo>
                    <a:pt x="128" y="684"/>
                  </a:lnTo>
                  <a:lnTo>
                    <a:pt x="126" y="688"/>
                  </a:lnTo>
                  <a:lnTo>
                    <a:pt x="121" y="691"/>
                  </a:lnTo>
                  <a:lnTo>
                    <a:pt x="118" y="696"/>
                  </a:lnTo>
                  <a:lnTo>
                    <a:pt x="113" y="700"/>
                  </a:lnTo>
                  <a:lnTo>
                    <a:pt x="110" y="704"/>
                  </a:lnTo>
                  <a:lnTo>
                    <a:pt x="105" y="708"/>
                  </a:lnTo>
                  <a:lnTo>
                    <a:pt x="102" y="714"/>
                  </a:lnTo>
                  <a:lnTo>
                    <a:pt x="99" y="717"/>
                  </a:lnTo>
                  <a:lnTo>
                    <a:pt x="96" y="722"/>
                  </a:lnTo>
                  <a:lnTo>
                    <a:pt x="93" y="727"/>
                  </a:lnTo>
                  <a:lnTo>
                    <a:pt x="90" y="734"/>
                  </a:lnTo>
                  <a:lnTo>
                    <a:pt x="87" y="739"/>
                  </a:lnTo>
                  <a:lnTo>
                    <a:pt x="84" y="744"/>
                  </a:lnTo>
                  <a:lnTo>
                    <a:pt x="82" y="748"/>
                  </a:lnTo>
                  <a:lnTo>
                    <a:pt x="81" y="755"/>
                  </a:lnTo>
                  <a:lnTo>
                    <a:pt x="77" y="759"/>
                  </a:lnTo>
                  <a:lnTo>
                    <a:pt x="74" y="765"/>
                  </a:lnTo>
                  <a:lnTo>
                    <a:pt x="73" y="770"/>
                  </a:lnTo>
                  <a:lnTo>
                    <a:pt x="71" y="774"/>
                  </a:lnTo>
                  <a:lnTo>
                    <a:pt x="70" y="780"/>
                  </a:lnTo>
                  <a:lnTo>
                    <a:pt x="68" y="786"/>
                  </a:lnTo>
                  <a:lnTo>
                    <a:pt x="67" y="791"/>
                  </a:lnTo>
                  <a:lnTo>
                    <a:pt x="67" y="796"/>
                  </a:lnTo>
                  <a:lnTo>
                    <a:pt x="65" y="801"/>
                  </a:lnTo>
                  <a:lnTo>
                    <a:pt x="64" y="804"/>
                  </a:lnTo>
                  <a:lnTo>
                    <a:pt x="62" y="809"/>
                  </a:lnTo>
                  <a:lnTo>
                    <a:pt x="62" y="814"/>
                  </a:lnTo>
                  <a:lnTo>
                    <a:pt x="62" y="817"/>
                  </a:lnTo>
                  <a:lnTo>
                    <a:pt x="62" y="822"/>
                  </a:lnTo>
                  <a:lnTo>
                    <a:pt x="62" y="827"/>
                  </a:lnTo>
                  <a:lnTo>
                    <a:pt x="62" y="830"/>
                  </a:lnTo>
                  <a:lnTo>
                    <a:pt x="62" y="837"/>
                  </a:lnTo>
                  <a:lnTo>
                    <a:pt x="64" y="843"/>
                  </a:lnTo>
                  <a:lnTo>
                    <a:pt x="65" y="849"/>
                  </a:lnTo>
                  <a:lnTo>
                    <a:pt x="67" y="855"/>
                  </a:lnTo>
                  <a:lnTo>
                    <a:pt x="68" y="860"/>
                  </a:lnTo>
                  <a:lnTo>
                    <a:pt x="71" y="864"/>
                  </a:lnTo>
                  <a:lnTo>
                    <a:pt x="74" y="870"/>
                  </a:lnTo>
                  <a:lnTo>
                    <a:pt x="77" y="876"/>
                  </a:lnTo>
                  <a:lnTo>
                    <a:pt x="79" y="880"/>
                  </a:lnTo>
                  <a:lnTo>
                    <a:pt x="82" y="883"/>
                  </a:lnTo>
                  <a:lnTo>
                    <a:pt x="84" y="888"/>
                  </a:lnTo>
                  <a:lnTo>
                    <a:pt x="87" y="893"/>
                  </a:lnTo>
                  <a:lnTo>
                    <a:pt x="90" y="897"/>
                  </a:lnTo>
                  <a:lnTo>
                    <a:pt x="93" y="904"/>
                  </a:lnTo>
                  <a:lnTo>
                    <a:pt x="91" y="909"/>
                  </a:lnTo>
                  <a:lnTo>
                    <a:pt x="91" y="915"/>
                  </a:lnTo>
                  <a:lnTo>
                    <a:pt x="90" y="919"/>
                  </a:lnTo>
                  <a:lnTo>
                    <a:pt x="90" y="924"/>
                  </a:lnTo>
                  <a:lnTo>
                    <a:pt x="87" y="926"/>
                  </a:lnTo>
                  <a:lnTo>
                    <a:pt x="85" y="927"/>
                  </a:lnTo>
                  <a:lnTo>
                    <a:pt x="82" y="927"/>
                  </a:lnTo>
                  <a:lnTo>
                    <a:pt x="81" y="924"/>
                  </a:lnTo>
                  <a:lnTo>
                    <a:pt x="77" y="917"/>
                  </a:lnTo>
                  <a:lnTo>
                    <a:pt x="74" y="910"/>
                  </a:lnTo>
                  <a:lnTo>
                    <a:pt x="71" y="906"/>
                  </a:lnTo>
                  <a:lnTo>
                    <a:pt x="68" y="901"/>
                  </a:lnTo>
                  <a:lnTo>
                    <a:pt x="65" y="896"/>
                  </a:lnTo>
                  <a:lnTo>
                    <a:pt x="64" y="893"/>
                  </a:lnTo>
                  <a:lnTo>
                    <a:pt x="62" y="889"/>
                  </a:lnTo>
                  <a:lnTo>
                    <a:pt x="60" y="889"/>
                  </a:lnTo>
                  <a:lnTo>
                    <a:pt x="55" y="896"/>
                  </a:lnTo>
                  <a:lnTo>
                    <a:pt x="51" y="899"/>
                  </a:lnTo>
                  <a:lnTo>
                    <a:pt x="47" y="906"/>
                  </a:lnTo>
                  <a:lnTo>
                    <a:pt x="45" y="907"/>
                  </a:lnTo>
                  <a:lnTo>
                    <a:pt x="44" y="910"/>
                  </a:lnTo>
                  <a:lnTo>
                    <a:pt x="42" y="915"/>
                  </a:lnTo>
                  <a:lnTo>
                    <a:pt x="42" y="920"/>
                  </a:lnTo>
                  <a:lnTo>
                    <a:pt x="40" y="924"/>
                  </a:lnTo>
                  <a:lnTo>
                    <a:pt x="39" y="928"/>
                  </a:lnTo>
                  <a:lnTo>
                    <a:pt x="37" y="933"/>
                  </a:lnTo>
                  <a:lnTo>
                    <a:pt x="37" y="940"/>
                  </a:lnTo>
                  <a:lnTo>
                    <a:pt x="37" y="946"/>
                  </a:lnTo>
                  <a:lnTo>
                    <a:pt x="37" y="953"/>
                  </a:lnTo>
                  <a:lnTo>
                    <a:pt x="37" y="956"/>
                  </a:lnTo>
                  <a:lnTo>
                    <a:pt x="37" y="960"/>
                  </a:lnTo>
                  <a:lnTo>
                    <a:pt x="37" y="963"/>
                  </a:lnTo>
                  <a:lnTo>
                    <a:pt x="37" y="967"/>
                  </a:lnTo>
                  <a:lnTo>
                    <a:pt x="37" y="971"/>
                  </a:lnTo>
                  <a:lnTo>
                    <a:pt x="37" y="974"/>
                  </a:lnTo>
                  <a:lnTo>
                    <a:pt x="39" y="979"/>
                  </a:lnTo>
                  <a:lnTo>
                    <a:pt x="40" y="983"/>
                  </a:lnTo>
                  <a:lnTo>
                    <a:pt x="40" y="987"/>
                  </a:lnTo>
                  <a:lnTo>
                    <a:pt x="42" y="992"/>
                  </a:lnTo>
                  <a:lnTo>
                    <a:pt x="42" y="996"/>
                  </a:lnTo>
                  <a:lnTo>
                    <a:pt x="44" y="1002"/>
                  </a:lnTo>
                  <a:lnTo>
                    <a:pt x="45" y="1005"/>
                  </a:lnTo>
                  <a:lnTo>
                    <a:pt x="47" y="1012"/>
                  </a:lnTo>
                  <a:lnTo>
                    <a:pt x="48" y="1015"/>
                  </a:lnTo>
                  <a:lnTo>
                    <a:pt x="49" y="1022"/>
                  </a:lnTo>
                  <a:lnTo>
                    <a:pt x="53" y="1027"/>
                  </a:lnTo>
                  <a:lnTo>
                    <a:pt x="55" y="1033"/>
                  </a:lnTo>
                  <a:lnTo>
                    <a:pt x="56" y="1038"/>
                  </a:lnTo>
                  <a:lnTo>
                    <a:pt x="59" y="1044"/>
                  </a:lnTo>
                  <a:lnTo>
                    <a:pt x="57" y="1047"/>
                  </a:lnTo>
                  <a:lnTo>
                    <a:pt x="55" y="1049"/>
                  </a:lnTo>
                  <a:lnTo>
                    <a:pt x="53" y="1055"/>
                  </a:lnTo>
                  <a:lnTo>
                    <a:pt x="48" y="1060"/>
                  </a:lnTo>
                  <a:lnTo>
                    <a:pt x="45" y="1068"/>
                  </a:lnTo>
                  <a:lnTo>
                    <a:pt x="44" y="1071"/>
                  </a:lnTo>
                  <a:lnTo>
                    <a:pt x="42" y="1074"/>
                  </a:lnTo>
                  <a:lnTo>
                    <a:pt x="40" y="1079"/>
                  </a:lnTo>
                  <a:lnTo>
                    <a:pt x="39" y="1086"/>
                  </a:lnTo>
                  <a:lnTo>
                    <a:pt x="37" y="1091"/>
                  </a:lnTo>
                  <a:lnTo>
                    <a:pt x="36" y="1095"/>
                  </a:lnTo>
                  <a:lnTo>
                    <a:pt x="34" y="1100"/>
                  </a:lnTo>
                  <a:lnTo>
                    <a:pt x="32" y="1107"/>
                  </a:lnTo>
                  <a:lnTo>
                    <a:pt x="31" y="1112"/>
                  </a:lnTo>
                  <a:lnTo>
                    <a:pt x="31" y="1119"/>
                  </a:lnTo>
                  <a:lnTo>
                    <a:pt x="31" y="1121"/>
                  </a:lnTo>
                  <a:lnTo>
                    <a:pt x="31" y="1125"/>
                  </a:lnTo>
                  <a:lnTo>
                    <a:pt x="31" y="1128"/>
                  </a:lnTo>
                  <a:lnTo>
                    <a:pt x="31" y="1133"/>
                  </a:lnTo>
                  <a:lnTo>
                    <a:pt x="30" y="1137"/>
                  </a:lnTo>
                  <a:lnTo>
                    <a:pt x="30" y="1139"/>
                  </a:lnTo>
                  <a:lnTo>
                    <a:pt x="30" y="1143"/>
                  </a:lnTo>
                  <a:lnTo>
                    <a:pt x="30" y="1148"/>
                  </a:lnTo>
                  <a:lnTo>
                    <a:pt x="30" y="1151"/>
                  </a:lnTo>
                  <a:lnTo>
                    <a:pt x="31" y="1154"/>
                  </a:lnTo>
                  <a:lnTo>
                    <a:pt x="31" y="1159"/>
                  </a:lnTo>
                  <a:lnTo>
                    <a:pt x="31" y="1164"/>
                  </a:lnTo>
                  <a:lnTo>
                    <a:pt x="31" y="1168"/>
                  </a:lnTo>
                  <a:lnTo>
                    <a:pt x="32" y="1171"/>
                  </a:lnTo>
                  <a:lnTo>
                    <a:pt x="32" y="1176"/>
                  </a:lnTo>
                  <a:lnTo>
                    <a:pt x="34" y="1181"/>
                  </a:lnTo>
                  <a:lnTo>
                    <a:pt x="34" y="1184"/>
                  </a:lnTo>
                  <a:lnTo>
                    <a:pt x="36" y="1189"/>
                  </a:lnTo>
                  <a:lnTo>
                    <a:pt x="37" y="1194"/>
                  </a:lnTo>
                  <a:lnTo>
                    <a:pt x="39" y="1198"/>
                  </a:lnTo>
                  <a:lnTo>
                    <a:pt x="39" y="1203"/>
                  </a:lnTo>
                  <a:lnTo>
                    <a:pt x="40" y="1207"/>
                  </a:lnTo>
                  <a:lnTo>
                    <a:pt x="42" y="1212"/>
                  </a:lnTo>
                  <a:lnTo>
                    <a:pt x="44" y="1216"/>
                  </a:lnTo>
                  <a:lnTo>
                    <a:pt x="45" y="1220"/>
                  </a:lnTo>
                  <a:lnTo>
                    <a:pt x="47" y="1225"/>
                  </a:lnTo>
                  <a:lnTo>
                    <a:pt x="49" y="1228"/>
                  </a:lnTo>
                  <a:lnTo>
                    <a:pt x="51" y="1233"/>
                  </a:lnTo>
                  <a:lnTo>
                    <a:pt x="55" y="1240"/>
                  </a:lnTo>
                  <a:lnTo>
                    <a:pt x="59" y="1246"/>
                  </a:lnTo>
                  <a:lnTo>
                    <a:pt x="62" y="1253"/>
                  </a:lnTo>
                  <a:lnTo>
                    <a:pt x="68" y="1259"/>
                  </a:lnTo>
                  <a:lnTo>
                    <a:pt x="71" y="1264"/>
                  </a:lnTo>
                  <a:lnTo>
                    <a:pt x="77" y="1271"/>
                  </a:lnTo>
                  <a:lnTo>
                    <a:pt x="81" y="1275"/>
                  </a:lnTo>
                  <a:lnTo>
                    <a:pt x="87" y="1280"/>
                  </a:lnTo>
                  <a:lnTo>
                    <a:pt x="91" y="1285"/>
                  </a:lnTo>
                  <a:lnTo>
                    <a:pt x="96" y="1291"/>
                  </a:lnTo>
                  <a:lnTo>
                    <a:pt x="101" y="1293"/>
                  </a:lnTo>
                  <a:lnTo>
                    <a:pt x="107" y="1298"/>
                  </a:lnTo>
                  <a:lnTo>
                    <a:pt x="111" y="1300"/>
                  </a:lnTo>
                  <a:lnTo>
                    <a:pt x="116" y="1304"/>
                  </a:lnTo>
                  <a:lnTo>
                    <a:pt x="121" y="1306"/>
                  </a:lnTo>
                  <a:lnTo>
                    <a:pt x="126" y="1308"/>
                  </a:lnTo>
                  <a:lnTo>
                    <a:pt x="130" y="1310"/>
                  </a:lnTo>
                  <a:lnTo>
                    <a:pt x="135" y="1313"/>
                  </a:lnTo>
                  <a:lnTo>
                    <a:pt x="139" y="1315"/>
                  </a:lnTo>
                  <a:lnTo>
                    <a:pt x="144" y="1317"/>
                  </a:lnTo>
                  <a:lnTo>
                    <a:pt x="147" y="1317"/>
                  </a:lnTo>
                  <a:lnTo>
                    <a:pt x="150" y="1318"/>
                  </a:lnTo>
                  <a:lnTo>
                    <a:pt x="153" y="1319"/>
                  </a:lnTo>
                  <a:lnTo>
                    <a:pt x="156" y="1319"/>
                  </a:lnTo>
                  <a:lnTo>
                    <a:pt x="161" y="1321"/>
                  </a:lnTo>
                  <a:lnTo>
                    <a:pt x="165" y="1323"/>
                  </a:lnTo>
                  <a:lnTo>
                    <a:pt x="170" y="1321"/>
                  </a:lnTo>
                  <a:lnTo>
                    <a:pt x="176" y="1321"/>
                  </a:lnTo>
                  <a:lnTo>
                    <a:pt x="182" y="1319"/>
                  </a:lnTo>
                  <a:lnTo>
                    <a:pt x="189" y="1319"/>
                  </a:lnTo>
                  <a:lnTo>
                    <a:pt x="193" y="1317"/>
                  </a:lnTo>
                  <a:lnTo>
                    <a:pt x="197" y="1317"/>
                  </a:lnTo>
                  <a:lnTo>
                    <a:pt x="198" y="1318"/>
                  </a:lnTo>
                  <a:lnTo>
                    <a:pt x="197" y="1321"/>
                  </a:lnTo>
                  <a:lnTo>
                    <a:pt x="193" y="1323"/>
                  </a:lnTo>
                  <a:lnTo>
                    <a:pt x="190" y="1326"/>
                  </a:lnTo>
                  <a:lnTo>
                    <a:pt x="187" y="1330"/>
                  </a:lnTo>
                  <a:lnTo>
                    <a:pt x="184" y="1333"/>
                  </a:lnTo>
                  <a:lnTo>
                    <a:pt x="178" y="1338"/>
                  </a:lnTo>
                  <a:lnTo>
                    <a:pt x="176" y="1339"/>
                  </a:lnTo>
                  <a:lnTo>
                    <a:pt x="176" y="1341"/>
                  </a:lnTo>
                  <a:lnTo>
                    <a:pt x="180" y="1346"/>
                  </a:lnTo>
                  <a:lnTo>
                    <a:pt x="181" y="1348"/>
                  </a:lnTo>
                  <a:lnTo>
                    <a:pt x="182" y="1351"/>
                  </a:lnTo>
                  <a:lnTo>
                    <a:pt x="184" y="1356"/>
                  </a:lnTo>
                  <a:lnTo>
                    <a:pt x="187" y="1359"/>
                  </a:lnTo>
                  <a:lnTo>
                    <a:pt x="190" y="1362"/>
                  </a:lnTo>
                  <a:lnTo>
                    <a:pt x="193" y="1368"/>
                  </a:lnTo>
                  <a:lnTo>
                    <a:pt x="197" y="1370"/>
                  </a:lnTo>
                  <a:lnTo>
                    <a:pt x="199" y="1375"/>
                  </a:lnTo>
                  <a:lnTo>
                    <a:pt x="203" y="1379"/>
                  </a:lnTo>
                  <a:lnTo>
                    <a:pt x="206" y="1382"/>
                  </a:lnTo>
                  <a:lnTo>
                    <a:pt x="210" y="1385"/>
                  </a:lnTo>
                  <a:lnTo>
                    <a:pt x="214" y="1388"/>
                  </a:lnTo>
                  <a:lnTo>
                    <a:pt x="216" y="1388"/>
                  </a:lnTo>
                  <a:lnTo>
                    <a:pt x="221" y="1392"/>
                  </a:lnTo>
                  <a:lnTo>
                    <a:pt x="226" y="1394"/>
                  </a:lnTo>
                  <a:lnTo>
                    <a:pt x="232" y="1395"/>
                  </a:lnTo>
                  <a:lnTo>
                    <a:pt x="236" y="1395"/>
                  </a:lnTo>
                  <a:lnTo>
                    <a:pt x="243" y="1396"/>
                  </a:lnTo>
                  <a:lnTo>
                    <a:pt x="248" y="1398"/>
                  </a:lnTo>
                  <a:lnTo>
                    <a:pt x="253" y="1400"/>
                  </a:lnTo>
                  <a:lnTo>
                    <a:pt x="260" y="1400"/>
                  </a:lnTo>
                  <a:lnTo>
                    <a:pt x="265" y="1402"/>
                  </a:lnTo>
                  <a:lnTo>
                    <a:pt x="269" y="1402"/>
                  </a:lnTo>
                  <a:lnTo>
                    <a:pt x="274" y="1402"/>
                  </a:lnTo>
                  <a:lnTo>
                    <a:pt x="277" y="1402"/>
                  </a:lnTo>
                  <a:lnTo>
                    <a:pt x="280" y="1403"/>
                  </a:lnTo>
                  <a:lnTo>
                    <a:pt x="281" y="1403"/>
                  </a:lnTo>
                  <a:lnTo>
                    <a:pt x="283" y="1403"/>
                  </a:lnTo>
                  <a:lnTo>
                    <a:pt x="248" y="1433"/>
                  </a:lnTo>
                  <a:lnTo>
                    <a:pt x="246" y="1431"/>
                  </a:lnTo>
                  <a:lnTo>
                    <a:pt x="244" y="1431"/>
                  </a:lnTo>
                  <a:lnTo>
                    <a:pt x="240" y="1429"/>
                  </a:lnTo>
                  <a:lnTo>
                    <a:pt x="235" y="1428"/>
                  </a:lnTo>
                  <a:lnTo>
                    <a:pt x="229" y="1426"/>
                  </a:lnTo>
                  <a:lnTo>
                    <a:pt x="223" y="1422"/>
                  </a:lnTo>
                  <a:lnTo>
                    <a:pt x="220" y="1421"/>
                  </a:lnTo>
                  <a:lnTo>
                    <a:pt x="215" y="1420"/>
                  </a:lnTo>
                  <a:lnTo>
                    <a:pt x="212" y="1418"/>
                  </a:lnTo>
                  <a:lnTo>
                    <a:pt x="209" y="1416"/>
                  </a:lnTo>
                  <a:lnTo>
                    <a:pt x="205" y="1415"/>
                  </a:lnTo>
                  <a:lnTo>
                    <a:pt x="201" y="1411"/>
                  </a:lnTo>
                  <a:lnTo>
                    <a:pt x="197" y="1408"/>
                  </a:lnTo>
                  <a:lnTo>
                    <a:pt x="193" y="1407"/>
                  </a:lnTo>
                  <a:lnTo>
                    <a:pt x="189" y="1402"/>
                  </a:lnTo>
                  <a:lnTo>
                    <a:pt x="186" y="1398"/>
                  </a:lnTo>
                  <a:lnTo>
                    <a:pt x="181" y="1395"/>
                  </a:lnTo>
                  <a:lnTo>
                    <a:pt x="178" y="1392"/>
                  </a:lnTo>
                  <a:lnTo>
                    <a:pt x="175" y="1387"/>
                  </a:lnTo>
                  <a:lnTo>
                    <a:pt x="172" y="1383"/>
                  </a:lnTo>
                  <a:lnTo>
                    <a:pt x="169" y="1379"/>
                  </a:lnTo>
                  <a:lnTo>
                    <a:pt x="165" y="1374"/>
                  </a:lnTo>
                  <a:lnTo>
                    <a:pt x="163" y="1369"/>
                  </a:lnTo>
                  <a:lnTo>
                    <a:pt x="161" y="1362"/>
                  </a:lnTo>
                  <a:lnTo>
                    <a:pt x="160" y="1357"/>
                  </a:lnTo>
                  <a:lnTo>
                    <a:pt x="158" y="1352"/>
                  </a:lnTo>
                  <a:lnTo>
                    <a:pt x="156" y="1351"/>
                  </a:lnTo>
                  <a:lnTo>
                    <a:pt x="153" y="1351"/>
                  </a:lnTo>
                  <a:lnTo>
                    <a:pt x="150" y="1351"/>
                  </a:lnTo>
                  <a:lnTo>
                    <a:pt x="147" y="1349"/>
                  </a:lnTo>
                  <a:lnTo>
                    <a:pt x="144" y="1349"/>
                  </a:lnTo>
                  <a:lnTo>
                    <a:pt x="141" y="1349"/>
                  </a:lnTo>
                  <a:lnTo>
                    <a:pt x="136" y="1348"/>
                  </a:lnTo>
                  <a:lnTo>
                    <a:pt x="131" y="1346"/>
                  </a:lnTo>
                  <a:lnTo>
                    <a:pt x="127" y="1346"/>
                  </a:lnTo>
                  <a:lnTo>
                    <a:pt x="122" y="1344"/>
                  </a:lnTo>
                  <a:lnTo>
                    <a:pt x="118" y="1341"/>
                  </a:lnTo>
                  <a:lnTo>
                    <a:pt x="111" y="1339"/>
                  </a:lnTo>
                  <a:lnTo>
                    <a:pt x="105" y="1336"/>
                  </a:lnTo>
                  <a:lnTo>
                    <a:pt x="101" y="1335"/>
                  </a:lnTo>
                  <a:lnTo>
                    <a:pt x="94" y="1331"/>
                  </a:lnTo>
                  <a:lnTo>
                    <a:pt x="88" y="1328"/>
                  </a:lnTo>
                  <a:lnTo>
                    <a:pt x="82" y="1323"/>
                  </a:lnTo>
                  <a:lnTo>
                    <a:pt x="76" y="1319"/>
                  </a:lnTo>
                  <a:lnTo>
                    <a:pt x="70" y="1315"/>
                  </a:lnTo>
                  <a:lnTo>
                    <a:pt x="64" y="1310"/>
                  </a:lnTo>
                  <a:lnTo>
                    <a:pt x="59" y="1304"/>
                  </a:lnTo>
                  <a:lnTo>
                    <a:pt x="53" y="1298"/>
                  </a:lnTo>
                  <a:lnTo>
                    <a:pt x="49" y="1293"/>
                  </a:lnTo>
                  <a:lnTo>
                    <a:pt x="47" y="1291"/>
                  </a:lnTo>
                  <a:lnTo>
                    <a:pt x="44" y="1287"/>
                  </a:lnTo>
                  <a:lnTo>
                    <a:pt x="40" y="1284"/>
                  </a:lnTo>
                  <a:lnTo>
                    <a:pt x="37" y="1279"/>
                  </a:lnTo>
                  <a:lnTo>
                    <a:pt x="36" y="1275"/>
                  </a:lnTo>
                  <a:lnTo>
                    <a:pt x="32" y="1271"/>
                  </a:lnTo>
                  <a:lnTo>
                    <a:pt x="31" y="1267"/>
                  </a:lnTo>
                  <a:lnTo>
                    <a:pt x="28" y="1262"/>
                  </a:lnTo>
                  <a:lnTo>
                    <a:pt x="27" y="1258"/>
                  </a:lnTo>
                  <a:lnTo>
                    <a:pt x="23" y="1253"/>
                  </a:lnTo>
                  <a:lnTo>
                    <a:pt x="22" y="1248"/>
                  </a:lnTo>
                  <a:lnTo>
                    <a:pt x="20" y="1243"/>
                  </a:lnTo>
                  <a:lnTo>
                    <a:pt x="17" y="1236"/>
                  </a:lnTo>
                  <a:lnTo>
                    <a:pt x="15" y="1231"/>
                  </a:lnTo>
                  <a:lnTo>
                    <a:pt x="14" y="1227"/>
                  </a:lnTo>
                  <a:lnTo>
                    <a:pt x="13" y="1220"/>
                  </a:lnTo>
                  <a:lnTo>
                    <a:pt x="11" y="1215"/>
                  </a:lnTo>
                  <a:lnTo>
                    <a:pt x="10" y="1209"/>
                  </a:lnTo>
                  <a:lnTo>
                    <a:pt x="8" y="1203"/>
                  </a:lnTo>
                  <a:lnTo>
                    <a:pt x="6" y="1197"/>
                  </a:lnTo>
                  <a:lnTo>
                    <a:pt x="5" y="1192"/>
                  </a:lnTo>
                  <a:lnTo>
                    <a:pt x="5" y="1187"/>
                  </a:lnTo>
                  <a:lnTo>
                    <a:pt x="5" y="1182"/>
                  </a:lnTo>
                  <a:lnTo>
                    <a:pt x="3" y="1176"/>
                  </a:lnTo>
                  <a:lnTo>
                    <a:pt x="2" y="1171"/>
                  </a:lnTo>
                  <a:lnTo>
                    <a:pt x="2" y="1166"/>
                  </a:lnTo>
                  <a:lnTo>
                    <a:pt x="2" y="1163"/>
                  </a:lnTo>
                  <a:lnTo>
                    <a:pt x="0" y="1158"/>
                  </a:lnTo>
                  <a:lnTo>
                    <a:pt x="0" y="1153"/>
                  </a:lnTo>
                  <a:lnTo>
                    <a:pt x="0" y="1148"/>
                  </a:lnTo>
                  <a:lnTo>
                    <a:pt x="0" y="1145"/>
                  </a:lnTo>
                  <a:lnTo>
                    <a:pt x="0" y="1139"/>
                  </a:lnTo>
                  <a:lnTo>
                    <a:pt x="0" y="1135"/>
                  </a:lnTo>
                  <a:lnTo>
                    <a:pt x="0" y="1132"/>
                  </a:lnTo>
                  <a:lnTo>
                    <a:pt x="0" y="1128"/>
                  </a:lnTo>
                  <a:lnTo>
                    <a:pt x="0" y="1124"/>
                  </a:lnTo>
                  <a:lnTo>
                    <a:pt x="0" y="1120"/>
                  </a:lnTo>
                  <a:lnTo>
                    <a:pt x="2" y="1117"/>
                  </a:lnTo>
                  <a:lnTo>
                    <a:pt x="3" y="1113"/>
                  </a:lnTo>
                  <a:lnTo>
                    <a:pt x="3" y="1105"/>
                  </a:lnTo>
                  <a:lnTo>
                    <a:pt x="5" y="1099"/>
                  </a:lnTo>
                  <a:lnTo>
                    <a:pt x="6" y="1094"/>
                  </a:lnTo>
                  <a:lnTo>
                    <a:pt x="8" y="1089"/>
                  </a:lnTo>
                  <a:lnTo>
                    <a:pt x="10" y="1082"/>
                  </a:lnTo>
                  <a:lnTo>
                    <a:pt x="11" y="1077"/>
                  </a:lnTo>
                  <a:lnTo>
                    <a:pt x="14" y="1073"/>
                  </a:lnTo>
                  <a:lnTo>
                    <a:pt x="15" y="1069"/>
                  </a:lnTo>
                  <a:lnTo>
                    <a:pt x="17" y="1064"/>
                  </a:lnTo>
                  <a:lnTo>
                    <a:pt x="19" y="1061"/>
                  </a:lnTo>
                  <a:lnTo>
                    <a:pt x="20" y="1058"/>
                  </a:lnTo>
                  <a:lnTo>
                    <a:pt x="22" y="1055"/>
                  </a:lnTo>
                  <a:lnTo>
                    <a:pt x="25" y="1049"/>
                  </a:lnTo>
                  <a:lnTo>
                    <a:pt x="28" y="1047"/>
                  </a:lnTo>
                  <a:lnTo>
                    <a:pt x="30" y="1044"/>
                  </a:lnTo>
                  <a:lnTo>
                    <a:pt x="31" y="1044"/>
                  </a:lnTo>
                  <a:lnTo>
                    <a:pt x="30" y="1043"/>
                  </a:lnTo>
                  <a:lnTo>
                    <a:pt x="28" y="1042"/>
                  </a:lnTo>
                  <a:lnTo>
                    <a:pt x="27" y="1038"/>
                  </a:lnTo>
                  <a:lnTo>
                    <a:pt x="25" y="1035"/>
                  </a:lnTo>
                  <a:lnTo>
                    <a:pt x="22" y="1030"/>
                  </a:lnTo>
                  <a:lnTo>
                    <a:pt x="20" y="1025"/>
                  </a:lnTo>
                  <a:lnTo>
                    <a:pt x="17" y="1018"/>
                  </a:lnTo>
                  <a:lnTo>
                    <a:pt x="15" y="1012"/>
                  </a:lnTo>
                  <a:lnTo>
                    <a:pt x="14" y="1007"/>
                  </a:lnTo>
                  <a:lnTo>
                    <a:pt x="13" y="1004"/>
                  </a:lnTo>
                  <a:lnTo>
                    <a:pt x="11" y="999"/>
                  </a:lnTo>
                  <a:lnTo>
                    <a:pt x="10" y="996"/>
                  </a:lnTo>
                  <a:lnTo>
                    <a:pt x="8" y="991"/>
                  </a:lnTo>
                  <a:lnTo>
                    <a:pt x="6" y="987"/>
                  </a:lnTo>
                  <a:lnTo>
                    <a:pt x="6" y="983"/>
                  </a:lnTo>
                  <a:lnTo>
                    <a:pt x="6" y="979"/>
                  </a:lnTo>
                  <a:lnTo>
                    <a:pt x="5" y="973"/>
                  </a:lnTo>
                  <a:lnTo>
                    <a:pt x="5" y="970"/>
                  </a:lnTo>
                  <a:lnTo>
                    <a:pt x="5" y="965"/>
                  </a:lnTo>
                  <a:lnTo>
                    <a:pt x="5" y="960"/>
                  </a:lnTo>
                  <a:lnTo>
                    <a:pt x="5" y="954"/>
                  </a:lnTo>
                  <a:lnTo>
                    <a:pt x="5" y="952"/>
                  </a:lnTo>
                  <a:lnTo>
                    <a:pt x="5" y="946"/>
                  </a:lnTo>
                  <a:lnTo>
                    <a:pt x="6" y="941"/>
                  </a:lnTo>
                  <a:lnTo>
                    <a:pt x="6" y="937"/>
                  </a:lnTo>
                  <a:lnTo>
                    <a:pt x="8" y="932"/>
                  </a:lnTo>
                  <a:lnTo>
                    <a:pt x="8" y="928"/>
                  </a:lnTo>
                  <a:lnTo>
                    <a:pt x="10" y="924"/>
                  </a:lnTo>
                  <a:lnTo>
                    <a:pt x="11" y="919"/>
                  </a:lnTo>
                  <a:lnTo>
                    <a:pt x="13" y="915"/>
                  </a:lnTo>
                  <a:lnTo>
                    <a:pt x="14" y="910"/>
                  </a:lnTo>
                  <a:lnTo>
                    <a:pt x="15" y="909"/>
                  </a:lnTo>
                  <a:lnTo>
                    <a:pt x="17" y="904"/>
                  </a:lnTo>
                  <a:lnTo>
                    <a:pt x="19" y="901"/>
                  </a:lnTo>
                  <a:lnTo>
                    <a:pt x="20" y="897"/>
                  </a:lnTo>
                  <a:lnTo>
                    <a:pt x="22" y="894"/>
                  </a:lnTo>
                  <a:lnTo>
                    <a:pt x="27" y="889"/>
                  </a:lnTo>
                  <a:lnTo>
                    <a:pt x="30" y="884"/>
                  </a:lnTo>
                  <a:lnTo>
                    <a:pt x="32" y="880"/>
                  </a:lnTo>
                  <a:lnTo>
                    <a:pt x="36" y="875"/>
                  </a:lnTo>
                  <a:lnTo>
                    <a:pt x="37" y="871"/>
                  </a:lnTo>
                  <a:lnTo>
                    <a:pt x="40" y="870"/>
                  </a:lnTo>
                  <a:lnTo>
                    <a:pt x="45" y="864"/>
                  </a:lnTo>
                  <a:lnTo>
                    <a:pt x="47" y="864"/>
                  </a:lnTo>
                  <a:lnTo>
                    <a:pt x="47" y="863"/>
                  </a:lnTo>
                  <a:lnTo>
                    <a:pt x="45" y="862"/>
                  </a:lnTo>
                  <a:lnTo>
                    <a:pt x="44" y="856"/>
                  </a:lnTo>
                  <a:lnTo>
                    <a:pt x="42" y="851"/>
                  </a:lnTo>
                  <a:lnTo>
                    <a:pt x="40" y="849"/>
                  </a:lnTo>
                  <a:lnTo>
                    <a:pt x="40" y="845"/>
                  </a:lnTo>
                  <a:lnTo>
                    <a:pt x="39" y="840"/>
                  </a:lnTo>
                  <a:lnTo>
                    <a:pt x="37" y="837"/>
                  </a:lnTo>
                  <a:lnTo>
                    <a:pt x="37" y="834"/>
                  </a:lnTo>
                  <a:lnTo>
                    <a:pt x="36" y="829"/>
                  </a:lnTo>
                  <a:lnTo>
                    <a:pt x="34" y="824"/>
                  </a:lnTo>
                  <a:lnTo>
                    <a:pt x="34" y="820"/>
                  </a:lnTo>
                  <a:lnTo>
                    <a:pt x="34" y="816"/>
                  </a:lnTo>
                  <a:lnTo>
                    <a:pt x="32" y="811"/>
                  </a:lnTo>
                  <a:lnTo>
                    <a:pt x="32" y="804"/>
                  </a:lnTo>
                  <a:lnTo>
                    <a:pt x="32" y="801"/>
                  </a:lnTo>
                  <a:lnTo>
                    <a:pt x="32" y="794"/>
                  </a:lnTo>
                  <a:lnTo>
                    <a:pt x="32" y="790"/>
                  </a:lnTo>
                  <a:lnTo>
                    <a:pt x="32" y="785"/>
                  </a:lnTo>
                  <a:lnTo>
                    <a:pt x="34" y="780"/>
                  </a:lnTo>
                  <a:lnTo>
                    <a:pt x="34" y="773"/>
                  </a:lnTo>
                  <a:lnTo>
                    <a:pt x="34" y="768"/>
                  </a:lnTo>
                  <a:lnTo>
                    <a:pt x="36" y="763"/>
                  </a:lnTo>
                  <a:lnTo>
                    <a:pt x="37" y="757"/>
                  </a:lnTo>
                  <a:lnTo>
                    <a:pt x="40" y="752"/>
                  </a:lnTo>
                  <a:lnTo>
                    <a:pt x="42" y="747"/>
                  </a:lnTo>
                  <a:lnTo>
                    <a:pt x="45" y="740"/>
                  </a:lnTo>
                  <a:lnTo>
                    <a:pt x="48" y="737"/>
                  </a:lnTo>
                  <a:lnTo>
                    <a:pt x="51" y="730"/>
                  </a:lnTo>
                  <a:lnTo>
                    <a:pt x="55" y="726"/>
                  </a:lnTo>
                  <a:lnTo>
                    <a:pt x="59" y="721"/>
                  </a:lnTo>
                  <a:lnTo>
                    <a:pt x="62" y="716"/>
                  </a:lnTo>
                  <a:lnTo>
                    <a:pt x="67" y="711"/>
                  </a:lnTo>
                  <a:lnTo>
                    <a:pt x="71" y="706"/>
                  </a:lnTo>
                  <a:lnTo>
                    <a:pt x="76" y="701"/>
                  </a:lnTo>
                  <a:lnTo>
                    <a:pt x="82" y="697"/>
                  </a:lnTo>
                  <a:lnTo>
                    <a:pt x="87" y="693"/>
                  </a:lnTo>
                  <a:lnTo>
                    <a:pt x="93" y="688"/>
                  </a:lnTo>
                  <a:lnTo>
                    <a:pt x="98" y="684"/>
                  </a:lnTo>
                  <a:lnTo>
                    <a:pt x="103" y="682"/>
                  </a:lnTo>
                  <a:lnTo>
                    <a:pt x="109" y="678"/>
                  </a:lnTo>
                  <a:lnTo>
                    <a:pt x="115" y="673"/>
                  </a:lnTo>
                  <a:lnTo>
                    <a:pt x="119" y="670"/>
                  </a:lnTo>
                  <a:lnTo>
                    <a:pt x="126" y="669"/>
                  </a:lnTo>
                  <a:lnTo>
                    <a:pt x="131" y="663"/>
                  </a:lnTo>
                  <a:lnTo>
                    <a:pt x="136" y="662"/>
                  </a:lnTo>
                  <a:lnTo>
                    <a:pt x="141" y="658"/>
                  </a:lnTo>
                  <a:lnTo>
                    <a:pt x="147" y="656"/>
                  </a:lnTo>
                  <a:lnTo>
                    <a:pt x="150" y="652"/>
                  </a:lnTo>
                  <a:lnTo>
                    <a:pt x="155" y="650"/>
                  </a:lnTo>
                  <a:lnTo>
                    <a:pt x="160" y="649"/>
                  </a:lnTo>
                  <a:lnTo>
                    <a:pt x="164" y="647"/>
                  </a:lnTo>
                  <a:lnTo>
                    <a:pt x="167" y="645"/>
                  </a:lnTo>
                  <a:lnTo>
                    <a:pt x="170" y="644"/>
                  </a:lnTo>
                  <a:lnTo>
                    <a:pt x="173" y="642"/>
                  </a:lnTo>
                  <a:lnTo>
                    <a:pt x="176" y="642"/>
                  </a:lnTo>
                  <a:lnTo>
                    <a:pt x="180" y="640"/>
                  </a:lnTo>
                  <a:lnTo>
                    <a:pt x="181" y="640"/>
                  </a:lnTo>
                  <a:lnTo>
                    <a:pt x="181" y="639"/>
                  </a:lnTo>
                  <a:lnTo>
                    <a:pt x="181" y="636"/>
                  </a:lnTo>
                  <a:lnTo>
                    <a:pt x="181" y="632"/>
                  </a:lnTo>
                  <a:lnTo>
                    <a:pt x="181" y="629"/>
                  </a:lnTo>
                  <a:lnTo>
                    <a:pt x="181" y="624"/>
                  </a:lnTo>
                  <a:lnTo>
                    <a:pt x="182" y="621"/>
                  </a:lnTo>
                  <a:lnTo>
                    <a:pt x="184" y="616"/>
                  </a:lnTo>
                  <a:lnTo>
                    <a:pt x="184" y="611"/>
                  </a:lnTo>
                  <a:lnTo>
                    <a:pt x="186" y="605"/>
                  </a:lnTo>
                  <a:lnTo>
                    <a:pt x="187" y="598"/>
                  </a:lnTo>
                  <a:lnTo>
                    <a:pt x="189" y="592"/>
                  </a:lnTo>
                  <a:lnTo>
                    <a:pt x="190" y="585"/>
                  </a:lnTo>
                  <a:lnTo>
                    <a:pt x="193" y="579"/>
                  </a:lnTo>
                  <a:lnTo>
                    <a:pt x="197" y="572"/>
                  </a:lnTo>
                  <a:lnTo>
                    <a:pt x="197" y="567"/>
                  </a:lnTo>
                  <a:lnTo>
                    <a:pt x="198" y="563"/>
                  </a:lnTo>
                  <a:lnTo>
                    <a:pt x="198" y="559"/>
                  </a:lnTo>
                  <a:lnTo>
                    <a:pt x="201" y="555"/>
                  </a:lnTo>
                  <a:lnTo>
                    <a:pt x="203" y="552"/>
                  </a:lnTo>
                  <a:lnTo>
                    <a:pt x="205" y="547"/>
                  </a:lnTo>
                  <a:lnTo>
                    <a:pt x="206" y="544"/>
                  </a:lnTo>
                  <a:lnTo>
                    <a:pt x="209" y="539"/>
                  </a:lnTo>
                  <a:lnTo>
                    <a:pt x="210" y="536"/>
                  </a:lnTo>
                  <a:lnTo>
                    <a:pt x="212" y="531"/>
                  </a:lnTo>
                  <a:lnTo>
                    <a:pt x="214" y="526"/>
                  </a:lnTo>
                  <a:lnTo>
                    <a:pt x="216" y="523"/>
                  </a:lnTo>
                  <a:lnTo>
                    <a:pt x="218" y="517"/>
                  </a:lnTo>
                  <a:lnTo>
                    <a:pt x="221" y="515"/>
                  </a:lnTo>
                  <a:lnTo>
                    <a:pt x="224" y="510"/>
                  </a:lnTo>
                  <a:lnTo>
                    <a:pt x="227" y="506"/>
                  </a:lnTo>
                  <a:lnTo>
                    <a:pt x="229" y="502"/>
                  </a:lnTo>
                  <a:lnTo>
                    <a:pt x="232" y="497"/>
                  </a:lnTo>
                  <a:lnTo>
                    <a:pt x="235" y="491"/>
                  </a:lnTo>
                  <a:lnTo>
                    <a:pt x="238" y="488"/>
                  </a:lnTo>
                  <a:lnTo>
                    <a:pt x="241" y="483"/>
                  </a:lnTo>
                  <a:lnTo>
                    <a:pt x="244" y="478"/>
                  </a:lnTo>
                  <a:lnTo>
                    <a:pt x="249" y="475"/>
                  </a:lnTo>
                  <a:lnTo>
                    <a:pt x="252" y="470"/>
                  </a:lnTo>
                  <a:lnTo>
                    <a:pt x="257" y="467"/>
                  </a:lnTo>
                  <a:lnTo>
                    <a:pt x="260" y="462"/>
                  </a:lnTo>
                  <a:lnTo>
                    <a:pt x="263" y="457"/>
                  </a:lnTo>
                  <a:lnTo>
                    <a:pt x="268" y="454"/>
                  </a:lnTo>
                  <a:lnTo>
                    <a:pt x="272" y="449"/>
                  </a:lnTo>
                  <a:lnTo>
                    <a:pt x="277" y="446"/>
                  </a:lnTo>
                  <a:lnTo>
                    <a:pt x="281" y="441"/>
                  </a:lnTo>
                  <a:lnTo>
                    <a:pt x="286" y="438"/>
                  </a:lnTo>
                  <a:lnTo>
                    <a:pt x="291" y="433"/>
                  </a:lnTo>
                  <a:lnTo>
                    <a:pt x="295" y="429"/>
                  </a:lnTo>
                  <a:lnTo>
                    <a:pt x="300" y="426"/>
                  </a:lnTo>
                  <a:lnTo>
                    <a:pt x="305" y="421"/>
                  </a:lnTo>
                  <a:lnTo>
                    <a:pt x="308" y="418"/>
                  </a:lnTo>
                  <a:lnTo>
                    <a:pt x="312" y="414"/>
                  </a:lnTo>
                  <a:lnTo>
                    <a:pt x="317" y="411"/>
                  </a:lnTo>
                  <a:lnTo>
                    <a:pt x="320" y="408"/>
                  </a:lnTo>
                  <a:lnTo>
                    <a:pt x="325" y="403"/>
                  </a:lnTo>
                  <a:lnTo>
                    <a:pt x="330" y="401"/>
                  </a:lnTo>
                  <a:lnTo>
                    <a:pt x="332" y="398"/>
                  </a:lnTo>
                  <a:lnTo>
                    <a:pt x="337" y="395"/>
                  </a:lnTo>
                  <a:lnTo>
                    <a:pt x="340" y="394"/>
                  </a:lnTo>
                  <a:lnTo>
                    <a:pt x="345" y="390"/>
                  </a:lnTo>
                  <a:lnTo>
                    <a:pt x="348" y="387"/>
                  </a:lnTo>
                  <a:lnTo>
                    <a:pt x="353" y="385"/>
                  </a:lnTo>
                  <a:lnTo>
                    <a:pt x="356" y="383"/>
                  </a:lnTo>
                  <a:lnTo>
                    <a:pt x="359" y="380"/>
                  </a:lnTo>
                  <a:lnTo>
                    <a:pt x="362" y="377"/>
                  </a:lnTo>
                  <a:lnTo>
                    <a:pt x="366" y="375"/>
                  </a:lnTo>
                  <a:lnTo>
                    <a:pt x="373" y="372"/>
                  </a:lnTo>
                  <a:lnTo>
                    <a:pt x="379" y="369"/>
                  </a:lnTo>
                  <a:lnTo>
                    <a:pt x="385" y="364"/>
                  </a:lnTo>
                  <a:lnTo>
                    <a:pt x="390" y="362"/>
                  </a:lnTo>
                  <a:lnTo>
                    <a:pt x="396" y="359"/>
                  </a:lnTo>
                  <a:lnTo>
                    <a:pt x="401" y="357"/>
                  </a:lnTo>
                  <a:lnTo>
                    <a:pt x="405" y="354"/>
                  </a:lnTo>
                  <a:lnTo>
                    <a:pt x="410" y="352"/>
                  </a:lnTo>
                  <a:lnTo>
                    <a:pt x="415" y="351"/>
                  </a:lnTo>
                  <a:lnTo>
                    <a:pt x="418" y="349"/>
                  </a:lnTo>
                  <a:lnTo>
                    <a:pt x="420" y="348"/>
                  </a:lnTo>
                  <a:lnTo>
                    <a:pt x="426" y="346"/>
                  </a:lnTo>
                  <a:lnTo>
                    <a:pt x="428" y="344"/>
                  </a:lnTo>
                  <a:lnTo>
                    <a:pt x="432" y="344"/>
                  </a:lnTo>
                  <a:lnTo>
                    <a:pt x="435" y="343"/>
                  </a:lnTo>
                  <a:lnTo>
                    <a:pt x="439" y="343"/>
                  </a:lnTo>
                  <a:lnTo>
                    <a:pt x="441" y="343"/>
                  </a:lnTo>
                  <a:lnTo>
                    <a:pt x="443" y="3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6" name="Freeform 7"/>
            <p:cNvSpPr>
              <a:spLocks/>
            </p:cNvSpPr>
            <p:nvPr/>
          </p:nvSpPr>
          <p:spPr bwMode="auto">
            <a:xfrm>
              <a:off x="2572817" y="4372371"/>
              <a:ext cx="236538" cy="242887"/>
            </a:xfrm>
            <a:custGeom>
              <a:avLst/>
              <a:gdLst>
                <a:gd name="T0" fmla="*/ 2147483647 w 149"/>
                <a:gd name="T1" fmla="*/ 2147483647 h 153"/>
                <a:gd name="T2" fmla="*/ 0 w 149"/>
                <a:gd name="T3" fmla="*/ 2147483647 h 153"/>
                <a:gd name="T4" fmla="*/ 2147483647 w 149"/>
                <a:gd name="T5" fmla="*/ 2147483647 h 153"/>
                <a:gd name="T6" fmla="*/ 2147483647 w 149"/>
                <a:gd name="T7" fmla="*/ 0 h 153"/>
                <a:gd name="T8" fmla="*/ 2147483647 w 149"/>
                <a:gd name="T9" fmla="*/ 2147483647 h 153"/>
                <a:gd name="T10" fmla="*/ 2147483647 w 149"/>
                <a:gd name="T11" fmla="*/ 2147483647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9"/>
                <a:gd name="T19" fmla="*/ 0 h 153"/>
                <a:gd name="T20" fmla="*/ 149 w 149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9" h="153">
                  <a:moveTo>
                    <a:pt x="2" y="153"/>
                  </a:moveTo>
                  <a:lnTo>
                    <a:pt x="0" y="115"/>
                  </a:lnTo>
                  <a:lnTo>
                    <a:pt x="27" y="38"/>
                  </a:lnTo>
                  <a:lnTo>
                    <a:pt x="149" y="0"/>
                  </a:lnTo>
                  <a:lnTo>
                    <a:pt x="143" y="31"/>
                  </a:lnTo>
                  <a:lnTo>
                    <a:pt x="2" y="1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7" name="Freeform 8"/>
            <p:cNvSpPr>
              <a:spLocks/>
            </p:cNvSpPr>
            <p:nvPr/>
          </p:nvSpPr>
          <p:spPr bwMode="auto">
            <a:xfrm>
              <a:off x="1591742" y="2724547"/>
              <a:ext cx="488950" cy="177800"/>
            </a:xfrm>
            <a:custGeom>
              <a:avLst/>
              <a:gdLst>
                <a:gd name="T0" fmla="*/ 2147483647 w 308"/>
                <a:gd name="T1" fmla="*/ 2147483647 h 112"/>
                <a:gd name="T2" fmla="*/ 2147483647 w 308"/>
                <a:gd name="T3" fmla="*/ 2147483647 h 112"/>
                <a:gd name="T4" fmla="*/ 2147483647 w 308"/>
                <a:gd name="T5" fmla="*/ 2147483647 h 112"/>
                <a:gd name="T6" fmla="*/ 2147483647 w 308"/>
                <a:gd name="T7" fmla="*/ 2147483647 h 112"/>
                <a:gd name="T8" fmla="*/ 2147483647 w 308"/>
                <a:gd name="T9" fmla="*/ 2147483647 h 112"/>
                <a:gd name="T10" fmla="*/ 2147483647 w 308"/>
                <a:gd name="T11" fmla="*/ 2147483647 h 112"/>
                <a:gd name="T12" fmla="*/ 2147483647 w 308"/>
                <a:gd name="T13" fmla="*/ 2147483647 h 112"/>
                <a:gd name="T14" fmla="*/ 2147483647 w 308"/>
                <a:gd name="T15" fmla="*/ 2147483647 h 112"/>
                <a:gd name="T16" fmla="*/ 2147483647 w 308"/>
                <a:gd name="T17" fmla="*/ 2147483647 h 112"/>
                <a:gd name="T18" fmla="*/ 2147483647 w 308"/>
                <a:gd name="T19" fmla="*/ 2147483647 h 112"/>
                <a:gd name="T20" fmla="*/ 2147483647 w 308"/>
                <a:gd name="T21" fmla="*/ 2147483647 h 112"/>
                <a:gd name="T22" fmla="*/ 2147483647 w 308"/>
                <a:gd name="T23" fmla="*/ 2147483647 h 112"/>
                <a:gd name="T24" fmla="*/ 2147483647 w 308"/>
                <a:gd name="T25" fmla="*/ 2147483647 h 112"/>
                <a:gd name="T26" fmla="*/ 2147483647 w 308"/>
                <a:gd name="T27" fmla="*/ 2147483647 h 112"/>
                <a:gd name="T28" fmla="*/ 2147483647 w 308"/>
                <a:gd name="T29" fmla="*/ 2147483647 h 112"/>
                <a:gd name="T30" fmla="*/ 2147483647 w 308"/>
                <a:gd name="T31" fmla="*/ 2147483647 h 112"/>
                <a:gd name="T32" fmla="*/ 2147483647 w 308"/>
                <a:gd name="T33" fmla="*/ 2147483647 h 112"/>
                <a:gd name="T34" fmla="*/ 2147483647 w 308"/>
                <a:gd name="T35" fmla="*/ 2147483647 h 112"/>
                <a:gd name="T36" fmla="*/ 2147483647 w 308"/>
                <a:gd name="T37" fmla="*/ 2147483647 h 112"/>
                <a:gd name="T38" fmla="*/ 2147483647 w 308"/>
                <a:gd name="T39" fmla="*/ 2147483647 h 112"/>
                <a:gd name="T40" fmla="*/ 2147483647 w 308"/>
                <a:gd name="T41" fmla="*/ 2147483647 h 112"/>
                <a:gd name="T42" fmla="*/ 2147483647 w 308"/>
                <a:gd name="T43" fmla="*/ 2147483647 h 112"/>
                <a:gd name="T44" fmla="*/ 2147483647 w 308"/>
                <a:gd name="T45" fmla="*/ 2147483647 h 112"/>
                <a:gd name="T46" fmla="*/ 2147483647 w 308"/>
                <a:gd name="T47" fmla="*/ 2147483647 h 112"/>
                <a:gd name="T48" fmla="*/ 2147483647 w 308"/>
                <a:gd name="T49" fmla="*/ 2147483647 h 112"/>
                <a:gd name="T50" fmla="*/ 2147483647 w 308"/>
                <a:gd name="T51" fmla="*/ 2147483647 h 112"/>
                <a:gd name="T52" fmla="*/ 2147483647 w 308"/>
                <a:gd name="T53" fmla="*/ 2147483647 h 112"/>
                <a:gd name="T54" fmla="*/ 2147483647 w 308"/>
                <a:gd name="T55" fmla="*/ 2147483647 h 112"/>
                <a:gd name="T56" fmla="*/ 2147483647 w 308"/>
                <a:gd name="T57" fmla="*/ 2147483647 h 112"/>
                <a:gd name="T58" fmla="*/ 2147483647 w 308"/>
                <a:gd name="T59" fmla="*/ 2147483647 h 112"/>
                <a:gd name="T60" fmla="*/ 2147483647 w 308"/>
                <a:gd name="T61" fmla="*/ 2147483647 h 112"/>
                <a:gd name="T62" fmla="*/ 2147483647 w 308"/>
                <a:gd name="T63" fmla="*/ 2147483647 h 112"/>
                <a:gd name="T64" fmla="*/ 2147483647 w 308"/>
                <a:gd name="T65" fmla="*/ 2147483647 h 112"/>
                <a:gd name="T66" fmla="*/ 2147483647 w 308"/>
                <a:gd name="T67" fmla="*/ 2147483647 h 112"/>
                <a:gd name="T68" fmla="*/ 2147483647 w 308"/>
                <a:gd name="T69" fmla="*/ 2147483647 h 112"/>
                <a:gd name="T70" fmla="*/ 2147483647 w 308"/>
                <a:gd name="T71" fmla="*/ 2147483647 h 112"/>
                <a:gd name="T72" fmla="*/ 2147483647 w 308"/>
                <a:gd name="T73" fmla="*/ 2147483647 h 112"/>
                <a:gd name="T74" fmla="*/ 2147483647 w 308"/>
                <a:gd name="T75" fmla="*/ 2147483647 h 112"/>
                <a:gd name="T76" fmla="*/ 2147483647 w 308"/>
                <a:gd name="T77" fmla="*/ 2147483647 h 112"/>
                <a:gd name="T78" fmla="*/ 2147483647 w 308"/>
                <a:gd name="T79" fmla="*/ 2147483647 h 112"/>
                <a:gd name="T80" fmla="*/ 2147483647 w 308"/>
                <a:gd name="T81" fmla="*/ 2147483647 h 112"/>
                <a:gd name="T82" fmla="*/ 2147483647 w 308"/>
                <a:gd name="T83" fmla="*/ 2147483647 h 112"/>
                <a:gd name="T84" fmla="*/ 2147483647 w 308"/>
                <a:gd name="T85" fmla="*/ 2147483647 h 112"/>
                <a:gd name="T86" fmla="*/ 2147483647 w 308"/>
                <a:gd name="T87" fmla="*/ 2147483647 h 112"/>
                <a:gd name="T88" fmla="*/ 2147483647 w 308"/>
                <a:gd name="T89" fmla="*/ 2147483647 h 112"/>
                <a:gd name="T90" fmla="*/ 2147483647 w 308"/>
                <a:gd name="T91" fmla="*/ 2147483647 h 112"/>
                <a:gd name="T92" fmla="*/ 2147483647 w 308"/>
                <a:gd name="T93" fmla="*/ 2147483647 h 112"/>
                <a:gd name="T94" fmla="*/ 2147483647 w 308"/>
                <a:gd name="T95" fmla="*/ 2147483647 h 112"/>
                <a:gd name="T96" fmla="*/ 2147483647 w 308"/>
                <a:gd name="T97" fmla="*/ 2147483647 h 112"/>
                <a:gd name="T98" fmla="*/ 2147483647 w 308"/>
                <a:gd name="T99" fmla="*/ 2147483647 h 112"/>
                <a:gd name="T100" fmla="*/ 2147483647 w 308"/>
                <a:gd name="T101" fmla="*/ 2147483647 h 112"/>
                <a:gd name="T102" fmla="*/ 2147483647 w 308"/>
                <a:gd name="T103" fmla="*/ 2147483647 h 112"/>
                <a:gd name="T104" fmla="*/ 0 w 308"/>
                <a:gd name="T105" fmla="*/ 0 h 1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08"/>
                <a:gd name="T160" fmla="*/ 0 h 112"/>
                <a:gd name="T161" fmla="*/ 308 w 308"/>
                <a:gd name="T162" fmla="*/ 112 h 1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08" h="112">
                  <a:moveTo>
                    <a:pt x="23" y="1"/>
                  </a:moveTo>
                  <a:lnTo>
                    <a:pt x="25" y="2"/>
                  </a:lnTo>
                  <a:lnTo>
                    <a:pt x="28" y="8"/>
                  </a:lnTo>
                  <a:lnTo>
                    <a:pt x="30" y="9"/>
                  </a:lnTo>
                  <a:lnTo>
                    <a:pt x="32" y="13"/>
                  </a:lnTo>
                  <a:lnTo>
                    <a:pt x="37" y="17"/>
                  </a:lnTo>
                  <a:lnTo>
                    <a:pt x="42" y="21"/>
                  </a:lnTo>
                  <a:lnTo>
                    <a:pt x="45" y="24"/>
                  </a:lnTo>
                  <a:lnTo>
                    <a:pt x="50" y="29"/>
                  </a:lnTo>
                  <a:lnTo>
                    <a:pt x="55" y="32"/>
                  </a:lnTo>
                  <a:lnTo>
                    <a:pt x="61" y="37"/>
                  </a:lnTo>
                  <a:lnTo>
                    <a:pt x="68" y="40"/>
                  </a:lnTo>
                  <a:lnTo>
                    <a:pt x="72" y="43"/>
                  </a:lnTo>
                  <a:lnTo>
                    <a:pt x="78" y="47"/>
                  </a:lnTo>
                  <a:lnTo>
                    <a:pt x="85" y="52"/>
                  </a:lnTo>
                  <a:lnTo>
                    <a:pt x="86" y="53"/>
                  </a:lnTo>
                  <a:lnTo>
                    <a:pt x="91" y="53"/>
                  </a:lnTo>
                  <a:lnTo>
                    <a:pt x="94" y="55"/>
                  </a:lnTo>
                  <a:lnTo>
                    <a:pt x="99" y="56"/>
                  </a:lnTo>
                  <a:lnTo>
                    <a:pt x="103" y="58"/>
                  </a:lnTo>
                  <a:lnTo>
                    <a:pt x="108" y="60"/>
                  </a:lnTo>
                  <a:lnTo>
                    <a:pt x="113" y="61"/>
                  </a:lnTo>
                  <a:lnTo>
                    <a:pt x="119" y="63"/>
                  </a:lnTo>
                  <a:lnTo>
                    <a:pt x="124" y="65"/>
                  </a:lnTo>
                  <a:lnTo>
                    <a:pt x="129" y="66"/>
                  </a:lnTo>
                  <a:lnTo>
                    <a:pt x="135" y="66"/>
                  </a:lnTo>
                  <a:lnTo>
                    <a:pt x="141" y="68"/>
                  </a:lnTo>
                  <a:lnTo>
                    <a:pt x="147" y="69"/>
                  </a:lnTo>
                  <a:lnTo>
                    <a:pt x="153" y="71"/>
                  </a:lnTo>
                  <a:lnTo>
                    <a:pt x="159" y="73"/>
                  </a:lnTo>
                  <a:lnTo>
                    <a:pt x="165" y="74"/>
                  </a:lnTo>
                  <a:lnTo>
                    <a:pt x="170" y="74"/>
                  </a:lnTo>
                  <a:lnTo>
                    <a:pt x="174" y="76"/>
                  </a:lnTo>
                  <a:lnTo>
                    <a:pt x="179" y="76"/>
                  </a:lnTo>
                  <a:lnTo>
                    <a:pt x="185" y="78"/>
                  </a:lnTo>
                  <a:lnTo>
                    <a:pt x="190" y="79"/>
                  </a:lnTo>
                  <a:lnTo>
                    <a:pt x="195" y="79"/>
                  </a:lnTo>
                  <a:lnTo>
                    <a:pt x="198" y="81"/>
                  </a:lnTo>
                  <a:lnTo>
                    <a:pt x="204" y="83"/>
                  </a:lnTo>
                  <a:lnTo>
                    <a:pt x="206" y="83"/>
                  </a:lnTo>
                  <a:lnTo>
                    <a:pt x="210" y="83"/>
                  </a:lnTo>
                  <a:lnTo>
                    <a:pt x="212" y="84"/>
                  </a:lnTo>
                  <a:lnTo>
                    <a:pt x="215" y="84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0" y="84"/>
                  </a:lnTo>
                  <a:lnTo>
                    <a:pt x="222" y="79"/>
                  </a:lnTo>
                  <a:lnTo>
                    <a:pt x="222" y="76"/>
                  </a:lnTo>
                  <a:lnTo>
                    <a:pt x="223" y="73"/>
                  </a:lnTo>
                  <a:lnTo>
                    <a:pt x="225" y="69"/>
                  </a:lnTo>
                  <a:lnTo>
                    <a:pt x="226" y="66"/>
                  </a:lnTo>
                  <a:lnTo>
                    <a:pt x="228" y="63"/>
                  </a:lnTo>
                  <a:lnTo>
                    <a:pt x="230" y="58"/>
                  </a:lnTo>
                  <a:lnTo>
                    <a:pt x="231" y="55"/>
                  </a:lnTo>
                  <a:lnTo>
                    <a:pt x="234" y="53"/>
                  </a:lnTo>
                  <a:lnTo>
                    <a:pt x="235" y="50"/>
                  </a:lnTo>
                  <a:lnTo>
                    <a:pt x="239" y="47"/>
                  </a:lnTo>
                  <a:lnTo>
                    <a:pt x="243" y="47"/>
                  </a:lnTo>
                  <a:lnTo>
                    <a:pt x="247" y="47"/>
                  </a:lnTo>
                  <a:lnTo>
                    <a:pt x="250" y="45"/>
                  </a:lnTo>
                  <a:lnTo>
                    <a:pt x="255" y="45"/>
                  </a:lnTo>
                  <a:lnTo>
                    <a:pt x="259" y="45"/>
                  </a:lnTo>
                  <a:lnTo>
                    <a:pt x="265" y="45"/>
                  </a:lnTo>
                  <a:lnTo>
                    <a:pt x="270" y="45"/>
                  </a:lnTo>
                  <a:lnTo>
                    <a:pt x="275" y="47"/>
                  </a:lnTo>
                  <a:lnTo>
                    <a:pt x="280" y="47"/>
                  </a:lnTo>
                  <a:lnTo>
                    <a:pt x="286" y="48"/>
                  </a:lnTo>
                  <a:lnTo>
                    <a:pt x="291" y="50"/>
                  </a:lnTo>
                  <a:lnTo>
                    <a:pt x="295" y="52"/>
                  </a:lnTo>
                  <a:lnTo>
                    <a:pt x="299" y="53"/>
                  </a:lnTo>
                  <a:lnTo>
                    <a:pt x="303" y="55"/>
                  </a:lnTo>
                  <a:lnTo>
                    <a:pt x="305" y="56"/>
                  </a:lnTo>
                  <a:lnTo>
                    <a:pt x="306" y="60"/>
                  </a:lnTo>
                  <a:lnTo>
                    <a:pt x="308" y="65"/>
                  </a:lnTo>
                  <a:lnTo>
                    <a:pt x="308" y="68"/>
                  </a:lnTo>
                  <a:lnTo>
                    <a:pt x="306" y="71"/>
                  </a:lnTo>
                  <a:lnTo>
                    <a:pt x="305" y="74"/>
                  </a:lnTo>
                  <a:lnTo>
                    <a:pt x="305" y="78"/>
                  </a:lnTo>
                  <a:lnTo>
                    <a:pt x="303" y="81"/>
                  </a:lnTo>
                  <a:lnTo>
                    <a:pt x="302" y="84"/>
                  </a:lnTo>
                  <a:lnTo>
                    <a:pt x="299" y="87"/>
                  </a:lnTo>
                  <a:lnTo>
                    <a:pt x="294" y="89"/>
                  </a:lnTo>
                  <a:lnTo>
                    <a:pt x="291" y="87"/>
                  </a:lnTo>
                  <a:lnTo>
                    <a:pt x="286" y="84"/>
                  </a:lnTo>
                  <a:lnTo>
                    <a:pt x="281" y="83"/>
                  </a:lnTo>
                  <a:lnTo>
                    <a:pt x="278" y="83"/>
                  </a:lnTo>
                  <a:lnTo>
                    <a:pt x="275" y="83"/>
                  </a:lnTo>
                  <a:lnTo>
                    <a:pt x="272" y="83"/>
                  </a:lnTo>
                  <a:lnTo>
                    <a:pt x="269" y="83"/>
                  </a:lnTo>
                  <a:lnTo>
                    <a:pt x="264" y="81"/>
                  </a:lnTo>
                  <a:lnTo>
                    <a:pt x="261" y="81"/>
                  </a:lnTo>
                  <a:lnTo>
                    <a:pt x="257" y="81"/>
                  </a:lnTo>
                  <a:lnTo>
                    <a:pt x="256" y="81"/>
                  </a:lnTo>
                  <a:lnTo>
                    <a:pt x="251" y="81"/>
                  </a:lnTo>
                  <a:lnTo>
                    <a:pt x="250" y="83"/>
                  </a:lnTo>
                  <a:lnTo>
                    <a:pt x="253" y="86"/>
                  </a:lnTo>
                  <a:lnTo>
                    <a:pt x="255" y="89"/>
                  </a:lnTo>
                  <a:lnTo>
                    <a:pt x="256" y="96"/>
                  </a:lnTo>
                  <a:lnTo>
                    <a:pt x="256" y="100"/>
                  </a:lnTo>
                  <a:lnTo>
                    <a:pt x="256" y="105"/>
                  </a:lnTo>
                  <a:lnTo>
                    <a:pt x="253" y="109"/>
                  </a:lnTo>
                  <a:lnTo>
                    <a:pt x="248" y="112"/>
                  </a:lnTo>
                  <a:lnTo>
                    <a:pt x="245" y="111"/>
                  </a:lnTo>
                  <a:lnTo>
                    <a:pt x="240" y="111"/>
                  </a:lnTo>
                  <a:lnTo>
                    <a:pt x="237" y="111"/>
                  </a:lnTo>
                  <a:lnTo>
                    <a:pt x="235" y="109"/>
                  </a:lnTo>
                  <a:lnTo>
                    <a:pt x="230" y="107"/>
                  </a:lnTo>
                  <a:lnTo>
                    <a:pt x="225" y="104"/>
                  </a:lnTo>
                  <a:lnTo>
                    <a:pt x="222" y="100"/>
                  </a:lnTo>
                  <a:lnTo>
                    <a:pt x="218" y="98"/>
                  </a:lnTo>
                  <a:lnTo>
                    <a:pt x="217" y="96"/>
                  </a:lnTo>
                  <a:lnTo>
                    <a:pt x="215" y="99"/>
                  </a:lnTo>
                  <a:lnTo>
                    <a:pt x="212" y="99"/>
                  </a:lnTo>
                  <a:lnTo>
                    <a:pt x="209" y="99"/>
                  </a:lnTo>
                  <a:lnTo>
                    <a:pt x="206" y="99"/>
                  </a:lnTo>
                  <a:lnTo>
                    <a:pt x="201" y="99"/>
                  </a:lnTo>
                  <a:lnTo>
                    <a:pt x="198" y="99"/>
                  </a:lnTo>
                  <a:lnTo>
                    <a:pt x="192" y="99"/>
                  </a:lnTo>
                  <a:lnTo>
                    <a:pt x="185" y="99"/>
                  </a:lnTo>
                  <a:lnTo>
                    <a:pt x="182" y="99"/>
                  </a:lnTo>
                  <a:lnTo>
                    <a:pt x="177" y="98"/>
                  </a:lnTo>
                  <a:lnTo>
                    <a:pt x="172" y="96"/>
                  </a:lnTo>
                  <a:lnTo>
                    <a:pt x="168" y="96"/>
                  </a:lnTo>
                  <a:lnTo>
                    <a:pt x="163" y="94"/>
                  </a:lnTo>
                  <a:lnTo>
                    <a:pt x="157" y="92"/>
                  </a:lnTo>
                  <a:lnTo>
                    <a:pt x="151" y="92"/>
                  </a:lnTo>
                  <a:lnTo>
                    <a:pt x="146" y="91"/>
                  </a:lnTo>
                  <a:lnTo>
                    <a:pt x="140" y="89"/>
                  </a:lnTo>
                  <a:lnTo>
                    <a:pt x="133" y="86"/>
                  </a:lnTo>
                  <a:lnTo>
                    <a:pt x="127" y="84"/>
                  </a:lnTo>
                  <a:lnTo>
                    <a:pt x="121" y="83"/>
                  </a:lnTo>
                  <a:lnTo>
                    <a:pt x="113" y="81"/>
                  </a:lnTo>
                  <a:lnTo>
                    <a:pt x="108" y="79"/>
                  </a:lnTo>
                  <a:lnTo>
                    <a:pt x="102" y="76"/>
                  </a:lnTo>
                  <a:lnTo>
                    <a:pt x="95" y="74"/>
                  </a:lnTo>
                  <a:lnTo>
                    <a:pt x="88" y="71"/>
                  </a:lnTo>
                  <a:lnTo>
                    <a:pt x="82" y="69"/>
                  </a:lnTo>
                  <a:lnTo>
                    <a:pt x="75" y="66"/>
                  </a:lnTo>
                  <a:lnTo>
                    <a:pt x="69" y="63"/>
                  </a:lnTo>
                  <a:lnTo>
                    <a:pt x="62" y="60"/>
                  </a:lnTo>
                  <a:lnTo>
                    <a:pt x="56" y="58"/>
                  </a:lnTo>
                  <a:lnTo>
                    <a:pt x="52" y="55"/>
                  </a:lnTo>
                  <a:lnTo>
                    <a:pt x="45" y="53"/>
                  </a:lnTo>
                  <a:lnTo>
                    <a:pt x="40" y="50"/>
                  </a:lnTo>
                  <a:lnTo>
                    <a:pt x="36" y="47"/>
                  </a:lnTo>
                  <a:lnTo>
                    <a:pt x="31" y="45"/>
                  </a:lnTo>
                  <a:lnTo>
                    <a:pt x="28" y="42"/>
                  </a:lnTo>
                  <a:lnTo>
                    <a:pt x="25" y="40"/>
                  </a:lnTo>
                  <a:lnTo>
                    <a:pt x="20" y="37"/>
                  </a:lnTo>
                  <a:lnTo>
                    <a:pt x="19" y="35"/>
                  </a:lnTo>
                  <a:lnTo>
                    <a:pt x="17" y="32"/>
                  </a:lnTo>
                  <a:lnTo>
                    <a:pt x="13" y="27"/>
                  </a:lnTo>
                  <a:lnTo>
                    <a:pt x="9" y="24"/>
                  </a:lnTo>
                  <a:lnTo>
                    <a:pt x="6" y="19"/>
                  </a:lnTo>
                  <a:lnTo>
                    <a:pt x="5" y="15"/>
                  </a:lnTo>
                  <a:lnTo>
                    <a:pt x="3" y="9"/>
                  </a:lnTo>
                  <a:lnTo>
                    <a:pt x="1" y="6"/>
                  </a:lnTo>
                  <a:lnTo>
                    <a:pt x="0" y="1"/>
                  </a:lnTo>
                  <a:lnTo>
                    <a:pt x="0" y="0"/>
                  </a:lnTo>
                  <a:lnTo>
                    <a:pt x="1" y="0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8" name="Freeform 9"/>
            <p:cNvSpPr>
              <a:spLocks/>
            </p:cNvSpPr>
            <p:nvPr/>
          </p:nvSpPr>
          <p:spPr bwMode="auto">
            <a:xfrm>
              <a:off x="1563167" y="2815034"/>
              <a:ext cx="608013" cy="196850"/>
            </a:xfrm>
            <a:custGeom>
              <a:avLst/>
              <a:gdLst>
                <a:gd name="T0" fmla="*/ 2147483647 w 383"/>
                <a:gd name="T1" fmla="*/ 2147483647 h 124"/>
                <a:gd name="T2" fmla="*/ 2147483647 w 383"/>
                <a:gd name="T3" fmla="*/ 2147483647 h 124"/>
                <a:gd name="T4" fmla="*/ 2147483647 w 383"/>
                <a:gd name="T5" fmla="*/ 2147483647 h 124"/>
                <a:gd name="T6" fmla="*/ 2147483647 w 383"/>
                <a:gd name="T7" fmla="*/ 2147483647 h 124"/>
                <a:gd name="T8" fmla="*/ 2147483647 w 383"/>
                <a:gd name="T9" fmla="*/ 2147483647 h 124"/>
                <a:gd name="T10" fmla="*/ 2147483647 w 383"/>
                <a:gd name="T11" fmla="*/ 2147483647 h 124"/>
                <a:gd name="T12" fmla="*/ 2147483647 w 383"/>
                <a:gd name="T13" fmla="*/ 2147483647 h 124"/>
                <a:gd name="T14" fmla="*/ 2147483647 w 383"/>
                <a:gd name="T15" fmla="*/ 2147483647 h 124"/>
                <a:gd name="T16" fmla="*/ 2147483647 w 383"/>
                <a:gd name="T17" fmla="*/ 2147483647 h 124"/>
                <a:gd name="T18" fmla="*/ 2147483647 w 383"/>
                <a:gd name="T19" fmla="*/ 2147483647 h 124"/>
                <a:gd name="T20" fmla="*/ 2147483647 w 383"/>
                <a:gd name="T21" fmla="*/ 2147483647 h 124"/>
                <a:gd name="T22" fmla="*/ 2147483647 w 383"/>
                <a:gd name="T23" fmla="*/ 2147483647 h 124"/>
                <a:gd name="T24" fmla="*/ 2147483647 w 383"/>
                <a:gd name="T25" fmla="*/ 2147483647 h 124"/>
                <a:gd name="T26" fmla="*/ 2147483647 w 383"/>
                <a:gd name="T27" fmla="*/ 2147483647 h 124"/>
                <a:gd name="T28" fmla="*/ 2147483647 w 383"/>
                <a:gd name="T29" fmla="*/ 2147483647 h 124"/>
                <a:gd name="T30" fmla="*/ 2147483647 w 383"/>
                <a:gd name="T31" fmla="*/ 2147483647 h 124"/>
                <a:gd name="T32" fmla="*/ 2147483647 w 383"/>
                <a:gd name="T33" fmla="*/ 2147483647 h 124"/>
                <a:gd name="T34" fmla="*/ 2147483647 w 383"/>
                <a:gd name="T35" fmla="*/ 2147483647 h 124"/>
                <a:gd name="T36" fmla="*/ 2147483647 w 383"/>
                <a:gd name="T37" fmla="*/ 2147483647 h 124"/>
                <a:gd name="T38" fmla="*/ 2147483647 w 383"/>
                <a:gd name="T39" fmla="*/ 2147483647 h 124"/>
                <a:gd name="T40" fmla="*/ 2147483647 w 383"/>
                <a:gd name="T41" fmla="*/ 2147483647 h 124"/>
                <a:gd name="T42" fmla="*/ 2147483647 w 383"/>
                <a:gd name="T43" fmla="*/ 2147483647 h 124"/>
                <a:gd name="T44" fmla="*/ 2147483647 w 383"/>
                <a:gd name="T45" fmla="*/ 2147483647 h 124"/>
                <a:gd name="T46" fmla="*/ 2147483647 w 383"/>
                <a:gd name="T47" fmla="*/ 2147483647 h 124"/>
                <a:gd name="T48" fmla="*/ 2147483647 w 383"/>
                <a:gd name="T49" fmla="*/ 2147483647 h 124"/>
                <a:gd name="T50" fmla="*/ 2147483647 w 383"/>
                <a:gd name="T51" fmla="*/ 2147483647 h 124"/>
                <a:gd name="T52" fmla="*/ 2147483647 w 383"/>
                <a:gd name="T53" fmla="*/ 2147483647 h 124"/>
                <a:gd name="T54" fmla="*/ 2147483647 w 383"/>
                <a:gd name="T55" fmla="*/ 2147483647 h 124"/>
                <a:gd name="T56" fmla="*/ 2147483647 w 383"/>
                <a:gd name="T57" fmla="*/ 2147483647 h 124"/>
                <a:gd name="T58" fmla="*/ 2147483647 w 383"/>
                <a:gd name="T59" fmla="*/ 2147483647 h 124"/>
                <a:gd name="T60" fmla="*/ 2147483647 w 383"/>
                <a:gd name="T61" fmla="*/ 2147483647 h 124"/>
                <a:gd name="T62" fmla="*/ 2147483647 w 383"/>
                <a:gd name="T63" fmla="*/ 2147483647 h 124"/>
                <a:gd name="T64" fmla="*/ 2147483647 w 383"/>
                <a:gd name="T65" fmla="*/ 2147483647 h 124"/>
                <a:gd name="T66" fmla="*/ 2147483647 w 383"/>
                <a:gd name="T67" fmla="*/ 2147483647 h 124"/>
                <a:gd name="T68" fmla="*/ 2147483647 w 383"/>
                <a:gd name="T69" fmla="*/ 2147483647 h 124"/>
                <a:gd name="T70" fmla="*/ 2147483647 w 383"/>
                <a:gd name="T71" fmla="*/ 2147483647 h 124"/>
                <a:gd name="T72" fmla="*/ 2147483647 w 383"/>
                <a:gd name="T73" fmla="*/ 2147483647 h 124"/>
                <a:gd name="T74" fmla="*/ 2147483647 w 383"/>
                <a:gd name="T75" fmla="*/ 2147483647 h 124"/>
                <a:gd name="T76" fmla="*/ 2147483647 w 383"/>
                <a:gd name="T77" fmla="*/ 2147483647 h 124"/>
                <a:gd name="T78" fmla="*/ 2147483647 w 383"/>
                <a:gd name="T79" fmla="*/ 2147483647 h 124"/>
                <a:gd name="T80" fmla="*/ 2147483647 w 383"/>
                <a:gd name="T81" fmla="*/ 2147483647 h 124"/>
                <a:gd name="T82" fmla="*/ 2147483647 w 383"/>
                <a:gd name="T83" fmla="*/ 2147483647 h 124"/>
                <a:gd name="T84" fmla="*/ 2147483647 w 383"/>
                <a:gd name="T85" fmla="*/ 2147483647 h 124"/>
                <a:gd name="T86" fmla="*/ 2147483647 w 383"/>
                <a:gd name="T87" fmla="*/ 2147483647 h 124"/>
                <a:gd name="T88" fmla="*/ 2147483647 w 383"/>
                <a:gd name="T89" fmla="*/ 2147483647 h 124"/>
                <a:gd name="T90" fmla="*/ 2147483647 w 383"/>
                <a:gd name="T91" fmla="*/ 2147483647 h 124"/>
                <a:gd name="T92" fmla="*/ 2147483647 w 383"/>
                <a:gd name="T93" fmla="*/ 2147483647 h 124"/>
                <a:gd name="T94" fmla="*/ 2147483647 w 383"/>
                <a:gd name="T95" fmla="*/ 2147483647 h 124"/>
                <a:gd name="T96" fmla="*/ 2147483647 w 383"/>
                <a:gd name="T97" fmla="*/ 2147483647 h 124"/>
                <a:gd name="T98" fmla="*/ 2147483647 w 383"/>
                <a:gd name="T99" fmla="*/ 2147483647 h 124"/>
                <a:gd name="T100" fmla="*/ 2147483647 w 383"/>
                <a:gd name="T101" fmla="*/ 2147483647 h 124"/>
                <a:gd name="T102" fmla="*/ 2147483647 w 383"/>
                <a:gd name="T103" fmla="*/ 2147483647 h 124"/>
                <a:gd name="T104" fmla="*/ 2147483647 w 383"/>
                <a:gd name="T105" fmla="*/ 2147483647 h 124"/>
                <a:gd name="T106" fmla="*/ 2147483647 w 383"/>
                <a:gd name="T107" fmla="*/ 2147483647 h 124"/>
                <a:gd name="T108" fmla="*/ 2147483647 w 383"/>
                <a:gd name="T109" fmla="*/ 2147483647 h 124"/>
                <a:gd name="T110" fmla="*/ 2147483647 w 383"/>
                <a:gd name="T111" fmla="*/ 2147483647 h 124"/>
                <a:gd name="T112" fmla="*/ 2147483647 w 383"/>
                <a:gd name="T113" fmla="*/ 2147483647 h 124"/>
                <a:gd name="T114" fmla="*/ 2147483647 w 383"/>
                <a:gd name="T115" fmla="*/ 2147483647 h 12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83"/>
                <a:gd name="T175" fmla="*/ 0 h 124"/>
                <a:gd name="T176" fmla="*/ 383 w 383"/>
                <a:gd name="T177" fmla="*/ 124 h 12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83" h="124">
                  <a:moveTo>
                    <a:pt x="238" y="31"/>
                  </a:moveTo>
                  <a:lnTo>
                    <a:pt x="238" y="31"/>
                  </a:lnTo>
                  <a:lnTo>
                    <a:pt x="238" y="34"/>
                  </a:lnTo>
                  <a:lnTo>
                    <a:pt x="237" y="37"/>
                  </a:lnTo>
                  <a:lnTo>
                    <a:pt x="238" y="42"/>
                  </a:lnTo>
                  <a:lnTo>
                    <a:pt x="238" y="47"/>
                  </a:lnTo>
                  <a:lnTo>
                    <a:pt x="240" y="54"/>
                  </a:lnTo>
                  <a:lnTo>
                    <a:pt x="244" y="59"/>
                  </a:lnTo>
                  <a:lnTo>
                    <a:pt x="250" y="65"/>
                  </a:lnTo>
                  <a:lnTo>
                    <a:pt x="254" y="69"/>
                  </a:lnTo>
                  <a:lnTo>
                    <a:pt x="259" y="72"/>
                  </a:lnTo>
                  <a:lnTo>
                    <a:pt x="262" y="72"/>
                  </a:lnTo>
                  <a:lnTo>
                    <a:pt x="267" y="72"/>
                  </a:lnTo>
                  <a:lnTo>
                    <a:pt x="271" y="70"/>
                  </a:lnTo>
                  <a:lnTo>
                    <a:pt x="275" y="69"/>
                  </a:lnTo>
                  <a:lnTo>
                    <a:pt x="316" y="20"/>
                  </a:lnTo>
                  <a:lnTo>
                    <a:pt x="326" y="0"/>
                  </a:lnTo>
                  <a:lnTo>
                    <a:pt x="328" y="0"/>
                  </a:lnTo>
                  <a:lnTo>
                    <a:pt x="330" y="3"/>
                  </a:lnTo>
                  <a:lnTo>
                    <a:pt x="331" y="6"/>
                  </a:lnTo>
                  <a:lnTo>
                    <a:pt x="333" y="9"/>
                  </a:lnTo>
                  <a:lnTo>
                    <a:pt x="333" y="13"/>
                  </a:lnTo>
                  <a:lnTo>
                    <a:pt x="333" y="14"/>
                  </a:lnTo>
                  <a:lnTo>
                    <a:pt x="333" y="18"/>
                  </a:lnTo>
                  <a:lnTo>
                    <a:pt x="333" y="22"/>
                  </a:lnTo>
                  <a:lnTo>
                    <a:pt x="331" y="26"/>
                  </a:lnTo>
                  <a:lnTo>
                    <a:pt x="330" y="29"/>
                  </a:lnTo>
                  <a:lnTo>
                    <a:pt x="328" y="33"/>
                  </a:lnTo>
                  <a:lnTo>
                    <a:pt x="325" y="37"/>
                  </a:lnTo>
                  <a:lnTo>
                    <a:pt x="322" y="41"/>
                  </a:lnTo>
                  <a:lnTo>
                    <a:pt x="317" y="46"/>
                  </a:lnTo>
                  <a:lnTo>
                    <a:pt x="314" y="48"/>
                  </a:lnTo>
                  <a:lnTo>
                    <a:pt x="311" y="54"/>
                  </a:lnTo>
                  <a:lnTo>
                    <a:pt x="306" y="57"/>
                  </a:lnTo>
                  <a:lnTo>
                    <a:pt x="303" y="60"/>
                  </a:lnTo>
                  <a:lnTo>
                    <a:pt x="300" y="64"/>
                  </a:lnTo>
                  <a:lnTo>
                    <a:pt x="297" y="67"/>
                  </a:lnTo>
                  <a:lnTo>
                    <a:pt x="292" y="70"/>
                  </a:lnTo>
                  <a:lnTo>
                    <a:pt x="291" y="72"/>
                  </a:lnTo>
                  <a:lnTo>
                    <a:pt x="306" y="90"/>
                  </a:lnTo>
                  <a:lnTo>
                    <a:pt x="306" y="88"/>
                  </a:lnTo>
                  <a:lnTo>
                    <a:pt x="309" y="88"/>
                  </a:lnTo>
                  <a:lnTo>
                    <a:pt x="311" y="86"/>
                  </a:lnTo>
                  <a:lnTo>
                    <a:pt x="314" y="85"/>
                  </a:lnTo>
                  <a:lnTo>
                    <a:pt x="317" y="83"/>
                  </a:lnTo>
                  <a:lnTo>
                    <a:pt x="322" y="82"/>
                  </a:lnTo>
                  <a:lnTo>
                    <a:pt x="326" y="78"/>
                  </a:lnTo>
                  <a:lnTo>
                    <a:pt x="333" y="77"/>
                  </a:lnTo>
                  <a:lnTo>
                    <a:pt x="338" y="73"/>
                  </a:lnTo>
                  <a:lnTo>
                    <a:pt x="342" y="72"/>
                  </a:lnTo>
                  <a:lnTo>
                    <a:pt x="346" y="69"/>
                  </a:lnTo>
                  <a:lnTo>
                    <a:pt x="352" y="65"/>
                  </a:lnTo>
                  <a:lnTo>
                    <a:pt x="355" y="62"/>
                  </a:lnTo>
                  <a:lnTo>
                    <a:pt x="358" y="59"/>
                  </a:lnTo>
                  <a:lnTo>
                    <a:pt x="361" y="55"/>
                  </a:lnTo>
                  <a:lnTo>
                    <a:pt x="364" y="52"/>
                  </a:lnTo>
                  <a:lnTo>
                    <a:pt x="364" y="47"/>
                  </a:lnTo>
                  <a:lnTo>
                    <a:pt x="366" y="44"/>
                  </a:lnTo>
                  <a:lnTo>
                    <a:pt x="364" y="39"/>
                  </a:lnTo>
                  <a:lnTo>
                    <a:pt x="364" y="35"/>
                  </a:lnTo>
                  <a:lnTo>
                    <a:pt x="363" y="29"/>
                  </a:lnTo>
                  <a:lnTo>
                    <a:pt x="361" y="22"/>
                  </a:lnTo>
                  <a:lnTo>
                    <a:pt x="356" y="18"/>
                  </a:lnTo>
                  <a:lnTo>
                    <a:pt x="354" y="13"/>
                  </a:lnTo>
                  <a:lnTo>
                    <a:pt x="352" y="11"/>
                  </a:lnTo>
                  <a:lnTo>
                    <a:pt x="352" y="9"/>
                  </a:lnTo>
                  <a:lnTo>
                    <a:pt x="371" y="3"/>
                  </a:lnTo>
                  <a:lnTo>
                    <a:pt x="372" y="6"/>
                  </a:lnTo>
                  <a:lnTo>
                    <a:pt x="373" y="11"/>
                  </a:lnTo>
                  <a:lnTo>
                    <a:pt x="377" y="18"/>
                  </a:lnTo>
                  <a:lnTo>
                    <a:pt x="378" y="21"/>
                  </a:lnTo>
                  <a:lnTo>
                    <a:pt x="380" y="24"/>
                  </a:lnTo>
                  <a:lnTo>
                    <a:pt x="380" y="29"/>
                  </a:lnTo>
                  <a:lnTo>
                    <a:pt x="381" y="33"/>
                  </a:lnTo>
                  <a:lnTo>
                    <a:pt x="381" y="37"/>
                  </a:lnTo>
                  <a:lnTo>
                    <a:pt x="383" y="42"/>
                  </a:lnTo>
                  <a:lnTo>
                    <a:pt x="383" y="47"/>
                  </a:lnTo>
                  <a:lnTo>
                    <a:pt x="383" y="52"/>
                  </a:lnTo>
                  <a:lnTo>
                    <a:pt x="381" y="57"/>
                  </a:lnTo>
                  <a:lnTo>
                    <a:pt x="380" y="62"/>
                  </a:lnTo>
                  <a:lnTo>
                    <a:pt x="378" y="67"/>
                  </a:lnTo>
                  <a:lnTo>
                    <a:pt x="377" y="72"/>
                  </a:lnTo>
                  <a:lnTo>
                    <a:pt x="373" y="75"/>
                  </a:lnTo>
                  <a:lnTo>
                    <a:pt x="371" y="78"/>
                  </a:lnTo>
                  <a:lnTo>
                    <a:pt x="367" y="82"/>
                  </a:lnTo>
                  <a:lnTo>
                    <a:pt x="364" y="85"/>
                  </a:lnTo>
                  <a:lnTo>
                    <a:pt x="361" y="88"/>
                  </a:lnTo>
                  <a:lnTo>
                    <a:pt x="356" y="91"/>
                  </a:lnTo>
                  <a:lnTo>
                    <a:pt x="352" y="93"/>
                  </a:lnTo>
                  <a:lnTo>
                    <a:pt x="348" y="95"/>
                  </a:lnTo>
                  <a:lnTo>
                    <a:pt x="344" y="97"/>
                  </a:lnTo>
                  <a:lnTo>
                    <a:pt x="339" y="99"/>
                  </a:lnTo>
                  <a:lnTo>
                    <a:pt x="334" y="102"/>
                  </a:lnTo>
                  <a:lnTo>
                    <a:pt x="330" y="103"/>
                  </a:lnTo>
                  <a:lnTo>
                    <a:pt x="324" y="103"/>
                  </a:lnTo>
                  <a:lnTo>
                    <a:pt x="318" y="104"/>
                  </a:lnTo>
                  <a:lnTo>
                    <a:pt x="312" y="104"/>
                  </a:lnTo>
                  <a:lnTo>
                    <a:pt x="308" y="106"/>
                  </a:lnTo>
                  <a:lnTo>
                    <a:pt x="303" y="104"/>
                  </a:lnTo>
                  <a:lnTo>
                    <a:pt x="297" y="104"/>
                  </a:lnTo>
                  <a:lnTo>
                    <a:pt x="292" y="104"/>
                  </a:lnTo>
                  <a:lnTo>
                    <a:pt x="287" y="104"/>
                  </a:lnTo>
                  <a:lnTo>
                    <a:pt x="281" y="103"/>
                  </a:lnTo>
                  <a:lnTo>
                    <a:pt x="276" y="103"/>
                  </a:lnTo>
                  <a:lnTo>
                    <a:pt x="271" y="102"/>
                  </a:lnTo>
                  <a:lnTo>
                    <a:pt x="267" y="102"/>
                  </a:lnTo>
                  <a:lnTo>
                    <a:pt x="262" y="99"/>
                  </a:lnTo>
                  <a:lnTo>
                    <a:pt x="257" y="98"/>
                  </a:lnTo>
                  <a:lnTo>
                    <a:pt x="254" y="97"/>
                  </a:lnTo>
                  <a:lnTo>
                    <a:pt x="251" y="97"/>
                  </a:lnTo>
                  <a:lnTo>
                    <a:pt x="246" y="95"/>
                  </a:lnTo>
                  <a:lnTo>
                    <a:pt x="244" y="93"/>
                  </a:lnTo>
                  <a:lnTo>
                    <a:pt x="240" y="91"/>
                  </a:lnTo>
                  <a:lnTo>
                    <a:pt x="237" y="91"/>
                  </a:lnTo>
                  <a:lnTo>
                    <a:pt x="234" y="88"/>
                  </a:lnTo>
                  <a:lnTo>
                    <a:pt x="231" y="88"/>
                  </a:lnTo>
                  <a:lnTo>
                    <a:pt x="224" y="85"/>
                  </a:lnTo>
                  <a:lnTo>
                    <a:pt x="223" y="83"/>
                  </a:lnTo>
                  <a:lnTo>
                    <a:pt x="220" y="83"/>
                  </a:lnTo>
                  <a:lnTo>
                    <a:pt x="215" y="83"/>
                  </a:lnTo>
                  <a:lnTo>
                    <a:pt x="210" y="83"/>
                  </a:lnTo>
                  <a:lnTo>
                    <a:pt x="206" y="82"/>
                  </a:lnTo>
                  <a:lnTo>
                    <a:pt x="201" y="82"/>
                  </a:lnTo>
                  <a:lnTo>
                    <a:pt x="198" y="82"/>
                  </a:lnTo>
                  <a:lnTo>
                    <a:pt x="193" y="82"/>
                  </a:lnTo>
                  <a:lnTo>
                    <a:pt x="189" y="82"/>
                  </a:lnTo>
                  <a:lnTo>
                    <a:pt x="184" y="82"/>
                  </a:lnTo>
                  <a:lnTo>
                    <a:pt x="179" y="80"/>
                  </a:lnTo>
                  <a:lnTo>
                    <a:pt x="176" y="80"/>
                  </a:lnTo>
                  <a:lnTo>
                    <a:pt x="169" y="80"/>
                  </a:lnTo>
                  <a:lnTo>
                    <a:pt x="165" y="78"/>
                  </a:lnTo>
                  <a:lnTo>
                    <a:pt x="160" y="78"/>
                  </a:lnTo>
                  <a:lnTo>
                    <a:pt x="153" y="78"/>
                  </a:lnTo>
                  <a:lnTo>
                    <a:pt x="149" y="77"/>
                  </a:lnTo>
                  <a:lnTo>
                    <a:pt x="144" y="77"/>
                  </a:lnTo>
                  <a:lnTo>
                    <a:pt x="140" y="75"/>
                  </a:lnTo>
                  <a:lnTo>
                    <a:pt x="136" y="75"/>
                  </a:lnTo>
                  <a:lnTo>
                    <a:pt x="130" y="75"/>
                  </a:lnTo>
                  <a:lnTo>
                    <a:pt x="127" y="73"/>
                  </a:lnTo>
                  <a:lnTo>
                    <a:pt x="122" y="72"/>
                  </a:lnTo>
                  <a:lnTo>
                    <a:pt x="118" y="72"/>
                  </a:lnTo>
                  <a:lnTo>
                    <a:pt x="114" y="70"/>
                  </a:lnTo>
                  <a:lnTo>
                    <a:pt x="111" y="70"/>
                  </a:lnTo>
                  <a:lnTo>
                    <a:pt x="108" y="69"/>
                  </a:lnTo>
                  <a:lnTo>
                    <a:pt x="106" y="69"/>
                  </a:lnTo>
                  <a:lnTo>
                    <a:pt x="105" y="69"/>
                  </a:lnTo>
                  <a:lnTo>
                    <a:pt x="104" y="72"/>
                  </a:lnTo>
                  <a:lnTo>
                    <a:pt x="102" y="75"/>
                  </a:lnTo>
                  <a:lnTo>
                    <a:pt x="98" y="78"/>
                  </a:lnTo>
                  <a:lnTo>
                    <a:pt x="96" y="83"/>
                  </a:lnTo>
                  <a:lnTo>
                    <a:pt x="92" y="90"/>
                  </a:lnTo>
                  <a:lnTo>
                    <a:pt x="89" y="95"/>
                  </a:lnTo>
                  <a:lnTo>
                    <a:pt x="84" y="102"/>
                  </a:lnTo>
                  <a:lnTo>
                    <a:pt x="81" y="108"/>
                  </a:lnTo>
                  <a:lnTo>
                    <a:pt x="77" y="113"/>
                  </a:lnTo>
                  <a:lnTo>
                    <a:pt x="74" y="116"/>
                  </a:lnTo>
                  <a:lnTo>
                    <a:pt x="71" y="121"/>
                  </a:lnTo>
                  <a:lnTo>
                    <a:pt x="67" y="124"/>
                  </a:lnTo>
                  <a:lnTo>
                    <a:pt x="67" y="121"/>
                  </a:lnTo>
                  <a:lnTo>
                    <a:pt x="67" y="116"/>
                  </a:lnTo>
                  <a:lnTo>
                    <a:pt x="67" y="113"/>
                  </a:lnTo>
                  <a:lnTo>
                    <a:pt x="69" y="108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72" y="95"/>
                  </a:lnTo>
                  <a:lnTo>
                    <a:pt x="74" y="90"/>
                  </a:lnTo>
                  <a:lnTo>
                    <a:pt x="75" y="85"/>
                  </a:lnTo>
                  <a:lnTo>
                    <a:pt x="77" y="80"/>
                  </a:lnTo>
                  <a:lnTo>
                    <a:pt x="79" y="77"/>
                  </a:lnTo>
                  <a:lnTo>
                    <a:pt x="80" y="72"/>
                  </a:lnTo>
                  <a:lnTo>
                    <a:pt x="80" y="69"/>
                  </a:lnTo>
                  <a:lnTo>
                    <a:pt x="81" y="65"/>
                  </a:lnTo>
                  <a:lnTo>
                    <a:pt x="83" y="64"/>
                  </a:lnTo>
                  <a:lnTo>
                    <a:pt x="12" y="37"/>
                  </a:lnTo>
                  <a:lnTo>
                    <a:pt x="0" y="9"/>
                  </a:lnTo>
                  <a:lnTo>
                    <a:pt x="3" y="11"/>
                  </a:lnTo>
                  <a:lnTo>
                    <a:pt x="6" y="13"/>
                  </a:lnTo>
                  <a:lnTo>
                    <a:pt x="11" y="16"/>
                  </a:lnTo>
                  <a:lnTo>
                    <a:pt x="12" y="16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4" y="21"/>
                  </a:lnTo>
                  <a:lnTo>
                    <a:pt x="28" y="22"/>
                  </a:lnTo>
                  <a:lnTo>
                    <a:pt x="31" y="24"/>
                  </a:lnTo>
                  <a:lnTo>
                    <a:pt x="36" y="26"/>
                  </a:lnTo>
                  <a:lnTo>
                    <a:pt x="39" y="29"/>
                  </a:lnTo>
                  <a:lnTo>
                    <a:pt x="44" y="29"/>
                  </a:lnTo>
                  <a:lnTo>
                    <a:pt x="49" y="33"/>
                  </a:lnTo>
                  <a:lnTo>
                    <a:pt x="51" y="34"/>
                  </a:lnTo>
                  <a:lnTo>
                    <a:pt x="58" y="35"/>
                  </a:lnTo>
                  <a:lnTo>
                    <a:pt x="61" y="37"/>
                  </a:lnTo>
                  <a:lnTo>
                    <a:pt x="67" y="39"/>
                  </a:lnTo>
                  <a:lnTo>
                    <a:pt x="71" y="41"/>
                  </a:lnTo>
                  <a:lnTo>
                    <a:pt x="77" y="42"/>
                  </a:lnTo>
                  <a:lnTo>
                    <a:pt x="80" y="44"/>
                  </a:lnTo>
                  <a:lnTo>
                    <a:pt x="84" y="46"/>
                  </a:lnTo>
                  <a:lnTo>
                    <a:pt x="89" y="47"/>
                  </a:lnTo>
                  <a:lnTo>
                    <a:pt x="94" y="48"/>
                  </a:lnTo>
                  <a:lnTo>
                    <a:pt x="98" y="48"/>
                  </a:lnTo>
                  <a:lnTo>
                    <a:pt x="104" y="51"/>
                  </a:lnTo>
                  <a:lnTo>
                    <a:pt x="106" y="52"/>
                  </a:lnTo>
                  <a:lnTo>
                    <a:pt x="111" y="52"/>
                  </a:lnTo>
                  <a:lnTo>
                    <a:pt x="114" y="52"/>
                  </a:lnTo>
                  <a:lnTo>
                    <a:pt x="118" y="54"/>
                  </a:lnTo>
                  <a:lnTo>
                    <a:pt x="122" y="54"/>
                  </a:lnTo>
                  <a:lnTo>
                    <a:pt x="127" y="55"/>
                  </a:lnTo>
                  <a:lnTo>
                    <a:pt x="130" y="55"/>
                  </a:lnTo>
                  <a:lnTo>
                    <a:pt x="135" y="55"/>
                  </a:lnTo>
                  <a:lnTo>
                    <a:pt x="140" y="55"/>
                  </a:lnTo>
                  <a:lnTo>
                    <a:pt x="144" y="57"/>
                  </a:lnTo>
                  <a:lnTo>
                    <a:pt x="149" y="57"/>
                  </a:lnTo>
                  <a:lnTo>
                    <a:pt x="153" y="59"/>
                  </a:lnTo>
                  <a:lnTo>
                    <a:pt x="159" y="59"/>
                  </a:lnTo>
                  <a:lnTo>
                    <a:pt x="163" y="59"/>
                  </a:lnTo>
                  <a:lnTo>
                    <a:pt x="168" y="59"/>
                  </a:lnTo>
                  <a:lnTo>
                    <a:pt x="173" y="60"/>
                  </a:lnTo>
                  <a:lnTo>
                    <a:pt x="177" y="60"/>
                  </a:lnTo>
                  <a:lnTo>
                    <a:pt x="182" y="62"/>
                  </a:lnTo>
                  <a:lnTo>
                    <a:pt x="187" y="62"/>
                  </a:lnTo>
                  <a:lnTo>
                    <a:pt x="191" y="62"/>
                  </a:lnTo>
                  <a:lnTo>
                    <a:pt x="195" y="62"/>
                  </a:lnTo>
                  <a:lnTo>
                    <a:pt x="199" y="64"/>
                  </a:lnTo>
                  <a:lnTo>
                    <a:pt x="202" y="64"/>
                  </a:lnTo>
                  <a:lnTo>
                    <a:pt x="206" y="64"/>
                  </a:lnTo>
                  <a:lnTo>
                    <a:pt x="208" y="65"/>
                  </a:lnTo>
                  <a:lnTo>
                    <a:pt x="214" y="65"/>
                  </a:lnTo>
                  <a:lnTo>
                    <a:pt x="218" y="65"/>
                  </a:lnTo>
                  <a:lnTo>
                    <a:pt x="223" y="65"/>
                  </a:lnTo>
                  <a:lnTo>
                    <a:pt x="224" y="65"/>
                  </a:lnTo>
                  <a:lnTo>
                    <a:pt x="226" y="67"/>
                  </a:lnTo>
                  <a:lnTo>
                    <a:pt x="216" y="41"/>
                  </a:lnTo>
                  <a:lnTo>
                    <a:pt x="238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59" name="Freeform 10"/>
            <p:cNvSpPr>
              <a:spLocks/>
            </p:cNvSpPr>
            <p:nvPr/>
          </p:nvSpPr>
          <p:spPr bwMode="auto">
            <a:xfrm>
              <a:off x="1961630" y="2824559"/>
              <a:ext cx="187325" cy="298450"/>
            </a:xfrm>
            <a:custGeom>
              <a:avLst/>
              <a:gdLst>
                <a:gd name="T0" fmla="*/ 2147483647 w 118"/>
                <a:gd name="T1" fmla="*/ 2147483647 h 188"/>
                <a:gd name="T2" fmla="*/ 2147483647 w 118"/>
                <a:gd name="T3" fmla="*/ 2147483647 h 188"/>
                <a:gd name="T4" fmla="*/ 2147483647 w 118"/>
                <a:gd name="T5" fmla="*/ 2147483647 h 188"/>
                <a:gd name="T6" fmla="*/ 2147483647 w 118"/>
                <a:gd name="T7" fmla="*/ 2147483647 h 188"/>
                <a:gd name="T8" fmla="*/ 2147483647 w 118"/>
                <a:gd name="T9" fmla="*/ 2147483647 h 188"/>
                <a:gd name="T10" fmla="*/ 2147483647 w 118"/>
                <a:gd name="T11" fmla="*/ 2147483647 h 188"/>
                <a:gd name="T12" fmla="*/ 2147483647 w 118"/>
                <a:gd name="T13" fmla="*/ 2147483647 h 188"/>
                <a:gd name="T14" fmla="*/ 2147483647 w 118"/>
                <a:gd name="T15" fmla="*/ 2147483647 h 188"/>
                <a:gd name="T16" fmla="*/ 2147483647 w 118"/>
                <a:gd name="T17" fmla="*/ 2147483647 h 188"/>
                <a:gd name="T18" fmla="*/ 2147483647 w 118"/>
                <a:gd name="T19" fmla="*/ 2147483647 h 188"/>
                <a:gd name="T20" fmla="*/ 2147483647 w 118"/>
                <a:gd name="T21" fmla="*/ 2147483647 h 188"/>
                <a:gd name="T22" fmla="*/ 2147483647 w 118"/>
                <a:gd name="T23" fmla="*/ 2147483647 h 188"/>
                <a:gd name="T24" fmla="*/ 2147483647 w 118"/>
                <a:gd name="T25" fmla="*/ 2147483647 h 188"/>
                <a:gd name="T26" fmla="*/ 2147483647 w 118"/>
                <a:gd name="T27" fmla="*/ 2147483647 h 188"/>
                <a:gd name="T28" fmla="*/ 2147483647 w 118"/>
                <a:gd name="T29" fmla="*/ 2147483647 h 188"/>
                <a:gd name="T30" fmla="*/ 2147483647 w 118"/>
                <a:gd name="T31" fmla="*/ 2147483647 h 188"/>
                <a:gd name="T32" fmla="*/ 2147483647 w 118"/>
                <a:gd name="T33" fmla="*/ 2147483647 h 188"/>
                <a:gd name="T34" fmla="*/ 2147483647 w 118"/>
                <a:gd name="T35" fmla="*/ 2147483647 h 188"/>
                <a:gd name="T36" fmla="*/ 2147483647 w 118"/>
                <a:gd name="T37" fmla="*/ 2147483647 h 188"/>
                <a:gd name="T38" fmla="*/ 2147483647 w 118"/>
                <a:gd name="T39" fmla="*/ 2147483647 h 188"/>
                <a:gd name="T40" fmla="*/ 0 w 118"/>
                <a:gd name="T41" fmla="*/ 2147483647 h 188"/>
                <a:gd name="T42" fmla="*/ 2147483647 w 118"/>
                <a:gd name="T43" fmla="*/ 2147483647 h 188"/>
                <a:gd name="T44" fmla="*/ 2147483647 w 118"/>
                <a:gd name="T45" fmla="*/ 2147483647 h 188"/>
                <a:gd name="T46" fmla="*/ 2147483647 w 118"/>
                <a:gd name="T47" fmla="*/ 2147483647 h 188"/>
                <a:gd name="T48" fmla="*/ 2147483647 w 118"/>
                <a:gd name="T49" fmla="*/ 2147483647 h 188"/>
                <a:gd name="T50" fmla="*/ 2147483647 w 118"/>
                <a:gd name="T51" fmla="*/ 2147483647 h 188"/>
                <a:gd name="T52" fmla="*/ 2147483647 w 118"/>
                <a:gd name="T53" fmla="*/ 2147483647 h 188"/>
                <a:gd name="T54" fmla="*/ 2147483647 w 118"/>
                <a:gd name="T55" fmla="*/ 2147483647 h 188"/>
                <a:gd name="T56" fmla="*/ 2147483647 w 118"/>
                <a:gd name="T57" fmla="*/ 2147483647 h 188"/>
                <a:gd name="T58" fmla="*/ 2147483647 w 118"/>
                <a:gd name="T59" fmla="*/ 2147483647 h 188"/>
                <a:gd name="T60" fmla="*/ 2147483647 w 118"/>
                <a:gd name="T61" fmla="*/ 2147483647 h 188"/>
                <a:gd name="T62" fmla="*/ 2147483647 w 118"/>
                <a:gd name="T63" fmla="*/ 2147483647 h 188"/>
                <a:gd name="T64" fmla="*/ 2147483647 w 118"/>
                <a:gd name="T65" fmla="*/ 2147483647 h 188"/>
                <a:gd name="T66" fmla="*/ 2147483647 w 118"/>
                <a:gd name="T67" fmla="*/ 2147483647 h 188"/>
                <a:gd name="T68" fmla="*/ 2147483647 w 118"/>
                <a:gd name="T69" fmla="*/ 2147483647 h 188"/>
                <a:gd name="T70" fmla="*/ 2147483647 w 118"/>
                <a:gd name="T71" fmla="*/ 2147483647 h 188"/>
                <a:gd name="T72" fmla="*/ 2147483647 w 118"/>
                <a:gd name="T73" fmla="*/ 2147483647 h 188"/>
                <a:gd name="T74" fmla="*/ 2147483647 w 118"/>
                <a:gd name="T75" fmla="*/ 2147483647 h 188"/>
                <a:gd name="T76" fmla="*/ 2147483647 w 118"/>
                <a:gd name="T77" fmla="*/ 2147483647 h 188"/>
                <a:gd name="T78" fmla="*/ 2147483647 w 118"/>
                <a:gd name="T79" fmla="*/ 2147483647 h 188"/>
                <a:gd name="T80" fmla="*/ 2147483647 w 118"/>
                <a:gd name="T81" fmla="*/ 2147483647 h 188"/>
                <a:gd name="T82" fmla="*/ 2147483647 w 118"/>
                <a:gd name="T83" fmla="*/ 2147483647 h 188"/>
                <a:gd name="T84" fmla="*/ 2147483647 w 118"/>
                <a:gd name="T85" fmla="*/ 2147483647 h 188"/>
                <a:gd name="T86" fmla="*/ 2147483647 w 118"/>
                <a:gd name="T87" fmla="*/ 2147483647 h 188"/>
                <a:gd name="T88" fmla="*/ 2147483647 w 118"/>
                <a:gd name="T89" fmla="*/ 2147483647 h 188"/>
                <a:gd name="T90" fmla="*/ 2147483647 w 118"/>
                <a:gd name="T91" fmla="*/ 2147483647 h 188"/>
                <a:gd name="T92" fmla="*/ 2147483647 w 118"/>
                <a:gd name="T93" fmla="*/ 2147483647 h 188"/>
                <a:gd name="T94" fmla="*/ 2147483647 w 118"/>
                <a:gd name="T95" fmla="*/ 2147483647 h 188"/>
                <a:gd name="T96" fmla="*/ 2147483647 w 118"/>
                <a:gd name="T97" fmla="*/ 2147483647 h 188"/>
                <a:gd name="T98" fmla="*/ 2147483647 w 118"/>
                <a:gd name="T99" fmla="*/ 2147483647 h 188"/>
                <a:gd name="T100" fmla="*/ 2147483647 w 118"/>
                <a:gd name="T101" fmla="*/ 2147483647 h 188"/>
                <a:gd name="T102" fmla="*/ 2147483647 w 118"/>
                <a:gd name="T103" fmla="*/ 2147483647 h 188"/>
                <a:gd name="T104" fmla="*/ 2147483647 w 118"/>
                <a:gd name="T105" fmla="*/ 2147483647 h 188"/>
                <a:gd name="T106" fmla="*/ 2147483647 w 118"/>
                <a:gd name="T107" fmla="*/ 2147483647 h 188"/>
                <a:gd name="T108" fmla="*/ 2147483647 w 118"/>
                <a:gd name="T109" fmla="*/ 2147483647 h 188"/>
                <a:gd name="T110" fmla="*/ 2147483647 w 118"/>
                <a:gd name="T111" fmla="*/ 2147483647 h 1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8"/>
                <a:gd name="T169" fmla="*/ 0 h 188"/>
                <a:gd name="T170" fmla="*/ 118 w 118"/>
                <a:gd name="T171" fmla="*/ 188 h 18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8" h="188">
                  <a:moveTo>
                    <a:pt x="28" y="2"/>
                  </a:moveTo>
                  <a:lnTo>
                    <a:pt x="31" y="3"/>
                  </a:lnTo>
                  <a:lnTo>
                    <a:pt x="33" y="3"/>
                  </a:lnTo>
                  <a:lnTo>
                    <a:pt x="37" y="5"/>
                  </a:lnTo>
                  <a:lnTo>
                    <a:pt x="39" y="6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9" y="10"/>
                  </a:lnTo>
                  <a:lnTo>
                    <a:pt x="51" y="11"/>
                  </a:lnTo>
                  <a:lnTo>
                    <a:pt x="53" y="13"/>
                  </a:lnTo>
                  <a:lnTo>
                    <a:pt x="55" y="15"/>
                  </a:lnTo>
                  <a:lnTo>
                    <a:pt x="57" y="17"/>
                  </a:lnTo>
                  <a:lnTo>
                    <a:pt x="59" y="18"/>
                  </a:lnTo>
                  <a:lnTo>
                    <a:pt x="59" y="19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2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3" y="25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0"/>
                  </a:lnTo>
                  <a:lnTo>
                    <a:pt x="67" y="31"/>
                  </a:lnTo>
                  <a:lnTo>
                    <a:pt x="65" y="33"/>
                  </a:lnTo>
                  <a:lnTo>
                    <a:pt x="65" y="34"/>
                  </a:lnTo>
                  <a:lnTo>
                    <a:pt x="65" y="35"/>
                  </a:lnTo>
                  <a:lnTo>
                    <a:pt x="65" y="37"/>
                  </a:lnTo>
                  <a:lnTo>
                    <a:pt x="65" y="38"/>
                  </a:lnTo>
                  <a:lnTo>
                    <a:pt x="65" y="40"/>
                  </a:lnTo>
                  <a:lnTo>
                    <a:pt x="65" y="41"/>
                  </a:lnTo>
                  <a:lnTo>
                    <a:pt x="65" y="43"/>
                  </a:lnTo>
                  <a:lnTo>
                    <a:pt x="63" y="44"/>
                  </a:lnTo>
                  <a:lnTo>
                    <a:pt x="61" y="46"/>
                  </a:lnTo>
                  <a:lnTo>
                    <a:pt x="61" y="47"/>
                  </a:lnTo>
                  <a:lnTo>
                    <a:pt x="61" y="49"/>
                  </a:lnTo>
                  <a:lnTo>
                    <a:pt x="59" y="51"/>
                  </a:lnTo>
                  <a:lnTo>
                    <a:pt x="57" y="53"/>
                  </a:lnTo>
                  <a:lnTo>
                    <a:pt x="57" y="54"/>
                  </a:lnTo>
                  <a:lnTo>
                    <a:pt x="55" y="56"/>
                  </a:lnTo>
                  <a:lnTo>
                    <a:pt x="53" y="58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9" y="63"/>
                  </a:lnTo>
                  <a:lnTo>
                    <a:pt x="45" y="65"/>
                  </a:lnTo>
                  <a:lnTo>
                    <a:pt x="45" y="67"/>
                  </a:lnTo>
                  <a:lnTo>
                    <a:pt x="43" y="68"/>
                  </a:lnTo>
                  <a:lnTo>
                    <a:pt x="41" y="70"/>
                  </a:lnTo>
                  <a:lnTo>
                    <a:pt x="39" y="71"/>
                  </a:lnTo>
                  <a:lnTo>
                    <a:pt x="37" y="73"/>
                  </a:lnTo>
                  <a:lnTo>
                    <a:pt x="35" y="75"/>
                  </a:lnTo>
                  <a:lnTo>
                    <a:pt x="35" y="77"/>
                  </a:lnTo>
                  <a:lnTo>
                    <a:pt x="33" y="78"/>
                  </a:lnTo>
                  <a:lnTo>
                    <a:pt x="33" y="80"/>
                  </a:lnTo>
                  <a:lnTo>
                    <a:pt x="31" y="82"/>
                  </a:lnTo>
                  <a:lnTo>
                    <a:pt x="31" y="84"/>
                  </a:lnTo>
                  <a:lnTo>
                    <a:pt x="27" y="85"/>
                  </a:lnTo>
                  <a:lnTo>
                    <a:pt x="27" y="87"/>
                  </a:lnTo>
                  <a:lnTo>
                    <a:pt x="25" y="88"/>
                  </a:lnTo>
                  <a:lnTo>
                    <a:pt x="25" y="89"/>
                  </a:lnTo>
                  <a:lnTo>
                    <a:pt x="22" y="91"/>
                  </a:lnTo>
                  <a:lnTo>
                    <a:pt x="22" y="93"/>
                  </a:lnTo>
                  <a:lnTo>
                    <a:pt x="21" y="94"/>
                  </a:lnTo>
                  <a:lnTo>
                    <a:pt x="21" y="96"/>
                  </a:lnTo>
                  <a:lnTo>
                    <a:pt x="19" y="97"/>
                  </a:lnTo>
                  <a:lnTo>
                    <a:pt x="16" y="98"/>
                  </a:lnTo>
                  <a:lnTo>
                    <a:pt x="16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5" y="105"/>
                  </a:lnTo>
                  <a:lnTo>
                    <a:pt x="12" y="106"/>
                  </a:lnTo>
                  <a:lnTo>
                    <a:pt x="12" y="108"/>
                  </a:lnTo>
                  <a:lnTo>
                    <a:pt x="10" y="109"/>
                  </a:lnTo>
                  <a:lnTo>
                    <a:pt x="10" y="111"/>
                  </a:lnTo>
                  <a:lnTo>
                    <a:pt x="9" y="112"/>
                  </a:lnTo>
                  <a:lnTo>
                    <a:pt x="9" y="114"/>
                  </a:lnTo>
                  <a:lnTo>
                    <a:pt x="9" y="115"/>
                  </a:lnTo>
                  <a:lnTo>
                    <a:pt x="6" y="116"/>
                  </a:lnTo>
                  <a:lnTo>
                    <a:pt x="6" y="117"/>
                  </a:lnTo>
                  <a:lnTo>
                    <a:pt x="6" y="119"/>
                  </a:lnTo>
                  <a:lnTo>
                    <a:pt x="4" y="121"/>
                  </a:lnTo>
                  <a:lnTo>
                    <a:pt x="4" y="122"/>
                  </a:lnTo>
                  <a:lnTo>
                    <a:pt x="4" y="123"/>
                  </a:lnTo>
                  <a:lnTo>
                    <a:pt x="4" y="124"/>
                  </a:lnTo>
                  <a:lnTo>
                    <a:pt x="3" y="126"/>
                  </a:lnTo>
                  <a:lnTo>
                    <a:pt x="3" y="127"/>
                  </a:lnTo>
                  <a:lnTo>
                    <a:pt x="3" y="129"/>
                  </a:lnTo>
                  <a:lnTo>
                    <a:pt x="3" y="130"/>
                  </a:lnTo>
                  <a:lnTo>
                    <a:pt x="3" y="131"/>
                  </a:lnTo>
                  <a:lnTo>
                    <a:pt x="3" y="133"/>
                  </a:lnTo>
                  <a:lnTo>
                    <a:pt x="3" y="134"/>
                  </a:lnTo>
                  <a:lnTo>
                    <a:pt x="3" y="135"/>
                  </a:lnTo>
                  <a:lnTo>
                    <a:pt x="3" y="136"/>
                  </a:lnTo>
                  <a:lnTo>
                    <a:pt x="3" y="138"/>
                  </a:lnTo>
                  <a:lnTo>
                    <a:pt x="3" y="139"/>
                  </a:lnTo>
                  <a:lnTo>
                    <a:pt x="3" y="140"/>
                  </a:lnTo>
                  <a:lnTo>
                    <a:pt x="0" y="142"/>
                  </a:lnTo>
                  <a:lnTo>
                    <a:pt x="0" y="143"/>
                  </a:lnTo>
                  <a:lnTo>
                    <a:pt x="0" y="144"/>
                  </a:lnTo>
                  <a:lnTo>
                    <a:pt x="0" y="145"/>
                  </a:lnTo>
                  <a:lnTo>
                    <a:pt x="0" y="147"/>
                  </a:lnTo>
                  <a:lnTo>
                    <a:pt x="3" y="148"/>
                  </a:lnTo>
                  <a:lnTo>
                    <a:pt x="3" y="149"/>
                  </a:lnTo>
                  <a:lnTo>
                    <a:pt x="3" y="151"/>
                  </a:lnTo>
                  <a:lnTo>
                    <a:pt x="3" y="152"/>
                  </a:lnTo>
                  <a:lnTo>
                    <a:pt x="3" y="153"/>
                  </a:lnTo>
                  <a:lnTo>
                    <a:pt x="3" y="154"/>
                  </a:lnTo>
                  <a:lnTo>
                    <a:pt x="3" y="155"/>
                  </a:lnTo>
                  <a:lnTo>
                    <a:pt x="3" y="157"/>
                  </a:lnTo>
                  <a:lnTo>
                    <a:pt x="4" y="158"/>
                  </a:lnTo>
                  <a:lnTo>
                    <a:pt x="4" y="159"/>
                  </a:lnTo>
                  <a:lnTo>
                    <a:pt x="6" y="160"/>
                  </a:lnTo>
                  <a:lnTo>
                    <a:pt x="6" y="161"/>
                  </a:lnTo>
                  <a:lnTo>
                    <a:pt x="9" y="162"/>
                  </a:lnTo>
                  <a:lnTo>
                    <a:pt x="9" y="163"/>
                  </a:lnTo>
                  <a:lnTo>
                    <a:pt x="10" y="164"/>
                  </a:lnTo>
                  <a:lnTo>
                    <a:pt x="12" y="165"/>
                  </a:lnTo>
                  <a:lnTo>
                    <a:pt x="15" y="166"/>
                  </a:lnTo>
                  <a:lnTo>
                    <a:pt x="16" y="167"/>
                  </a:lnTo>
                  <a:lnTo>
                    <a:pt x="19" y="168"/>
                  </a:lnTo>
                  <a:lnTo>
                    <a:pt x="22" y="169"/>
                  </a:lnTo>
                  <a:lnTo>
                    <a:pt x="25" y="171"/>
                  </a:lnTo>
                  <a:lnTo>
                    <a:pt x="28" y="172"/>
                  </a:lnTo>
                  <a:lnTo>
                    <a:pt x="33" y="174"/>
                  </a:lnTo>
                  <a:lnTo>
                    <a:pt x="37" y="176"/>
                  </a:lnTo>
                  <a:lnTo>
                    <a:pt x="43" y="177"/>
                  </a:lnTo>
                  <a:lnTo>
                    <a:pt x="47" y="178"/>
                  </a:lnTo>
                  <a:lnTo>
                    <a:pt x="53" y="180"/>
                  </a:lnTo>
                  <a:lnTo>
                    <a:pt x="57" y="180"/>
                  </a:lnTo>
                  <a:lnTo>
                    <a:pt x="61" y="182"/>
                  </a:lnTo>
                  <a:lnTo>
                    <a:pt x="65" y="182"/>
                  </a:lnTo>
                  <a:lnTo>
                    <a:pt x="69" y="183"/>
                  </a:lnTo>
                  <a:lnTo>
                    <a:pt x="77" y="185"/>
                  </a:lnTo>
                  <a:lnTo>
                    <a:pt x="85" y="186"/>
                  </a:lnTo>
                  <a:lnTo>
                    <a:pt x="90" y="187"/>
                  </a:lnTo>
                  <a:lnTo>
                    <a:pt x="96" y="188"/>
                  </a:lnTo>
                  <a:lnTo>
                    <a:pt x="97" y="188"/>
                  </a:lnTo>
                  <a:lnTo>
                    <a:pt x="99" y="188"/>
                  </a:lnTo>
                  <a:lnTo>
                    <a:pt x="118" y="186"/>
                  </a:lnTo>
                  <a:lnTo>
                    <a:pt x="115" y="186"/>
                  </a:lnTo>
                  <a:lnTo>
                    <a:pt x="112" y="185"/>
                  </a:lnTo>
                  <a:lnTo>
                    <a:pt x="108" y="184"/>
                  </a:lnTo>
                  <a:lnTo>
                    <a:pt x="102" y="183"/>
                  </a:lnTo>
                  <a:lnTo>
                    <a:pt x="93" y="182"/>
                  </a:lnTo>
                  <a:lnTo>
                    <a:pt x="87" y="180"/>
                  </a:lnTo>
                  <a:lnTo>
                    <a:pt x="81" y="179"/>
                  </a:lnTo>
                  <a:lnTo>
                    <a:pt x="77" y="178"/>
                  </a:lnTo>
                  <a:lnTo>
                    <a:pt x="74" y="177"/>
                  </a:lnTo>
                  <a:lnTo>
                    <a:pt x="69" y="176"/>
                  </a:lnTo>
                  <a:lnTo>
                    <a:pt x="65" y="175"/>
                  </a:lnTo>
                  <a:lnTo>
                    <a:pt x="61" y="173"/>
                  </a:lnTo>
                  <a:lnTo>
                    <a:pt x="57" y="172"/>
                  </a:lnTo>
                  <a:lnTo>
                    <a:pt x="53" y="171"/>
                  </a:lnTo>
                  <a:lnTo>
                    <a:pt x="47" y="169"/>
                  </a:lnTo>
                  <a:lnTo>
                    <a:pt x="45" y="168"/>
                  </a:lnTo>
                  <a:lnTo>
                    <a:pt x="41" y="166"/>
                  </a:lnTo>
                  <a:lnTo>
                    <a:pt x="37" y="165"/>
                  </a:lnTo>
                  <a:lnTo>
                    <a:pt x="33" y="163"/>
                  </a:lnTo>
                  <a:lnTo>
                    <a:pt x="31" y="161"/>
                  </a:lnTo>
                  <a:lnTo>
                    <a:pt x="28" y="159"/>
                  </a:lnTo>
                  <a:lnTo>
                    <a:pt x="27" y="158"/>
                  </a:lnTo>
                  <a:lnTo>
                    <a:pt x="25" y="157"/>
                  </a:lnTo>
                  <a:lnTo>
                    <a:pt x="25" y="156"/>
                  </a:lnTo>
                  <a:lnTo>
                    <a:pt x="22" y="155"/>
                  </a:lnTo>
                  <a:lnTo>
                    <a:pt x="22" y="154"/>
                  </a:lnTo>
                  <a:lnTo>
                    <a:pt x="22" y="153"/>
                  </a:lnTo>
                  <a:lnTo>
                    <a:pt x="22" y="152"/>
                  </a:lnTo>
                  <a:lnTo>
                    <a:pt x="22" y="151"/>
                  </a:lnTo>
                  <a:lnTo>
                    <a:pt x="22" y="150"/>
                  </a:lnTo>
                  <a:lnTo>
                    <a:pt x="22" y="149"/>
                  </a:lnTo>
                  <a:lnTo>
                    <a:pt x="22" y="148"/>
                  </a:lnTo>
                  <a:lnTo>
                    <a:pt x="22" y="146"/>
                  </a:lnTo>
                  <a:lnTo>
                    <a:pt x="22" y="145"/>
                  </a:lnTo>
                  <a:lnTo>
                    <a:pt x="22" y="144"/>
                  </a:lnTo>
                  <a:lnTo>
                    <a:pt x="22" y="143"/>
                  </a:lnTo>
                  <a:lnTo>
                    <a:pt x="22" y="142"/>
                  </a:lnTo>
                  <a:lnTo>
                    <a:pt x="22" y="141"/>
                  </a:lnTo>
                  <a:lnTo>
                    <a:pt x="22" y="139"/>
                  </a:lnTo>
                  <a:lnTo>
                    <a:pt x="22" y="138"/>
                  </a:lnTo>
                  <a:lnTo>
                    <a:pt x="22" y="137"/>
                  </a:lnTo>
                  <a:lnTo>
                    <a:pt x="25" y="136"/>
                  </a:lnTo>
                  <a:lnTo>
                    <a:pt x="25" y="134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7" y="131"/>
                  </a:lnTo>
                  <a:lnTo>
                    <a:pt x="27" y="129"/>
                  </a:lnTo>
                  <a:lnTo>
                    <a:pt x="27" y="128"/>
                  </a:lnTo>
                  <a:lnTo>
                    <a:pt x="27" y="126"/>
                  </a:lnTo>
                  <a:lnTo>
                    <a:pt x="28" y="125"/>
                  </a:lnTo>
                  <a:lnTo>
                    <a:pt x="28" y="124"/>
                  </a:lnTo>
                  <a:lnTo>
                    <a:pt x="28" y="122"/>
                  </a:lnTo>
                  <a:lnTo>
                    <a:pt x="31" y="121"/>
                  </a:lnTo>
                  <a:lnTo>
                    <a:pt x="31" y="120"/>
                  </a:lnTo>
                  <a:lnTo>
                    <a:pt x="31" y="118"/>
                  </a:lnTo>
                  <a:lnTo>
                    <a:pt x="31" y="117"/>
                  </a:lnTo>
                  <a:lnTo>
                    <a:pt x="33" y="115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5" y="111"/>
                  </a:lnTo>
                  <a:lnTo>
                    <a:pt x="35" y="109"/>
                  </a:lnTo>
                  <a:lnTo>
                    <a:pt x="37" y="108"/>
                  </a:lnTo>
                  <a:lnTo>
                    <a:pt x="37" y="106"/>
                  </a:lnTo>
                  <a:lnTo>
                    <a:pt x="37" y="105"/>
                  </a:lnTo>
                  <a:lnTo>
                    <a:pt x="39" y="103"/>
                  </a:lnTo>
                  <a:lnTo>
                    <a:pt x="39" y="102"/>
                  </a:lnTo>
                  <a:lnTo>
                    <a:pt x="41" y="100"/>
                  </a:lnTo>
                  <a:lnTo>
                    <a:pt x="41" y="98"/>
                  </a:lnTo>
                  <a:lnTo>
                    <a:pt x="41" y="97"/>
                  </a:lnTo>
                  <a:lnTo>
                    <a:pt x="43" y="95"/>
                  </a:lnTo>
                  <a:lnTo>
                    <a:pt x="45" y="94"/>
                  </a:lnTo>
                  <a:lnTo>
                    <a:pt x="45" y="92"/>
                  </a:lnTo>
                  <a:lnTo>
                    <a:pt x="47" y="90"/>
                  </a:lnTo>
                  <a:lnTo>
                    <a:pt x="49" y="89"/>
                  </a:lnTo>
                  <a:lnTo>
                    <a:pt x="49" y="87"/>
                  </a:lnTo>
                  <a:lnTo>
                    <a:pt x="51" y="86"/>
                  </a:lnTo>
                  <a:lnTo>
                    <a:pt x="51" y="84"/>
                  </a:lnTo>
                  <a:lnTo>
                    <a:pt x="53" y="83"/>
                  </a:lnTo>
                  <a:lnTo>
                    <a:pt x="53" y="81"/>
                  </a:lnTo>
                  <a:lnTo>
                    <a:pt x="55" y="79"/>
                  </a:lnTo>
                  <a:lnTo>
                    <a:pt x="57" y="78"/>
                  </a:lnTo>
                  <a:lnTo>
                    <a:pt x="57" y="76"/>
                  </a:lnTo>
                  <a:lnTo>
                    <a:pt x="59" y="74"/>
                  </a:lnTo>
                  <a:lnTo>
                    <a:pt x="61" y="73"/>
                  </a:lnTo>
                  <a:lnTo>
                    <a:pt x="61" y="71"/>
                  </a:lnTo>
                  <a:lnTo>
                    <a:pt x="63" y="70"/>
                  </a:lnTo>
                  <a:lnTo>
                    <a:pt x="65" y="68"/>
                  </a:lnTo>
                  <a:lnTo>
                    <a:pt x="65" y="66"/>
                  </a:lnTo>
                  <a:lnTo>
                    <a:pt x="67" y="65"/>
                  </a:lnTo>
                  <a:lnTo>
                    <a:pt x="69" y="63"/>
                  </a:lnTo>
                  <a:lnTo>
                    <a:pt x="71" y="62"/>
                  </a:lnTo>
                  <a:lnTo>
                    <a:pt x="74" y="60"/>
                  </a:lnTo>
                  <a:lnTo>
                    <a:pt x="74" y="59"/>
                  </a:lnTo>
                  <a:lnTo>
                    <a:pt x="77" y="57"/>
                  </a:lnTo>
                  <a:lnTo>
                    <a:pt x="77" y="55"/>
                  </a:lnTo>
                  <a:lnTo>
                    <a:pt x="79" y="54"/>
                  </a:lnTo>
                  <a:lnTo>
                    <a:pt x="79" y="52"/>
                  </a:lnTo>
                  <a:lnTo>
                    <a:pt x="81" y="51"/>
                  </a:lnTo>
                  <a:lnTo>
                    <a:pt x="81" y="49"/>
                  </a:lnTo>
                  <a:lnTo>
                    <a:pt x="83" y="48"/>
                  </a:lnTo>
                  <a:lnTo>
                    <a:pt x="83" y="46"/>
                  </a:lnTo>
                  <a:lnTo>
                    <a:pt x="85" y="45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7" y="41"/>
                  </a:lnTo>
                  <a:lnTo>
                    <a:pt x="87" y="39"/>
                  </a:lnTo>
                  <a:lnTo>
                    <a:pt x="87" y="38"/>
                  </a:lnTo>
                  <a:lnTo>
                    <a:pt x="90" y="37"/>
                  </a:lnTo>
                  <a:lnTo>
                    <a:pt x="90" y="35"/>
                  </a:lnTo>
                  <a:lnTo>
                    <a:pt x="90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0" y="29"/>
                  </a:lnTo>
                  <a:lnTo>
                    <a:pt x="87" y="28"/>
                  </a:lnTo>
                  <a:lnTo>
                    <a:pt x="87" y="27"/>
                  </a:lnTo>
                  <a:lnTo>
                    <a:pt x="87" y="26"/>
                  </a:lnTo>
                  <a:lnTo>
                    <a:pt x="87" y="25"/>
                  </a:lnTo>
                  <a:lnTo>
                    <a:pt x="87" y="24"/>
                  </a:lnTo>
                  <a:lnTo>
                    <a:pt x="85" y="23"/>
                  </a:lnTo>
                  <a:lnTo>
                    <a:pt x="85" y="22"/>
                  </a:lnTo>
                  <a:lnTo>
                    <a:pt x="85" y="21"/>
                  </a:lnTo>
                  <a:lnTo>
                    <a:pt x="85" y="19"/>
                  </a:lnTo>
                  <a:lnTo>
                    <a:pt x="83" y="17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77" y="12"/>
                  </a:lnTo>
                  <a:lnTo>
                    <a:pt x="75" y="10"/>
                  </a:lnTo>
                  <a:lnTo>
                    <a:pt x="74" y="9"/>
                  </a:lnTo>
                  <a:lnTo>
                    <a:pt x="69" y="7"/>
                  </a:lnTo>
                  <a:lnTo>
                    <a:pt x="67" y="7"/>
                  </a:lnTo>
                  <a:lnTo>
                    <a:pt x="65" y="5"/>
                  </a:lnTo>
                  <a:lnTo>
                    <a:pt x="63" y="4"/>
                  </a:lnTo>
                  <a:lnTo>
                    <a:pt x="61" y="3"/>
                  </a:lnTo>
                  <a:lnTo>
                    <a:pt x="57" y="2"/>
                  </a:lnTo>
                  <a:lnTo>
                    <a:pt x="55" y="2"/>
                  </a:lnTo>
                  <a:lnTo>
                    <a:pt x="49" y="0"/>
                  </a:lnTo>
                  <a:lnTo>
                    <a:pt x="45" y="0"/>
                  </a:lnTo>
                  <a:lnTo>
                    <a:pt x="2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0" name="Freeform 11"/>
            <p:cNvSpPr>
              <a:spLocks/>
            </p:cNvSpPr>
            <p:nvPr/>
          </p:nvSpPr>
          <p:spPr bwMode="auto">
            <a:xfrm>
              <a:off x="2118792" y="2343547"/>
              <a:ext cx="458788" cy="512762"/>
            </a:xfrm>
            <a:custGeom>
              <a:avLst/>
              <a:gdLst>
                <a:gd name="T0" fmla="*/ 2147483647 w 289"/>
                <a:gd name="T1" fmla="*/ 2147483647 h 323"/>
                <a:gd name="T2" fmla="*/ 2147483647 w 289"/>
                <a:gd name="T3" fmla="*/ 2147483647 h 323"/>
                <a:gd name="T4" fmla="*/ 2147483647 w 289"/>
                <a:gd name="T5" fmla="*/ 2147483647 h 323"/>
                <a:gd name="T6" fmla="*/ 2147483647 w 289"/>
                <a:gd name="T7" fmla="*/ 2147483647 h 323"/>
                <a:gd name="T8" fmla="*/ 2147483647 w 289"/>
                <a:gd name="T9" fmla="*/ 2147483647 h 323"/>
                <a:gd name="T10" fmla="*/ 2147483647 w 289"/>
                <a:gd name="T11" fmla="*/ 2147483647 h 323"/>
                <a:gd name="T12" fmla="*/ 2147483647 w 289"/>
                <a:gd name="T13" fmla="*/ 2147483647 h 323"/>
                <a:gd name="T14" fmla="*/ 2147483647 w 289"/>
                <a:gd name="T15" fmla="*/ 2147483647 h 323"/>
                <a:gd name="T16" fmla="*/ 2147483647 w 289"/>
                <a:gd name="T17" fmla="*/ 2147483647 h 323"/>
                <a:gd name="T18" fmla="*/ 2147483647 w 289"/>
                <a:gd name="T19" fmla="*/ 2147483647 h 323"/>
                <a:gd name="T20" fmla="*/ 2147483647 w 289"/>
                <a:gd name="T21" fmla="*/ 2147483647 h 323"/>
                <a:gd name="T22" fmla="*/ 2147483647 w 289"/>
                <a:gd name="T23" fmla="*/ 2147483647 h 323"/>
                <a:gd name="T24" fmla="*/ 2147483647 w 289"/>
                <a:gd name="T25" fmla="*/ 2147483647 h 323"/>
                <a:gd name="T26" fmla="*/ 2147483647 w 289"/>
                <a:gd name="T27" fmla="*/ 2147483647 h 323"/>
                <a:gd name="T28" fmla="*/ 2147483647 w 289"/>
                <a:gd name="T29" fmla="*/ 2147483647 h 323"/>
                <a:gd name="T30" fmla="*/ 2147483647 w 289"/>
                <a:gd name="T31" fmla="*/ 2147483647 h 323"/>
                <a:gd name="T32" fmla="*/ 2147483647 w 289"/>
                <a:gd name="T33" fmla="*/ 2147483647 h 323"/>
                <a:gd name="T34" fmla="*/ 2147483647 w 289"/>
                <a:gd name="T35" fmla="*/ 2147483647 h 323"/>
                <a:gd name="T36" fmla="*/ 2147483647 w 289"/>
                <a:gd name="T37" fmla="*/ 2147483647 h 323"/>
                <a:gd name="T38" fmla="*/ 2147483647 w 289"/>
                <a:gd name="T39" fmla="*/ 2147483647 h 323"/>
                <a:gd name="T40" fmla="*/ 2147483647 w 289"/>
                <a:gd name="T41" fmla="*/ 2147483647 h 323"/>
                <a:gd name="T42" fmla="*/ 2147483647 w 289"/>
                <a:gd name="T43" fmla="*/ 2147483647 h 323"/>
                <a:gd name="T44" fmla="*/ 2147483647 w 289"/>
                <a:gd name="T45" fmla="*/ 2147483647 h 323"/>
                <a:gd name="T46" fmla="*/ 2147483647 w 289"/>
                <a:gd name="T47" fmla="*/ 2147483647 h 323"/>
                <a:gd name="T48" fmla="*/ 2147483647 w 289"/>
                <a:gd name="T49" fmla="*/ 2147483647 h 323"/>
                <a:gd name="T50" fmla="*/ 2147483647 w 289"/>
                <a:gd name="T51" fmla="*/ 2147483647 h 323"/>
                <a:gd name="T52" fmla="*/ 2147483647 w 289"/>
                <a:gd name="T53" fmla="*/ 2147483647 h 323"/>
                <a:gd name="T54" fmla="*/ 2147483647 w 289"/>
                <a:gd name="T55" fmla="*/ 2147483647 h 323"/>
                <a:gd name="T56" fmla="*/ 2147483647 w 289"/>
                <a:gd name="T57" fmla="*/ 2147483647 h 323"/>
                <a:gd name="T58" fmla="*/ 2147483647 w 289"/>
                <a:gd name="T59" fmla="*/ 2147483647 h 323"/>
                <a:gd name="T60" fmla="*/ 2147483647 w 289"/>
                <a:gd name="T61" fmla="*/ 0 h 323"/>
                <a:gd name="T62" fmla="*/ 2147483647 w 289"/>
                <a:gd name="T63" fmla="*/ 2147483647 h 323"/>
                <a:gd name="T64" fmla="*/ 2147483647 w 289"/>
                <a:gd name="T65" fmla="*/ 2147483647 h 323"/>
                <a:gd name="T66" fmla="*/ 2147483647 w 289"/>
                <a:gd name="T67" fmla="*/ 2147483647 h 323"/>
                <a:gd name="T68" fmla="*/ 2147483647 w 289"/>
                <a:gd name="T69" fmla="*/ 2147483647 h 323"/>
                <a:gd name="T70" fmla="*/ 2147483647 w 289"/>
                <a:gd name="T71" fmla="*/ 2147483647 h 323"/>
                <a:gd name="T72" fmla="*/ 2147483647 w 289"/>
                <a:gd name="T73" fmla="*/ 2147483647 h 323"/>
                <a:gd name="T74" fmla="*/ 2147483647 w 289"/>
                <a:gd name="T75" fmla="*/ 2147483647 h 323"/>
                <a:gd name="T76" fmla="*/ 2147483647 w 289"/>
                <a:gd name="T77" fmla="*/ 2147483647 h 323"/>
                <a:gd name="T78" fmla="*/ 2147483647 w 289"/>
                <a:gd name="T79" fmla="*/ 2147483647 h 323"/>
                <a:gd name="T80" fmla="*/ 2147483647 w 289"/>
                <a:gd name="T81" fmla="*/ 2147483647 h 323"/>
                <a:gd name="T82" fmla="*/ 2147483647 w 289"/>
                <a:gd name="T83" fmla="*/ 2147483647 h 323"/>
                <a:gd name="T84" fmla="*/ 2147483647 w 289"/>
                <a:gd name="T85" fmla="*/ 2147483647 h 323"/>
                <a:gd name="T86" fmla="*/ 2147483647 w 289"/>
                <a:gd name="T87" fmla="*/ 2147483647 h 323"/>
                <a:gd name="T88" fmla="*/ 2147483647 w 289"/>
                <a:gd name="T89" fmla="*/ 2147483647 h 323"/>
                <a:gd name="T90" fmla="*/ 2147483647 w 289"/>
                <a:gd name="T91" fmla="*/ 2147483647 h 323"/>
                <a:gd name="T92" fmla="*/ 2147483647 w 289"/>
                <a:gd name="T93" fmla="*/ 2147483647 h 323"/>
                <a:gd name="T94" fmla="*/ 2147483647 w 289"/>
                <a:gd name="T95" fmla="*/ 2147483647 h 323"/>
                <a:gd name="T96" fmla="*/ 2147483647 w 289"/>
                <a:gd name="T97" fmla="*/ 2147483647 h 323"/>
                <a:gd name="T98" fmla="*/ 2147483647 w 289"/>
                <a:gd name="T99" fmla="*/ 2147483647 h 323"/>
                <a:gd name="T100" fmla="*/ 2147483647 w 289"/>
                <a:gd name="T101" fmla="*/ 2147483647 h 323"/>
                <a:gd name="T102" fmla="*/ 2147483647 w 289"/>
                <a:gd name="T103" fmla="*/ 2147483647 h 323"/>
                <a:gd name="T104" fmla="*/ 2147483647 w 289"/>
                <a:gd name="T105" fmla="*/ 2147483647 h 323"/>
                <a:gd name="T106" fmla="*/ 2147483647 w 289"/>
                <a:gd name="T107" fmla="*/ 2147483647 h 323"/>
                <a:gd name="T108" fmla="*/ 2147483647 w 289"/>
                <a:gd name="T109" fmla="*/ 2147483647 h 323"/>
                <a:gd name="T110" fmla="*/ 2147483647 w 289"/>
                <a:gd name="T111" fmla="*/ 2147483647 h 323"/>
                <a:gd name="T112" fmla="*/ 2147483647 w 289"/>
                <a:gd name="T113" fmla="*/ 2147483647 h 3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89"/>
                <a:gd name="T172" fmla="*/ 0 h 323"/>
                <a:gd name="T173" fmla="*/ 289 w 289"/>
                <a:gd name="T174" fmla="*/ 323 h 3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89" h="323">
                  <a:moveTo>
                    <a:pt x="16" y="323"/>
                  </a:moveTo>
                  <a:lnTo>
                    <a:pt x="17" y="321"/>
                  </a:lnTo>
                  <a:lnTo>
                    <a:pt x="22" y="319"/>
                  </a:lnTo>
                  <a:lnTo>
                    <a:pt x="24" y="319"/>
                  </a:lnTo>
                  <a:lnTo>
                    <a:pt x="28" y="318"/>
                  </a:lnTo>
                  <a:lnTo>
                    <a:pt x="32" y="317"/>
                  </a:lnTo>
                  <a:lnTo>
                    <a:pt x="36" y="317"/>
                  </a:lnTo>
                  <a:lnTo>
                    <a:pt x="41" y="313"/>
                  </a:lnTo>
                  <a:lnTo>
                    <a:pt x="47" y="311"/>
                  </a:lnTo>
                  <a:lnTo>
                    <a:pt x="52" y="310"/>
                  </a:lnTo>
                  <a:lnTo>
                    <a:pt x="58" y="308"/>
                  </a:lnTo>
                  <a:lnTo>
                    <a:pt x="65" y="306"/>
                  </a:lnTo>
                  <a:lnTo>
                    <a:pt x="71" y="305"/>
                  </a:lnTo>
                  <a:lnTo>
                    <a:pt x="74" y="303"/>
                  </a:lnTo>
                  <a:lnTo>
                    <a:pt x="77" y="303"/>
                  </a:lnTo>
                  <a:lnTo>
                    <a:pt x="82" y="301"/>
                  </a:lnTo>
                  <a:lnTo>
                    <a:pt x="85" y="301"/>
                  </a:lnTo>
                  <a:lnTo>
                    <a:pt x="91" y="298"/>
                  </a:lnTo>
                  <a:lnTo>
                    <a:pt x="97" y="297"/>
                  </a:lnTo>
                  <a:lnTo>
                    <a:pt x="104" y="293"/>
                  </a:lnTo>
                  <a:lnTo>
                    <a:pt x="112" y="292"/>
                  </a:lnTo>
                  <a:lnTo>
                    <a:pt x="118" y="290"/>
                  </a:lnTo>
                  <a:lnTo>
                    <a:pt x="124" y="287"/>
                  </a:lnTo>
                  <a:lnTo>
                    <a:pt x="130" y="285"/>
                  </a:lnTo>
                  <a:lnTo>
                    <a:pt x="137" y="284"/>
                  </a:lnTo>
                  <a:lnTo>
                    <a:pt x="142" y="280"/>
                  </a:lnTo>
                  <a:lnTo>
                    <a:pt x="146" y="279"/>
                  </a:lnTo>
                  <a:lnTo>
                    <a:pt x="151" y="275"/>
                  </a:lnTo>
                  <a:lnTo>
                    <a:pt x="156" y="274"/>
                  </a:lnTo>
                  <a:lnTo>
                    <a:pt x="159" y="272"/>
                  </a:lnTo>
                  <a:lnTo>
                    <a:pt x="163" y="270"/>
                  </a:lnTo>
                  <a:lnTo>
                    <a:pt x="165" y="269"/>
                  </a:lnTo>
                  <a:lnTo>
                    <a:pt x="168" y="267"/>
                  </a:lnTo>
                  <a:lnTo>
                    <a:pt x="169" y="264"/>
                  </a:lnTo>
                  <a:lnTo>
                    <a:pt x="173" y="259"/>
                  </a:lnTo>
                  <a:lnTo>
                    <a:pt x="174" y="254"/>
                  </a:lnTo>
                  <a:lnTo>
                    <a:pt x="177" y="249"/>
                  </a:lnTo>
                  <a:lnTo>
                    <a:pt x="179" y="244"/>
                  </a:lnTo>
                  <a:lnTo>
                    <a:pt x="181" y="239"/>
                  </a:lnTo>
                  <a:lnTo>
                    <a:pt x="182" y="235"/>
                  </a:lnTo>
                  <a:lnTo>
                    <a:pt x="184" y="229"/>
                  </a:lnTo>
                  <a:lnTo>
                    <a:pt x="184" y="224"/>
                  </a:lnTo>
                  <a:lnTo>
                    <a:pt x="184" y="221"/>
                  </a:lnTo>
                  <a:lnTo>
                    <a:pt x="184" y="216"/>
                  </a:lnTo>
                  <a:lnTo>
                    <a:pt x="185" y="215"/>
                  </a:lnTo>
                  <a:lnTo>
                    <a:pt x="184" y="211"/>
                  </a:lnTo>
                  <a:lnTo>
                    <a:pt x="182" y="213"/>
                  </a:lnTo>
                  <a:lnTo>
                    <a:pt x="179" y="216"/>
                  </a:lnTo>
                  <a:lnTo>
                    <a:pt x="174" y="221"/>
                  </a:lnTo>
                  <a:lnTo>
                    <a:pt x="171" y="226"/>
                  </a:lnTo>
                  <a:lnTo>
                    <a:pt x="168" y="233"/>
                  </a:lnTo>
                  <a:lnTo>
                    <a:pt x="163" y="239"/>
                  </a:lnTo>
                  <a:lnTo>
                    <a:pt x="160" y="244"/>
                  </a:lnTo>
                  <a:lnTo>
                    <a:pt x="157" y="249"/>
                  </a:lnTo>
                  <a:lnTo>
                    <a:pt x="152" y="253"/>
                  </a:lnTo>
                  <a:lnTo>
                    <a:pt x="150" y="254"/>
                  </a:lnTo>
                  <a:lnTo>
                    <a:pt x="146" y="254"/>
                  </a:lnTo>
                  <a:lnTo>
                    <a:pt x="143" y="254"/>
                  </a:lnTo>
                  <a:lnTo>
                    <a:pt x="142" y="255"/>
                  </a:lnTo>
                  <a:lnTo>
                    <a:pt x="137" y="255"/>
                  </a:lnTo>
                  <a:lnTo>
                    <a:pt x="137" y="254"/>
                  </a:lnTo>
                  <a:lnTo>
                    <a:pt x="138" y="253"/>
                  </a:lnTo>
                  <a:lnTo>
                    <a:pt x="140" y="248"/>
                  </a:lnTo>
                  <a:lnTo>
                    <a:pt x="143" y="244"/>
                  </a:lnTo>
                  <a:lnTo>
                    <a:pt x="146" y="237"/>
                  </a:lnTo>
                  <a:lnTo>
                    <a:pt x="150" y="231"/>
                  </a:lnTo>
                  <a:lnTo>
                    <a:pt x="151" y="228"/>
                  </a:lnTo>
                  <a:lnTo>
                    <a:pt x="154" y="224"/>
                  </a:lnTo>
                  <a:lnTo>
                    <a:pt x="157" y="221"/>
                  </a:lnTo>
                  <a:lnTo>
                    <a:pt x="160" y="218"/>
                  </a:lnTo>
                  <a:lnTo>
                    <a:pt x="161" y="213"/>
                  </a:lnTo>
                  <a:lnTo>
                    <a:pt x="165" y="210"/>
                  </a:lnTo>
                  <a:lnTo>
                    <a:pt x="167" y="205"/>
                  </a:lnTo>
                  <a:lnTo>
                    <a:pt x="171" y="202"/>
                  </a:lnTo>
                  <a:lnTo>
                    <a:pt x="174" y="197"/>
                  </a:lnTo>
                  <a:lnTo>
                    <a:pt x="177" y="193"/>
                  </a:lnTo>
                  <a:lnTo>
                    <a:pt x="181" y="190"/>
                  </a:lnTo>
                  <a:lnTo>
                    <a:pt x="184" y="185"/>
                  </a:lnTo>
                  <a:lnTo>
                    <a:pt x="187" y="182"/>
                  </a:lnTo>
                  <a:lnTo>
                    <a:pt x="190" y="177"/>
                  </a:lnTo>
                  <a:lnTo>
                    <a:pt x="195" y="173"/>
                  </a:lnTo>
                  <a:lnTo>
                    <a:pt x="198" y="171"/>
                  </a:lnTo>
                  <a:lnTo>
                    <a:pt x="203" y="167"/>
                  </a:lnTo>
                  <a:lnTo>
                    <a:pt x="206" y="164"/>
                  </a:lnTo>
                  <a:lnTo>
                    <a:pt x="209" y="160"/>
                  </a:lnTo>
                  <a:lnTo>
                    <a:pt x="214" y="159"/>
                  </a:lnTo>
                  <a:lnTo>
                    <a:pt x="216" y="156"/>
                  </a:lnTo>
                  <a:lnTo>
                    <a:pt x="220" y="154"/>
                  </a:lnTo>
                  <a:lnTo>
                    <a:pt x="224" y="151"/>
                  </a:lnTo>
                  <a:lnTo>
                    <a:pt x="228" y="149"/>
                  </a:lnTo>
                  <a:lnTo>
                    <a:pt x="231" y="147"/>
                  </a:lnTo>
                  <a:lnTo>
                    <a:pt x="236" y="145"/>
                  </a:lnTo>
                  <a:lnTo>
                    <a:pt x="239" y="143"/>
                  </a:lnTo>
                  <a:lnTo>
                    <a:pt x="244" y="141"/>
                  </a:lnTo>
                  <a:lnTo>
                    <a:pt x="247" y="138"/>
                  </a:lnTo>
                  <a:lnTo>
                    <a:pt x="250" y="136"/>
                  </a:lnTo>
                  <a:lnTo>
                    <a:pt x="254" y="134"/>
                  </a:lnTo>
                  <a:lnTo>
                    <a:pt x="258" y="133"/>
                  </a:lnTo>
                  <a:lnTo>
                    <a:pt x="264" y="128"/>
                  </a:lnTo>
                  <a:lnTo>
                    <a:pt x="270" y="125"/>
                  </a:lnTo>
                  <a:lnTo>
                    <a:pt x="275" y="120"/>
                  </a:lnTo>
                  <a:lnTo>
                    <a:pt x="279" y="115"/>
                  </a:lnTo>
                  <a:lnTo>
                    <a:pt x="283" y="110"/>
                  </a:lnTo>
                  <a:lnTo>
                    <a:pt x="287" y="105"/>
                  </a:lnTo>
                  <a:lnTo>
                    <a:pt x="289" y="98"/>
                  </a:lnTo>
                  <a:lnTo>
                    <a:pt x="289" y="94"/>
                  </a:lnTo>
                  <a:lnTo>
                    <a:pt x="289" y="89"/>
                  </a:lnTo>
                  <a:lnTo>
                    <a:pt x="289" y="87"/>
                  </a:lnTo>
                  <a:lnTo>
                    <a:pt x="287" y="82"/>
                  </a:lnTo>
                  <a:lnTo>
                    <a:pt x="287" y="79"/>
                  </a:lnTo>
                  <a:lnTo>
                    <a:pt x="284" y="75"/>
                  </a:lnTo>
                  <a:lnTo>
                    <a:pt x="283" y="70"/>
                  </a:lnTo>
                  <a:lnTo>
                    <a:pt x="279" y="68"/>
                  </a:lnTo>
                  <a:lnTo>
                    <a:pt x="277" y="64"/>
                  </a:lnTo>
                  <a:lnTo>
                    <a:pt x="273" y="61"/>
                  </a:lnTo>
                  <a:lnTo>
                    <a:pt x="270" y="57"/>
                  </a:lnTo>
                  <a:lnTo>
                    <a:pt x="266" y="56"/>
                  </a:lnTo>
                  <a:lnTo>
                    <a:pt x="262" y="54"/>
                  </a:lnTo>
                  <a:lnTo>
                    <a:pt x="258" y="51"/>
                  </a:lnTo>
                  <a:lnTo>
                    <a:pt x="253" y="48"/>
                  </a:lnTo>
                  <a:lnTo>
                    <a:pt x="248" y="46"/>
                  </a:lnTo>
                  <a:lnTo>
                    <a:pt x="244" y="44"/>
                  </a:lnTo>
                  <a:lnTo>
                    <a:pt x="237" y="43"/>
                  </a:lnTo>
                  <a:lnTo>
                    <a:pt x="232" y="41"/>
                  </a:lnTo>
                  <a:lnTo>
                    <a:pt x="228" y="39"/>
                  </a:lnTo>
                  <a:lnTo>
                    <a:pt x="222" y="39"/>
                  </a:lnTo>
                  <a:lnTo>
                    <a:pt x="216" y="38"/>
                  </a:lnTo>
                  <a:lnTo>
                    <a:pt x="211" y="36"/>
                  </a:lnTo>
                  <a:lnTo>
                    <a:pt x="206" y="34"/>
                  </a:lnTo>
                  <a:lnTo>
                    <a:pt x="199" y="33"/>
                  </a:lnTo>
                  <a:lnTo>
                    <a:pt x="193" y="31"/>
                  </a:lnTo>
                  <a:lnTo>
                    <a:pt x="189" y="31"/>
                  </a:lnTo>
                  <a:lnTo>
                    <a:pt x="184" y="30"/>
                  </a:lnTo>
                  <a:lnTo>
                    <a:pt x="179" y="30"/>
                  </a:lnTo>
                  <a:lnTo>
                    <a:pt x="173" y="28"/>
                  </a:lnTo>
                  <a:lnTo>
                    <a:pt x="168" y="28"/>
                  </a:lnTo>
                  <a:lnTo>
                    <a:pt x="163" y="26"/>
                  </a:lnTo>
                  <a:lnTo>
                    <a:pt x="160" y="26"/>
                  </a:lnTo>
                  <a:lnTo>
                    <a:pt x="156" y="25"/>
                  </a:lnTo>
                  <a:lnTo>
                    <a:pt x="151" y="25"/>
                  </a:lnTo>
                  <a:lnTo>
                    <a:pt x="148" y="25"/>
                  </a:lnTo>
                  <a:lnTo>
                    <a:pt x="146" y="25"/>
                  </a:lnTo>
                  <a:lnTo>
                    <a:pt x="140" y="21"/>
                  </a:lnTo>
                  <a:lnTo>
                    <a:pt x="134" y="20"/>
                  </a:lnTo>
                  <a:lnTo>
                    <a:pt x="127" y="17"/>
                  </a:lnTo>
                  <a:lnTo>
                    <a:pt x="121" y="15"/>
                  </a:lnTo>
                  <a:lnTo>
                    <a:pt x="114" y="12"/>
                  </a:lnTo>
                  <a:lnTo>
                    <a:pt x="110" y="10"/>
                  </a:lnTo>
                  <a:lnTo>
                    <a:pt x="104" y="8"/>
                  </a:lnTo>
                  <a:lnTo>
                    <a:pt x="99" y="6"/>
                  </a:lnTo>
                  <a:lnTo>
                    <a:pt x="95" y="4"/>
                  </a:lnTo>
                  <a:lnTo>
                    <a:pt x="91" y="1"/>
                  </a:lnTo>
                  <a:lnTo>
                    <a:pt x="87" y="0"/>
                  </a:lnTo>
                  <a:lnTo>
                    <a:pt x="85" y="0"/>
                  </a:lnTo>
                  <a:lnTo>
                    <a:pt x="82" y="0"/>
                  </a:lnTo>
                  <a:lnTo>
                    <a:pt x="85" y="4"/>
                  </a:lnTo>
                  <a:lnTo>
                    <a:pt x="88" y="8"/>
                  </a:lnTo>
                  <a:lnTo>
                    <a:pt x="95" y="15"/>
                  </a:lnTo>
                  <a:lnTo>
                    <a:pt x="96" y="18"/>
                  </a:lnTo>
                  <a:lnTo>
                    <a:pt x="99" y="21"/>
                  </a:lnTo>
                  <a:lnTo>
                    <a:pt x="102" y="25"/>
                  </a:lnTo>
                  <a:lnTo>
                    <a:pt x="105" y="28"/>
                  </a:lnTo>
                  <a:lnTo>
                    <a:pt x="108" y="31"/>
                  </a:lnTo>
                  <a:lnTo>
                    <a:pt x="112" y="34"/>
                  </a:lnTo>
                  <a:lnTo>
                    <a:pt x="114" y="38"/>
                  </a:lnTo>
                  <a:lnTo>
                    <a:pt x="119" y="41"/>
                  </a:lnTo>
                  <a:lnTo>
                    <a:pt x="122" y="43"/>
                  </a:lnTo>
                  <a:lnTo>
                    <a:pt x="127" y="44"/>
                  </a:lnTo>
                  <a:lnTo>
                    <a:pt x="132" y="46"/>
                  </a:lnTo>
                  <a:lnTo>
                    <a:pt x="137" y="46"/>
                  </a:lnTo>
                  <a:lnTo>
                    <a:pt x="142" y="46"/>
                  </a:lnTo>
                  <a:lnTo>
                    <a:pt x="148" y="44"/>
                  </a:lnTo>
                  <a:lnTo>
                    <a:pt x="151" y="44"/>
                  </a:lnTo>
                  <a:lnTo>
                    <a:pt x="154" y="44"/>
                  </a:lnTo>
                  <a:lnTo>
                    <a:pt x="157" y="44"/>
                  </a:lnTo>
                  <a:lnTo>
                    <a:pt x="161" y="46"/>
                  </a:lnTo>
                  <a:lnTo>
                    <a:pt x="167" y="46"/>
                  </a:lnTo>
                  <a:lnTo>
                    <a:pt x="169" y="46"/>
                  </a:lnTo>
                  <a:lnTo>
                    <a:pt x="174" y="46"/>
                  </a:lnTo>
                  <a:lnTo>
                    <a:pt x="179" y="46"/>
                  </a:lnTo>
                  <a:lnTo>
                    <a:pt x="184" y="46"/>
                  </a:lnTo>
                  <a:lnTo>
                    <a:pt x="189" y="48"/>
                  </a:lnTo>
                  <a:lnTo>
                    <a:pt x="193" y="48"/>
                  </a:lnTo>
                  <a:lnTo>
                    <a:pt x="198" y="49"/>
                  </a:lnTo>
                  <a:lnTo>
                    <a:pt x="201" y="49"/>
                  </a:lnTo>
                  <a:lnTo>
                    <a:pt x="206" y="49"/>
                  </a:lnTo>
                  <a:lnTo>
                    <a:pt x="211" y="51"/>
                  </a:lnTo>
                  <a:lnTo>
                    <a:pt x="215" y="51"/>
                  </a:lnTo>
                  <a:lnTo>
                    <a:pt x="218" y="52"/>
                  </a:lnTo>
                  <a:lnTo>
                    <a:pt x="222" y="54"/>
                  </a:lnTo>
                  <a:lnTo>
                    <a:pt x="226" y="54"/>
                  </a:lnTo>
                  <a:lnTo>
                    <a:pt x="231" y="56"/>
                  </a:lnTo>
                  <a:lnTo>
                    <a:pt x="236" y="57"/>
                  </a:lnTo>
                  <a:lnTo>
                    <a:pt x="242" y="61"/>
                  </a:lnTo>
                  <a:lnTo>
                    <a:pt x="247" y="62"/>
                  </a:lnTo>
                  <a:lnTo>
                    <a:pt x="250" y="68"/>
                  </a:lnTo>
                  <a:lnTo>
                    <a:pt x="253" y="72"/>
                  </a:lnTo>
                  <a:lnTo>
                    <a:pt x="256" y="79"/>
                  </a:lnTo>
                  <a:lnTo>
                    <a:pt x="258" y="83"/>
                  </a:lnTo>
                  <a:lnTo>
                    <a:pt x="259" y="90"/>
                  </a:lnTo>
                  <a:lnTo>
                    <a:pt x="258" y="96"/>
                  </a:lnTo>
                  <a:lnTo>
                    <a:pt x="254" y="102"/>
                  </a:lnTo>
                  <a:lnTo>
                    <a:pt x="250" y="108"/>
                  </a:lnTo>
                  <a:lnTo>
                    <a:pt x="245" y="115"/>
                  </a:lnTo>
                  <a:lnTo>
                    <a:pt x="240" y="118"/>
                  </a:lnTo>
                  <a:lnTo>
                    <a:pt x="236" y="121"/>
                  </a:lnTo>
                  <a:lnTo>
                    <a:pt x="231" y="125"/>
                  </a:lnTo>
                  <a:lnTo>
                    <a:pt x="224" y="129"/>
                  </a:lnTo>
                  <a:lnTo>
                    <a:pt x="218" y="133"/>
                  </a:lnTo>
                  <a:lnTo>
                    <a:pt x="212" y="138"/>
                  </a:lnTo>
                  <a:lnTo>
                    <a:pt x="206" y="143"/>
                  </a:lnTo>
                  <a:lnTo>
                    <a:pt x="201" y="147"/>
                  </a:lnTo>
                  <a:lnTo>
                    <a:pt x="193" y="151"/>
                  </a:lnTo>
                  <a:lnTo>
                    <a:pt x="187" y="158"/>
                  </a:lnTo>
                  <a:lnTo>
                    <a:pt x="181" y="160"/>
                  </a:lnTo>
                  <a:lnTo>
                    <a:pt x="176" y="165"/>
                  </a:lnTo>
                  <a:lnTo>
                    <a:pt x="169" y="171"/>
                  </a:lnTo>
                  <a:lnTo>
                    <a:pt x="163" y="175"/>
                  </a:lnTo>
                  <a:lnTo>
                    <a:pt x="159" y="179"/>
                  </a:lnTo>
                  <a:lnTo>
                    <a:pt x="154" y="184"/>
                  </a:lnTo>
                  <a:lnTo>
                    <a:pt x="150" y="187"/>
                  </a:lnTo>
                  <a:lnTo>
                    <a:pt x="144" y="192"/>
                  </a:lnTo>
                  <a:lnTo>
                    <a:pt x="142" y="197"/>
                  </a:lnTo>
                  <a:lnTo>
                    <a:pt x="138" y="203"/>
                  </a:lnTo>
                  <a:lnTo>
                    <a:pt x="134" y="210"/>
                  </a:lnTo>
                  <a:lnTo>
                    <a:pt x="130" y="216"/>
                  </a:lnTo>
                  <a:lnTo>
                    <a:pt x="127" y="223"/>
                  </a:lnTo>
                  <a:lnTo>
                    <a:pt x="126" y="231"/>
                  </a:lnTo>
                  <a:lnTo>
                    <a:pt x="122" y="236"/>
                  </a:lnTo>
                  <a:lnTo>
                    <a:pt x="121" y="242"/>
                  </a:lnTo>
                  <a:lnTo>
                    <a:pt x="119" y="248"/>
                  </a:lnTo>
                  <a:lnTo>
                    <a:pt x="118" y="253"/>
                  </a:lnTo>
                  <a:lnTo>
                    <a:pt x="116" y="255"/>
                  </a:lnTo>
                  <a:lnTo>
                    <a:pt x="116" y="259"/>
                  </a:lnTo>
                  <a:lnTo>
                    <a:pt x="116" y="261"/>
                  </a:lnTo>
                  <a:lnTo>
                    <a:pt x="116" y="262"/>
                  </a:lnTo>
                  <a:lnTo>
                    <a:pt x="58" y="284"/>
                  </a:lnTo>
                  <a:lnTo>
                    <a:pt x="58" y="282"/>
                  </a:lnTo>
                  <a:lnTo>
                    <a:pt x="58" y="279"/>
                  </a:lnTo>
                  <a:lnTo>
                    <a:pt x="57" y="275"/>
                  </a:lnTo>
                  <a:lnTo>
                    <a:pt x="57" y="270"/>
                  </a:lnTo>
                  <a:lnTo>
                    <a:pt x="57" y="264"/>
                  </a:lnTo>
                  <a:lnTo>
                    <a:pt x="58" y="257"/>
                  </a:lnTo>
                  <a:lnTo>
                    <a:pt x="59" y="250"/>
                  </a:lnTo>
                  <a:lnTo>
                    <a:pt x="65" y="246"/>
                  </a:lnTo>
                  <a:lnTo>
                    <a:pt x="66" y="241"/>
                  </a:lnTo>
                  <a:lnTo>
                    <a:pt x="67" y="237"/>
                  </a:lnTo>
                  <a:lnTo>
                    <a:pt x="71" y="233"/>
                  </a:lnTo>
                  <a:lnTo>
                    <a:pt x="75" y="229"/>
                  </a:lnTo>
                  <a:lnTo>
                    <a:pt x="79" y="223"/>
                  </a:lnTo>
                  <a:lnTo>
                    <a:pt x="82" y="220"/>
                  </a:lnTo>
                  <a:lnTo>
                    <a:pt x="85" y="213"/>
                  </a:lnTo>
                  <a:lnTo>
                    <a:pt x="88" y="210"/>
                  </a:lnTo>
                  <a:lnTo>
                    <a:pt x="91" y="205"/>
                  </a:lnTo>
                  <a:lnTo>
                    <a:pt x="95" y="200"/>
                  </a:lnTo>
                  <a:lnTo>
                    <a:pt x="96" y="197"/>
                  </a:lnTo>
                  <a:lnTo>
                    <a:pt x="97" y="193"/>
                  </a:lnTo>
                  <a:lnTo>
                    <a:pt x="99" y="189"/>
                  </a:lnTo>
                  <a:lnTo>
                    <a:pt x="97" y="189"/>
                  </a:lnTo>
                  <a:lnTo>
                    <a:pt x="95" y="189"/>
                  </a:lnTo>
                  <a:lnTo>
                    <a:pt x="91" y="190"/>
                  </a:lnTo>
                  <a:lnTo>
                    <a:pt x="87" y="192"/>
                  </a:lnTo>
                  <a:lnTo>
                    <a:pt x="82" y="193"/>
                  </a:lnTo>
                  <a:lnTo>
                    <a:pt x="77" y="197"/>
                  </a:lnTo>
                  <a:lnTo>
                    <a:pt x="74" y="198"/>
                  </a:lnTo>
                  <a:lnTo>
                    <a:pt x="67" y="202"/>
                  </a:lnTo>
                  <a:lnTo>
                    <a:pt x="65" y="205"/>
                  </a:lnTo>
                  <a:lnTo>
                    <a:pt x="58" y="208"/>
                  </a:lnTo>
                  <a:lnTo>
                    <a:pt x="53" y="213"/>
                  </a:lnTo>
                  <a:lnTo>
                    <a:pt x="49" y="216"/>
                  </a:lnTo>
                  <a:lnTo>
                    <a:pt x="46" y="223"/>
                  </a:lnTo>
                  <a:lnTo>
                    <a:pt x="42" y="226"/>
                  </a:lnTo>
                  <a:lnTo>
                    <a:pt x="40" y="233"/>
                  </a:lnTo>
                  <a:lnTo>
                    <a:pt x="36" y="239"/>
                  </a:lnTo>
                  <a:lnTo>
                    <a:pt x="36" y="246"/>
                  </a:lnTo>
                  <a:lnTo>
                    <a:pt x="34" y="250"/>
                  </a:lnTo>
                  <a:lnTo>
                    <a:pt x="34" y="257"/>
                  </a:lnTo>
                  <a:lnTo>
                    <a:pt x="34" y="261"/>
                  </a:lnTo>
                  <a:lnTo>
                    <a:pt x="34" y="267"/>
                  </a:lnTo>
                  <a:lnTo>
                    <a:pt x="34" y="270"/>
                  </a:lnTo>
                  <a:lnTo>
                    <a:pt x="34" y="275"/>
                  </a:lnTo>
                  <a:lnTo>
                    <a:pt x="34" y="277"/>
                  </a:lnTo>
                  <a:lnTo>
                    <a:pt x="36" y="282"/>
                  </a:lnTo>
                  <a:lnTo>
                    <a:pt x="38" y="285"/>
                  </a:lnTo>
                  <a:lnTo>
                    <a:pt x="40" y="288"/>
                  </a:lnTo>
                  <a:lnTo>
                    <a:pt x="40" y="290"/>
                  </a:lnTo>
                  <a:lnTo>
                    <a:pt x="41" y="292"/>
                  </a:lnTo>
                  <a:lnTo>
                    <a:pt x="0" y="305"/>
                  </a:lnTo>
                  <a:lnTo>
                    <a:pt x="16" y="3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1" name="Freeform 12"/>
            <p:cNvSpPr>
              <a:spLocks/>
            </p:cNvSpPr>
            <p:nvPr/>
          </p:nvSpPr>
          <p:spPr bwMode="auto">
            <a:xfrm>
              <a:off x="1964805" y="2521347"/>
              <a:ext cx="63500" cy="149225"/>
            </a:xfrm>
            <a:custGeom>
              <a:avLst/>
              <a:gdLst>
                <a:gd name="T0" fmla="*/ 2147483647 w 40"/>
                <a:gd name="T1" fmla="*/ 0 h 94"/>
                <a:gd name="T2" fmla="*/ 2147483647 w 40"/>
                <a:gd name="T3" fmla="*/ 2147483647 h 94"/>
                <a:gd name="T4" fmla="*/ 2147483647 w 40"/>
                <a:gd name="T5" fmla="*/ 2147483647 h 94"/>
                <a:gd name="T6" fmla="*/ 2147483647 w 40"/>
                <a:gd name="T7" fmla="*/ 2147483647 h 94"/>
                <a:gd name="T8" fmla="*/ 2147483647 w 40"/>
                <a:gd name="T9" fmla="*/ 2147483647 h 94"/>
                <a:gd name="T10" fmla="*/ 0 w 40"/>
                <a:gd name="T11" fmla="*/ 2147483647 h 94"/>
                <a:gd name="T12" fmla="*/ 0 w 40"/>
                <a:gd name="T13" fmla="*/ 2147483647 h 94"/>
                <a:gd name="T14" fmla="*/ 0 w 40"/>
                <a:gd name="T15" fmla="*/ 2147483647 h 94"/>
                <a:gd name="T16" fmla="*/ 0 w 40"/>
                <a:gd name="T17" fmla="*/ 2147483647 h 94"/>
                <a:gd name="T18" fmla="*/ 0 w 40"/>
                <a:gd name="T19" fmla="*/ 2147483647 h 94"/>
                <a:gd name="T20" fmla="*/ 0 w 40"/>
                <a:gd name="T21" fmla="*/ 2147483647 h 94"/>
                <a:gd name="T22" fmla="*/ 0 w 40"/>
                <a:gd name="T23" fmla="*/ 2147483647 h 94"/>
                <a:gd name="T24" fmla="*/ 0 w 40"/>
                <a:gd name="T25" fmla="*/ 2147483647 h 94"/>
                <a:gd name="T26" fmla="*/ 2147483647 w 40"/>
                <a:gd name="T27" fmla="*/ 2147483647 h 94"/>
                <a:gd name="T28" fmla="*/ 2147483647 w 40"/>
                <a:gd name="T29" fmla="*/ 2147483647 h 94"/>
                <a:gd name="T30" fmla="*/ 2147483647 w 40"/>
                <a:gd name="T31" fmla="*/ 2147483647 h 94"/>
                <a:gd name="T32" fmla="*/ 2147483647 w 40"/>
                <a:gd name="T33" fmla="*/ 2147483647 h 94"/>
                <a:gd name="T34" fmla="*/ 2147483647 w 40"/>
                <a:gd name="T35" fmla="*/ 2147483647 h 94"/>
                <a:gd name="T36" fmla="*/ 2147483647 w 40"/>
                <a:gd name="T37" fmla="*/ 2147483647 h 94"/>
                <a:gd name="T38" fmla="*/ 2147483647 w 40"/>
                <a:gd name="T39" fmla="*/ 2147483647 h 94"/>
                <a:gd name="T40" fmla="*/ 2147483647 w 40"/>
                <a:gd name="T41" fmla="*/ 2147483647 h 94"/>
                <a:gd name="T42" fmla="*/ 2147483647 w 40"/>
                <a:gd name="T43" fmla="*/ 2147483647 h 94"/>
                <a:gd name="T44" fmla="*/ 2147483647 w 40"/>
                <a:gd name="T45" fmla="*/ 2147483647 h 94"/>
                <a:gd name="T46" fmla="*/ 2147483647 w 40"/>
                <a:gd name="T47" fmla="*/ 2147483647 h 94"/>
                <a:gd name="T48" fmla="*/ 2147483647 w 40"/>
                <a:gd name="T49" fmla="*/ 2147483647 h 94"/>
                <a:gd name="T50" fmla="*/ 2147483647 w 40"/>
                <a:gd name="T51" fmla="*/ 2147483647 h 94"/>
                <a:gd name="T52" fmla="*/ 2147483647 w 40"/>
                <a:gd name="T53" fmla="*/ 2147483647 h 94"/>
                <a:gd name="T54" fmla="*/ 2147483647 w 40"/>
                <a:gd name="T55" fmla="*/ 0 h 94"/>
                <a:gd name="T56" fmla="*/ 2147483647 w 40"/>
                <a:gd name="T57" fmla="*/ 0 h 94"/>
                <a:gd name="T58" fmla="*/ 2147483647 w 40"/>
                <a:gd name="T59" fmla="*/ 0 h 94"/>
                <a:gd name="T60" fmla="*/ 2147483647 w 40"/>
                <a:gd name="T61" fmla="*/ 0 h 94"/>
                <a:gd name="T62" fmla="*/ 2147483647 w 40"/>
                <a:gd name="T63" fmla="*/ 0 h 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0"/>
                <a:gd name="T97" fmla="*/ 0 h 94"/>
                <a:gd name="T98" fmla="*/ 40 w 40"/>
                <a:gd name="T99" fmla="*/ 94 h 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0" h="94">
                  <a:moveTo>
                    <a:pt x="40" y="0"/>
                  </a:moveTo>
                  <a:lnTo>
                    <a:pt x="16" y="86"/>
                  </a:lnTo>
                  <a:lnTo>
                    <a:pt x="13" y="88"/>
                  </a:lnTo>
                  <a:lnTo>
                    <a:pt x="8" y="93"/>
                  </a:lnTo>
                  <a:lnTo>
                    <a:pt x="2" y="94"/>
                  </a:lnTo>
                  <a:lnTo>
                    <a:pt x="0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0" y="85"/>
                  </a:lnTo>
                  <a:lnTo>
                    <a:pt x="0" y="81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3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7" y="29"/>
                  </a:lnTo>
                  <a:lnTo>
                    <a:pt x="8" y="24"/>
                  </a:lnTo>
                  <a:lnTo>
                    <a:pt x="10" y="19"/>
                  </a:lnTo>
                  <a:lnTo>
                    <a:pt x="11" y="14"/>
                  </a:lnTo>
                  <a:lnTo>
                    <a:pt x="13" y="11"/>
                  </a:lnTo>
                  <a:lnTo>
                    <a:pt x="16" y="8"/>
                  </a:lnTo>
                  <a:lnTo>
                    <a:pt x="19" y="6"/>
                  </a:lnTo>
                  <a:lnTo>
                    <a:pt x="24" y="3"/>
                  </a:lnTo>
                  <a:lnTo>
                    <a:pt x="29" y="0"/>
                  </a:lnTo>
                  <a:lnTo>
                    <a:pt x="32" y="0"/>
                  </a:lnTo>
                  <a:lnTo>
                    <a:pt x="37" y="0"/>
                  </a:lnTo>
                  <a:lnTo>
                    <a:pt x="38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2" name="Freeform 13"/>
            <p:cNvSpPr>
              <a:spLocks/>
            </p:cNvSpPr>
            <p:nvPr/>
          </p:nvSpPr>
          <p:spPr bwMode="auto">
            <a:xfrm>
              <a:off x="1644130" y="2522934"/>
              <a:ext cx="200025" cy="53975"/>
            </a:xfrm>
            <a:custGeom>
              <a:avLst/>
              <a:gdLst>
                <a:gd name="T0" fmla="*/ 2147483647 w 126"/>
                <a:gd name="T1" fmla="*/ 2147483647 h 34"/>
                <a:gd name="T2" fmla="*/ 2147483647 w 126"/>
                <a:gd name="T3" fmla="*/ 2147483647 h 34"/>
                <a:gd name="T4" fmla="*/ 2147483647 w 126"/>
                <a:gd name="T5" fmla="*/ 2147483647 h 34"/>
                <a:gd name="T6" fmla="*/ 2147483647 w 126"/>
                <a:gd name="T7" fmla="*/ 2147483647 h 34"/>
                <a:gd name="T8" fmla="*/ 2147483647 w 126"/>
                <a:gd name="T9" fmla="*/ 2147483647 h 34"/>
                <a:gd name="T10" fmla="*/ 2147483647 w 126"/>
                <a:gd name="T11" fmla="*/ 2147483647 h 34"/>
                <a:gd name="T12" fmla="*/ 2147483647 w 126"/>
                <a:gd name="T13" fmla="*/ 2147483647 h 34"/>
                <a:gd name="T14" fmla="*/ 2147483647 w 126"/>
                <a:gd name="T15" fmla="*/ 2147483647 h 34"/>
                <a:gd name="T16" fmla="*/ 2147483647 w 126"/>
                <a:gd name="T17" fmla="*/ 2147483647 h 34"/>
                <a:gd name="T18" fmla="*/ 2147483647 w 126"/>
                <a:gd name="T19" fmla="*/ 2147483647 h 34"/>
                <a:gd name="T20" fmla="*/ 2147483647 w 126"/>
                <a:gd name="T21" fmla="*/ 2147483647 h 34"/>
                <a:gd name="T22" fmla="*/ 2147483647 w 126"/>
                <a:gd name="T23" fmla="*/ 2147483647 h 34"/>
                <a:gd name="T24" fmla="*/ 2147483647 w 126"/>
                <a:gd name="T25" fmla="*/ 2147483647 h 34"/>
                <a:gd name="T26" fmla="*/ 2147483647 w 126"/>
                <a:gd name="T27" fmla="*/ 2147483647 h 34"/>
                <a:gd name="T28" fmla="*/ 2147483647 w 126"/>
                <a:gd name="T29" fmla="*/ 2147483647 h 34"/>
                <a:gd name="T30" fmla="*/ 2147483647 w 126"/>
                <a:gd name="T31" fmla="*/ 2147483647 h 34"/>
                <a:gd name="T32" fmla="*/ 2147483647 w 126"/>
                <a:gd name="T33" fmla="*/ 2147483647 h 34"/>
                <a:gd name="T34" fmla="*/ 2147483647 w 126"/>
                <a:gd name="T35" fmla="*/ 2147483647 h 34"/>
                <a:gd name="T36" fmla="*/ 2147483647 w 126"/>
                <a:gd name="T37" fmla="*/ 2147483647 h 34"/>
                <a:gd name="T38" fmla="*/ 2147483647 w 126"/>
                <a:gd name="T39" fmla="*/ 2147483647 h 34"/>
                <a:gd name="T40" fmla="*/ 2147483647 w 126"/>
                <a:gd name="T41" fmla="*/ 2147483647 h 34"/>
                <a:gd name="T42" fmla="*/ 2147483647 w 126"/>
                <a:gd name="T43" fmla="*/ 2147483647 h 34"/>
                <a:gd name="T44" fmla="*/ 2147483647 w 126"/>
                <a:gd name="T45" fmla="*/ 2147483647 h 34"/>
                <a:gd name="T46" fmla="*/ 2147483647 w 126"/>
                <a:gd name="T47" fmla="*/ 2147483647 h 34"/>
                <a:gd name="T48" fmla="*/ 2147483647 w 126"/>
                <a:gd name="T49" fmla="*/ 2147483647 h 34"/>
                <a:gd name="T50" fmla="*/ 2147483647 w 126"/>
                <a:gd name="T51" fmla="*/ 2147483647 h 34"/>
                <a:gd name="T52" fmla="*/ 2147483647 w 126"/>
                <a:gd name="T53" fmla="*/ 2147483647 h 34"/>
                <a:gd name="T54" fmla="*/ 2147483647 w 126"/>
                <a:gd name="T55" fmla="*/ 2147483647 h 34"/>
                <a:gd name="T56" fmla="*/ 2147483647 w 126"/>
                <a:gd name="T57" fmla="*/ 2147483647 h 34"/>
                <a:gd name="T58" fmla="*/ 2147483647 w 126"/>
                <a:gd name="T59" fmla="*/ 2147483647 h 34"/>
                <a:gd name="T60" fmla="*/ 2147483647 w 126"/>
                <a:gd name="T61" fmla="*/ 2147483647 h 34"/>
                <a:gd name="T62" fmla="*/ 0 w 126"/>
                <a:gd name="T63" fmla="*/ 0 h 3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6"/>
                <a:gd name="T97" fmla="*/ 0 h 34"/>
                <a:gd name="T98" fmla="*/ 126 w 126"/>
                <a:gd name="T99" fmla="*/ 34 h 3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6" h="34">
                  <a:moveTo>
                    <a:pt x="8" y="29"/>
                  </a:moveTo>
                  <a:lnTo>
                    <a:pt x="10" y="29"/>
                  </a:lnTo>
                  <a:lnTo>
                    <a:pt x="11" y="29"/>
                  </a:lnTo>
                  <a:lnTo>
                    <a:pt x="14" y="30"/>
                  </a:lnTo>
                  <a:lnTo>
                    <a:pt x="21" y="33"/>
                  </a:lnTo>
                  <a:lnTo>
                    <a:pt x="24" y="33"/>
                  </a:lnTo>
                  <a:lnTo>
                    <a:pt x="27" y="33"/>
                  </a:lnTo>
                  <a:lnTo>
                    <a:pt x="30" y="33"/>
                  </a:lnTo>
                  <a:lnTo>
                    <a:pt x="34" y="34"/>
                  </a:lnTo>
                  <a:lnTo>
                    <a:pt x="38" y="34"/>
                  </a:lnTo>
                  <a:lnTo>
                    <a:pt x="41" y="34"/>
                  </a:lnTo>
                  <a:lnTo>
                    <a:pt x="45" y="34"/>
                  </a:lnTo>
                  <a:lnTo>
                    <a:pt x="51" y="34"/>
                  </a:lnTo>
                  <a:lnTo>
                    <a:pt x="53" y="33"/>
                  </a:lnTo>
                  <a:lnTo>
                    <a:pt x="58" y="33"/>
                  </a:lnTo>
                  <a:lnTo>
                    <a:pt x="65" y="30"/>
                  </a:lnTo>
                  <a:lnTo>
                    <a:pt x="71" y="30"/>
                  </a:lnTo>
                  <a:lnTo>
                    <a:pt x="76" y="29"/>
                  </a:lnTo>
                  <a:lnTo>
                    <a:pt x="82" y="29"/>
                  </a:lnTo>
                  <a:lnTo>
                    <a:pt x="87" y="27"/>
                  </a:lnTo>
                  <a:lnTo>
                    <a:pt x="93" y="27"/>
                  </a:lnTo>
                  <a:lnTo>
                    <a:pt x="98" y="25"/>
                  </a:lnTo>
                  <a:lnTo>
                    <a:pt x="104" y="25"/>
                  </a:lnTo>
                  <a:lnTo>
                    <a:pt x="107" y="23"/>
                  </a:lnTo>
                  <a:lnTo>
                    <a:pt x="112" y="23"/>
                  </a:lnTo>
                  <a:lnTo>
                    <a:pt x="115" y="21"/>
                  </a:lnTo>
                  <a:lnTo>
                    <a:pt x="118" y="21"/>
                  </a:lnTo>
                  <a:lnTo>
                    <a:pt x="120" y="21"/>
                  </a:lnTo>
                  <a:lnTo>
                    <a:pt x="123" y="19"/>
                  </a:lnTo>
                  <a:lnTo>
                    <a:pt x="126" y="15"/>
                  </a:lnTo>
                  <a:lnTo>
                    <a:pt x="126" y="12"/>
                  </a:lnTo>
                  <a:lnTo>
                    <a:pt x="124" y="10"/>
                  </a:lnTo>
                  <a:lnTo>
                    <a:pt x="121" y="8"/>
                  </a:lnTo>
                  <a:lnTo>
                    <a:pt x="120" y="6"/>
                  </a:lnTo>
                  <a:lnTo>
                    <a:pt x="116" y="4"/>
                  </a:lnTo>
                  <a:lnTo>
                    <a:pt x="112" y="4"/>
                  </a:lnTo>
                  <a:lnTo>
                    <a:pt x="107" y="3"/>
                  </a:lnTo>
                  <a:lnTo>
                    <a:pt x="102" y="3"/>
                  </a:lnTo>
                  <a:lnTo>
                    <a:pt x="98" y="3"/>
                  </a:lnTo>
                  <a:lnTo>
                    <a:pt x="93" y="3"/>
                  </a:lnTo>
                  <a:lnTo>
                    <a:pt x="88" y="4"/>
                  </a:lnTo>
                  <a:lnTo>
                    <a:pt x="83" y="4"/>
                  </a:lnTo>
                  <a:lnTo>
                    <a:pt x="79" y="6"/>
                  </a:lnTo>
                  <a:lnTo>
                    <a:pt x="76" y="8"/>
                  </a:lnTo>
                  <a:lnTo>
                    <a:pt x="71" y="10"/>
                  </a:lnTo>
                  <a:lnTo>
                    <a:pt x="68" y="12"/>
                  </a:lnTo>
                  <a:lnTo>
                    <a:pt x="63" y="14"/>
                  </a:lnTo>
                  <a:lnTo>
                    <a:pt x="58" y="14"/>
                  </a:lnTo>
                  <a:lnTo>
                    <a:pt x="55" y="15"/>
                  </a:lnTo>
                  <a:lnTo>
                    <a:pt x="51" y="15"/>
                  </a:lnTo>
                  <a:lnTo>
                    <a:pt x="47" y="15"/>
                  </a:lnTo>
                  <a:lnTo>
                    <a:pt x="43" y="15"/>
                  </a:lnTo>
                  <a:lnTo>
                    <a:pt x="40" y="14"/>
                  </a:lnTo>
                  <a:lnTo>
                    <a:pt x="35" y="14"/>
                  </a:lnTo>
                  <a:lnTo>
                    <a:pt x="32" y="12"/>
                  </a:lnTo>
                  <a:lnTo>
                    <a:pt x="27" y="12"/>
                  </a:lnTo>
                  <a:lnTo>
                    <a:pt x="24" y="10"/>
                  </a:lnTo>
                  <a:lnTo>
                    <a:pt x="21" y="8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8" y="4"/>
                  </a:lnTo>
                  <a:lnTo>
                    <a:pt x="5" y="3"/>
                  </a:lnTo>
                  <a:lnTo>
                    <a:pt x="2" y="0"/>
                  </a:lnTo>
                  <a:lnTo>
                    <a:pt x="0" y="0"/>
                  </a:lnTo>
                  <a:lnTo>
                    <a:pt x="8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3" name="Freeform 14"/>
            <p:cNvSpPr>
              <a:spLocks/>
            </p:cNvSpPr>
            <p:nvPr/>
          </p:nvSpPr>
          <p:spPr bwMode="auto">
            <a:xfrm>
              <a:off x="1644130" y="2937272"/>
              <a:ext cx="280988" cy="220662"/>
            </a:xfrm>
            <a:custGeom>
              <a:avLst/>
              <a:gdLst>
                <a:gd name="T0" fmla="*/ 2147483647 w 177"/>
                <a:gd name="T1" fmla="*/ 2147483647 h 139"/>
                <a:gd name="T2" fmla="*/ 2147483647 w 177"/>
                <a:gd name="T3" fmla="*/ 2147483647 h 139"/>
                <a:gd name="T4" fmla="*/ 2147483647 w 177"/>
                <a:gd name="T5" fmla="*/ 2147483647 h 139"/>
                <a:gd name="T6" fmla="*/ 2147483647 w 177"/>
                <a:gd name="T7" fmla="*/ 2147483647 h 139"/>
                <a:gd name="T8" fmla="*/ 2147483647 w 177"/>
                <a:gd name="T9" fmla="*/ 2147483647 h 139"/>
                <a:gd name="T10" fmla="*/ 2147483647 w 177"/>
                <a:gd name="T11" fmla="*/ 2147483647 h 139"/>
                <a:gd name="T12" fmla="*/ 2147483647 w 177"/>
                <a:gd name="T13" fmla="*/ 2147483647 h 139"/>
                <a:gd name="T14" fmla="*/ 2147483647 w 177"/>
                <a:gd name="T15" fmla="*/ 2147483647 h 139"/>
                <a:gd name="T16" fmla="*/ 2147483647 w 177"/>
                <a:gd name="T17" fmla="*/ 2147483647 h 139"/>
                <a:gd name="T18" fmla="*/ 2147483647 w 177"/>
                <a:gd name="T19" fmla="*/ 2147483647 h 139"/>
                <a:gd name="T20" fmla="*/ 2147483647 w 177"/>
                <a:gd name="T21" fmla="*/ 2147483647 h 139"/>
                <a:gd name="T22" fmla="*/ 2147483647 w 177"/>
                <a:gd name="T23" fmla="*/ 2147483647 h 139"/>
                <a:gd name="T24" fmla="*/ 2147483647 w 177"/>
                <a:gd name="T25" fmla="*/ 2147483647 h 139"/>
                <a:gd name="T26" fmla="*/ 2147483647 w 177"/>
                <a:gd name="T27" fmla="*/ 2147483647 h 139"/>
                <a:gd name="T28" fmla="*/ 2147483647 w 177"/>
                <a:gd name="T29" fmla="*/ 2147483647 h 139"/>
                <a:gd name="T30" fmla="*/ 2147483647 w 177"/>
                <a:gd name="T31" fmla="*/ 2147483647 h 139"/>
                <a:gd name="T32" fmla="*/ 2147483647 w 177"/>
                <a:gd name="T33" fmla="*/ 2147483647 h 139"/>
                <a:gd name="T34" fmla="*/ 2147483647 w 177"/>
                <a:gd name="T35" fmla="*/ 2147483647 h 139"/>
                <a:gd name="T36" fmla="*/ 2147483647 w 177"/>
                <a:gd name="T37" fmla="*/ 2147483647 h 139"/>
                <a:gd name="T38" fmla="*/ 2147483647 w 177"/>
                <a:gd name="T39" fmla="*/ 2147483647 h 139"/>
                <a:gd name="T40" fmla="*/ 2147483647 w 177"/>
                <a:gd name="T41" fmla="*/ 2147483647 h 139"/>
                <a:gd name="T42" fmla="*/ 2147483647 w 177"/>
                <a:gd name="T43" fmla="*/ 2147483647 h 139"/>
                <a:gd name="T44" fmla="*/ 2147483647 w 177"/>
                <a:gd name="T45" fmla="*/ 2147483647 h 139"/>
                <a:gd name="T46" fmla="*/ 2147483647 w 177"/>
                <a:gd name="T47" fmla="*/ 2147483647 h 139"/>
                <a:gd name="T48" fmla="*/ 2147483647 w 177"/>
                <a:gd name="T49" fmla="*/ 2147483647 h 139"/>
                <a:gd name="T50" fmla="*/ 2147483647 w 177"/>
                <a:gd name="T51" fmla="*/ 2147483647 h 139"/>
                <a:gd name="T52" fmla="*/ 0 w 177"/>
                <a:gd name="T53" fmla="*/ 2147483647 h 139"/>
                <a:gd name="T54" fmla="*/ 2147483647 w 177"/>
                <a:gd name="T55" fmla="*/ 2147483647 h 139"/>
                <a:gd name="T56" fmla="*/ 2147483647 w 177"/>
                <a:gd name="T57" fmla="*/ 2147483647 h 139"/>
                <a:gd name="T58" fmla="*/ 2147483647 w 177"/>
                <a:gd name="T59" fmla="*/ 2147483647 h 139"/>
                <a:gd name="T60" fmla="*/ 2147483647 w 177"/>
                <a:gd name="T61" fmla="*/ 2147483647 h 139"/>
                <a:gd name="T62" fmla="*/ 2147483647 w 177"/>
                <a:gd name="T63" fmla="*/ 2147483647 h 139"/>
                <a:gd name="T64" fmla="*/ 2147483647 w 177"/>
                <a:gd name="T65" fmla="*/ 2147483647 h 139"/>
                <a:gd name="T66" fmla="*/ 2147483647 w 177"/>
                <a:gd name="T67" fmla="*/ 2147483647 h 139"/>
                <a:gd name="T68" fmla="*/ 2147483647 w 177"/>
                <a:gd name="T69" fmla="*/ 2147483647 h 139"/>
                <a:gd name="T70" fmla="*/ 2147483647 w 177"/>
                <a:gd name="T71" fmla="*/ 2147483647 h 139"/>
                <a:gd name="T72" fmla="*/ 2147483647 w 177"/>
                <a:gd name="T73" fmla="*/ 2147483647 h 139"/>
                <a:gd name="T74" fmla="*/ 2147483647 w 177"/>
                <a:gd name="T75" fmla="*/ 2147483647 h 139"/>
                <a:gd name="T76" fmla="*/ 2147483647 w 177"/>
                <a:gd name="T77" fmla="*/ 2147483647 h 139"/>
                <a:gd name="T78" fmla="*/ 2147483647 w 177"/>
                <a:gd name="T79" fmla="*/ 2147483647 h 139"/>
                <a:gd name="T80" fmla="*/ 2147483647 w 177"/>
                <a:gd name="T81" fmla="*/ 2147483647 h 139"/>
                <a:gd name="T82" fmla="*/ 2147483647 w 177"/>
                <a:gd name="T83" fmla="*/ 2147483647 h 139"/>
                <a:gd name="T84" fmla="*/ 2147483647 w 177"/>
                <a:gd name="T85" fmla="*/ 2147483647 h 139"/>
                <a:gd name="T86" fmla="*/ 2147483647 w 177"/>
                <a:gd name="T87" fmla="*/ 2147483647 h 139"/>
                <a:gd name="T88" fmla="*/ 2147483647 w 177"/>
                <a:gd name="T89" fmla="*/ 2147483647 h 139"/>
                <a:gd name="T90" fmla="*/ 2147483647 w 177"/>
                <a:gd name="T91" fmla="*/ 2147483647 h 139"/>
                <a:gd name="T92" fmla="*/ 2147483647 w 177"/>
                <a:gd name="T93" fmla="*/ 2147483647 h 139"/>
                <a:gd name="T94" fmla="*/ 2147483647 w 177"/>
                <a:gd name="T95" fmla="*/ 2147483647 h 139"/>
                <a:gd name="T96" fmla="*/ 2147483647 w 177"/>
                <a:gd name="T97" fmla="*/ 2147483647 h 139"/>
                <a:gd name="T98" fmla="*/ 2147483647 w 177"/>
                <a:gd name="T99" fmla="*/ 2147483647 h 139"/>
                <a:gd name="T100" fmla="*/ 2147483647 w 177"/>
                <a:gd name="T101" fmla="*/ 2147483647 h 139"/>
                <a:gd name="T102" fmla="*/ 2147483647 w 177"/>
                <a:gd name="T103" fmla="*/ 2147483647 h 139"/>
                <a:gd name="T104" fmla="*/ 2147483647 w 177"/>
                <a:gd name="T105" fmla="*/ 2147483647 h 139"/>
                <a:gd name="T106" fmla="*/ 2147483647 w 177"/>
                <a:gd name="T107" fmla="*/ 2147483647 h 139"/>
                <a:gd name="T108" fmla="*/ 2147483647 w 177"/>
                <a:gd name="T109" fmla="*/ 2147483647 h 139"/>
                <a:gd name="T110" fmla="*/ 2147483647 w 177"/>
                <a:gd name="T111" fmla="*/ 2147483647 h 139"/>
                <a:gd name="T112" fmla="*/ 2147483647 w 177"/>
                <a:gd name="T113" fmla="*/ 2147483647 h 139"/>
                <a:gd name="T114" fmla="*/ 2147483647 w 177"/>
                <a:gd name="T115" fmla="*/ 2147483647 h 139"/>
                <a:gd name="T116" fmla="*/ 2147483647 w 177"/>
                <a:gd name="T117" fmla="*/ 0 h 1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7"/>
                <a:gd name="T178" fmla="*/ 0 h 139"/>
                <a:gd name="T179" fmla="*/ 177 w 177"/>
                <a:gd name="T180" fmla="*/ 139 h 1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7" h="139">
                  <a:moveTo>
                    <a:pt x="166" y="0"/>
                  </a:moveTo>
                  <a:lnTo>
                    <a:pt x="166" y="0"/>
                  </a:lnTo>
                  <a:lnTo>
                    <a:pt x="163" y="1"/>
                  </a:lnTo>
                  <a:lnTo>
                    <a:pt x="160" y="2"/>
                  </a:lnTo>
                  <a:lnTo>
                    <a:pt x="155" y="4"/>
                  </a:lnTo>
                  <a:lnTo>
                    <a:pt x="150" y="5"/>
                  </a:lnTo>
                  <a:lnTo>
                    <a:pt x="149" y="6"/>
                  </a:lnTo>
                  <a:lnTo>
                    <a:pt x="144" y="8"/>
                  </a:lnTo>
                  <a:lnTo>
                    <a:pt x="142" y="9"/>
                  </a:lnTo>
                  <a:lnTo>
                    <a:pt x="138" y="11"/>
                  </a:lnTo>
                  <a:lnTo>
                    <a:pt x="136" y="13"/>
                  </a:lnTo>
                  <a:lnTo>
                    <a:pt x="131" y="14"/>
                  </a:lnTo>
                  <a:lnTo>
                    <a:pt x="129" y="16"/>
                  </a:lnTo>
                  <a:lnTo>
                    <a:pt x="125" y="18"/>
                  </a:lnTo>
                  <a:lnTo>
                    <a:pt x="121" y="20"/>
                  </a:lnTo>
                  <a:lnTo>
                    <a:pt x="116" y="21"/>
                  </a:lnTo>
                  <a:lnTo>
                    <a:pt x="114" y="23"/>
                  </a:lnTo>
                  <a:lnTo>
                    <a:pt x="110" y="25"/>
                  </a:lnTo>
                  <a:lnTo>
                    <a:pt x="105" y="27"/>
                  </a:lnTo>
                  <a:lnTo>
                    <a:pt x="101" y="29"/>
                  </a:lnTo>
                  <a:lnTo>
                    <a:pt x="99" y="31"/>
                  </a:lnTo>
                  <a:lnTo>
                    <a:pt x="97" y="33"/>
                  </a:lnTo>
                  <a:lnTo>
                    <a:pt x="92" y="35"/>
                  </a:lnTo>
                  <a:lnTo>
                    <a:pt x="91" y="37"/>
                  </a:lnTo>
                  <a:lnTo>
                    <a:pt x="88" y="38"/>
                  </a:lnTo>
                  <a:lnTo>
                    <a:pt x="84" y="40"/>
                  </a:lnTo>
                  <a:lnTo>
                    <a:pt x="84" y="42"/>
                  </a:lnTo>
                  <a:lnTo>
                    <a:pt x="82" y="43"/>
                  </a:lnTo>
                  <a:lnTo>
                    <a:pt x="80" y="46"/>
                  </a:lnTo>
                  <a:lnTo>
                    <a:pt x="80" y="47"/>
                  </a:lnTo>
                  <a:lnTo>
                    <a:pt x="78" y="49"/>
                  </a:lnTo>
                  <a:lnTo>
                    <a:pt x="75" y="50"/>
                  </a:lnTo>
                  <a:lnTo>
                    <a:pt x="75" y="52"/>
                  </a:lnTo>
                  <a:lnTo>
                    <a:pt x="73" y="54"/>
                  </a:lnTo>
                  <a:lnTo>
                    <a:pt x="73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2"/>
                  </a:lnTo>
                  <a:lnTo>
                    <a:pt x="69" y="64"/>
                  </a:lnTo>
                  <a:lnTo>
                    <a:pt x="69" y="66"/>
                  </a:lnTo>
                  <a:lnTo>
                    <a:pt x="69" y="68"/>
                  </a:lnTo>
                  <a:lnTo>
                    <a:pt x="67" y="70"/>
                  </a:lnTo>
                  <a:lnTo>
                    <a:pt x="67" y="72"/>
                  </a:lnTo>
                  <a:lnTo>
                    <a:pt x="67" y="74"/>
                  </a:lnTo>
                  <a:lnTo>
                    <a:pt x="64" y="75"/>
                  </a:lnTo>
                  <a:lnTo>
                    <a:pt x="64" y="77"/>
                  </a:lnTo>
                  <a:lnTo>
                    <a:pt x="62" y="80"/>
                  </a:lnTo>
                  <a:lnTo>
                    <a:pt x="62" y="81"/>
                  </a:lnTo>
                  <a:lnTo>
                    <a:pt x="61" y="83"/>
                  </a:lnTo>
                  <a:lnTo>
                    <a:pt x="61" y="85"/>
                  </a:lnTo>
                  <a:lnTo>
                    <a:pt x="58" y="87"/>
                  </a:lnTo>
                  <a:lnTo>
                    <a:pt x="58" y="89"/>
                  </a:lnTo>
                  <a:lnTo>
                    <a:pt x="56" y="91"/>
                  </a:lnTo>
                  <a:lnTo>
                    <a:pt x="53" y="93"/>
                  </a:lnTo>
                  <a:lnTo>
                    <a:pt x="53" y="95"/>
                  </a:lnTo>
                  <a:lnTo>
                    <a:pt x="52" y="97"/>
                  </a:lnTo>
                  <a:lnTo>
                    <a:pt x="50" y="99"/>
                  </a:lnTo>
                  <a:lnTo>
                    <a:pt x="47" y="100"/>
                  </a:lnTo>
                  <a:lnTo>
                    <a:pt x="45" y="102"/>
                  </a:lnTo>
                  <a:lnTo>
                    <a:pt x="45" y="105"/>
                  </a:lnTo>
                  <a:lnTo>
                    <a:pt x="41" y="106"/>
                  </a:lnTo>
                  <a:lnTo>
                    <a:pt x="39" y="108"/>
                  </a:lnTo>
                  <a:lnTo>
                    <a:pt x="36" y="110"/>
                  </a:lnTo>
                  <a:lnTo>
                    <a:pt x="34" y="112"/>
                  </a:lnTo>
                  <a:lnTo>
                    <a:pt x="33" y="113"/>
                  </a:lnTo>
                  <a:lnTo>
                    <a:pt x="30" y="115"/>
                  </a:lnTo>
                  <a:lnTo>
                    <a:pt x="30" y="117"/>
                  </a:lnTo>
                  <a:lnTo>
                    <a:pt x="28" y="117"/>
                  </a:lnTo>
                  <a:lnTo>
                    <a:pt x="23" y="119"/>
                  </a:lnTo>
                  <a:lnTo>
                    <a:pt x="22" y="120"/>
                  </a:lnTo>
                  <a:lnTo>
                    <a:pt x="22" y="122"/>
                  </a:lnTo>
                  <a:lnTo>
                    <a:pt x="20" y="123"/>
                  </a:lnTo>
                  <a:lnTo>
                    <a:pt x="15" y="125"/>
                  </a:lnTo>
                  <a:lnTo>
                    <a:pt x="13" y="127"/>
                  </a:lnTo>
                  <a:lnTo>
                    <a:pt x="9" y="128"/>
                  </a:lnTo>
                  <a:lnTo>
                    <a:pt x="6" y="130"/>
                  </a:lnTo>
                  <a:lnTo>
                    <a:pt x="4" y="131"/>
                  </a:lnTo>
                  <a:lnTo>
                    <a:pt x="4" y="132"/>
                  </a:lnTo>
                  <a:lnTo>
                    <a:pt x="0" y="133"/>
                  </a:lnTo>
                  <a:lnTo>
                    <a:pt x="0" y="134"/>
                  </a:lnTo>
                  <a:lnTo>
                    <a:pt x="11" y="139"/>
                  </a:lnTo>
                  <a:lnTo>
                    <a:pt x="13" y="139"/>
                  </a:lnTo>
                  <a:lnTo>
                    <a:pt x="15" y="137"/>
                  </a:lnTo>
                  <a:lnTo>
                    <a:pt x="17" y="135"/>
                  </a:lnTo>
                  <a:lnTo>
                    <a:pt x="22" y="134"/>
                  </a:lnTo>
                  <a:lnTo>
                    <a:pt x="23" y="133"/>
                  </a:lnTo>
                  <a:lnTo>
                    <a:pt x="30" y="131"/>
                  </a:lnTo>
                  <a:lnTo>
                    <a:pt x="33" y="129"/>
                  </a:lnTo>
                  <a:lnTo>
                    <a:pt x="36" y="127"/>
                  </a:lnTo>
                  <a:lnTo>
                    <a:pt x="39" y="125"/>
                  </a:lnTo>
                  <a:lnTo>
                    <a:pt x="41" y="124"/>
                  </a:lnTo>
                  <a:lnTo>
                    <a:pt x="45" y="123"/>
                  </a:lnTo>
                  <a:lnTo>
                    <a:pt x="47" y="122"/>
                  </a:lnTo>
                  <a:lnTo>
                    <a:pt x="50" y="121"/>
                  </a:lnTo>
                  <a:lnTo>
                    <a:pt x="52" y="119"/>
                  </a:lnTo>
                  <a:lnTo>
                    <a:pt x="53" y="117"/>
                  </a:lnTo>
                  <a:lnTo>
                    <a:pt x="56" y="117"/>
                  </a:lnTo>
                  <a:lnTo>
                    <a:pt x="58" y="115"/>
                  </a:lnTo>
                  <a:lnTo>
                    <a:pt x="62" y="113"/>
                  </a:lnTo>
                  <a:lnTo>
                    <a:pt x="64" y="112"/>
                  </a:lnTo>
                  <a:lnTo>
                    <a:pt x="67" y="111"/>
                  </a:lnTo>
                  <a:lnTo>
                    <a:pt x="69" y="109"/>
                  </a:lnTo>
                  <a:lnTo>
                    <a:pt x="71" y="107"/>
                  </a:lnTo>
                  <a:lnTo>
                    <a:pt x="73" y="106"/>
                  </a:lnTo>
                  <a:lnTo>
                    <a:pt x="75" y="103"/>
                  </a:lnTo>
                  <a:lnTo>
                    <a:pt x="78" y="101"/>
                  </a:lnTo>
                  <a:lnTo>
                    <a:pt x="80" y="99"/>
                  </a:lnTo>
                  <a:lnTo>
                    <a:pt x="80" y="97"/>
                  </a:lnTo>
                  <a:lnTo>
                    <a:pt x="82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4" y="92"/>
                  </a:lnTo>
                  <a:lnTo>
                    <a:pt x="84" y="91"/>
                  </a:lnTo>
                  <a:lnTo>
                    <a:pt x="84" y="89"/>
                  </a:lnTo>
                  <a:lnTo>
                    <a:pt x="86" y="88"/>
                  </a:lnTo>
                  <a:lnTo>
                    <a:pt x="86" y="87"/>
                  </a:lnTo>
                  <a:lnTo>
                    <a:pt x="88" y="86"/>
                  </a:lnTo>
                  <a:lnTo>
                    <a:pt x="88" y="85"/>
                  </a:lnTo>
                  <a:lnTo>
                    <a:pt x="88" y="84"/>
                  </a:lnTo>
                  <a:lnTo>
                    <a:pt x="88" y="83"/>
                  </a:lnTo>
                  <a:lnTo>
                    <a:pt x="91" y="82"/>
                  </a:lnTo>
                  <a:lnTo>
                    <a:pt x="91" y="80"/>
                  </a:lnTo>
                  <a:lnTo>
                    <a:pt x="91" y="79"/>
                  </a:lnTo>
                  <a:lnTo>
                    <a:pt x="92" y="78"/>
                  </a:lnTo>
                  <a:lnTo>
                    <a:pt x="92" y="77"/>
                  </a:lnTo>
                  <a:lnTo>
                    <a:pt x="92" y="75"/>
                  </a:lnTo>
                  <a:lnTo>
                    <a:pt x="92" y="74"/>
                  </a:lnTo>
                  <a:lnTo>
                    <a:pt x="92" y="73"/>
                  </a:lnTo>
                  <a:lnTo>
                    <a:pt x="92" y="72"/>
                  </a:lnTo>
                  <a:lnTo>
                    <a:pt x="92" y="71"/>
                  </a:lnTo>
                  <a:lnTo>
                    <a:pt x="95" y="70"/>
                  </a:lnTo>
                  <a:lnTo>
                    <a:pt x="95" y="69"/>
                  </a:lnTo>
                  <a:lnTo>
                    <a:pt x="97" y="67"/>
                  </a:lnTo>
                  <a:lnTo>
                    <a:pt x="97" y="66"/>
                  </a:lnTo>
                  <a:lnTo>
                    <a:pt x="97" y="65"/>
                  </a:lnTo>
                  <a:lnTo>
                    <a:pt x="97" y="64"/>
                  </a:lnTo>
                  <a:lnTo>
                    <a:pt x="97" y="63"/>
                  </a:lnTo>
                  <a:lnTo>
                    <a:pt x="99" y="60"/>
                  </a:lnTo>
                  <a:lnTo>
                    <a:pt x="101" y="58"/>
                  </a:lnTo>
                  <a:lnTo>
                    <a:pt x="101" y="56"/>
                  </a:lnTo>
                  <a:lnTo>
                    <a:pt x="101" y="54"/>
                  </a:lnTo>
                  <a:lnTo>
                    <a:pt x="103" y="52"/>
                  </a:lnTo>
                  <a:lnTo>
                    <a:pt x="105" y="50"/>
                  </a:lnTo>
                  <a:lnTo>
                    <a:pt x="105" y="48"/>
                  </a:lnTo>
                  <a:lnTo>
                    <a:pt x="108" y="47"/>
                  </a:lnTo>
                  <a:lnTo>
                    <a:pt x="108" y="44"/>
                  </a:lnTo>
                  <a:lnTo>
                    <a:pt x="110" y="43"/>
                  </a:lnTo>
                  <a:lnTo>
                    <a:pt x="111" y="42"/>
                  </a:lnTo>
                  <a:lnTo>
                    <a:pt x="114" y="40"/>
                  </a:lnTo>
                  <a:lnTo>
                    <a:pt x="114" y="38"/>
                  </a:lnTo>
                  <a:lnTo>
                    <a:pt x="119" y="37"/>
                  </a:lnTo>
                  <a:lnTo>
                    <a:pt x="119" y="35"/>
                  </a:lnTo>
                  <a:lnTo>
                    <a:pt x="122" y="34"/>
                  </a:lnTo>
                  <a:lnTo>
                    <a:pt x="125" y="32"/>
                  </a:lnTo>
                  <a:lnTo>
                    <a:pt x="127" y="31"/>
                  </a:lnTo>
                  <a:lnTo>
                    <a:pt x="129" y="29"/>
                  </a:lnTo>
                  <a:lnTo>
                    <a:pt x="131" y="27"/>
                  </a:lnTo>
                  <a:lnTo>
                    <a:pt x="136" y="25"/>
                  </a:lnTo>
                  <a:lnTo>
                    <a:pt x="138" y="24"/>
                  </a:lnTo>
                  <a:lnTo>
                    <a:pt x="140" y="22"/>
                  </a:lnTo>
                  <a:lnTo>
                    <a:pt x="142" y="20"/>
                  </a:lnTo>
                  <a:lnTo>
                    <a:pt x="144" y="19"/>
                  </a:lnTo>
                  <a:lnTo>
                    <a:pt x="149" y="18"/>
                  </a:lnTo>
                  <a:lnTo>
                    <a:pt x="150" y="16"/>
                  </a:lnTo>
                  <a:lnTo>
                    <a:pt x="153" y="15"/>
                  </a:lnTo>
                  <a:lnTo>
                    <a:pt x="155" y="13"/>
                  </a:lnTo>
                  <a:lnTo>
                    <a:pt x="157" y="12"/>
                  </a:lnTo>
                  <a:lnTo>
                    <a:pt x="160" y="11"/>
                  </a:lnTo>
                  <a:lnTo>
                    <a:pt x="161" y="9"/>
                  </a:lnTo>
                  <a:lnTo>
                    <a:pt x="166" y="9"/>
                  </a:lnTo>
                  <a:lnTo>
                    <a:pt x="168" y="8"/>
                  </a:lnTo>
                  <a:lnTo>
                    <a:pt x="170" y="6"/>
                  </a:lnTo>
                  <a:lnTo>
                    <a:pt x="172" y="5"/>
                  </a:lnTo>
                  <a:lnTo>
                    <a:pt x="174" y="4"/>
                  </a:lnTo>
                  <a:lnTo>
                    <a:pt x="177" y="4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4" name="Freeform 15"/>
            <p:cNvSpPr>
              <a:spLocks/>
            </p:cNvSpPr>
            <p:nvPr/>
          </p:nvSpPr>
          <p:spPr bwMode="auto">
            <a:xfrm>
              <a:off x="1234555" y="4477146"/>
              <a:ext cx="293688" cy="141287"/>
            </a:xfrm>
            <a:custGeom>
              <a:avLst/>
              <a:gdLst>
                <a:gd name="T0" fmla="*/ 2147483647 w 185"/>
                <a:gd name="T1" fmla="*/ 2147483647 h 89"/>
                <a:gd name="T2" fmla="*/ 2147483647 w 185"/>
                <a:gd name="T3" fmla="*/ 2147483647 h 89"/>
                <a:gd name="T4" fmla="*/ 2147483647 w 185"/>
                <a:gd name="T5" fmla="*/ 2147483647 h 89"/>
                <a:gd name="T6" fmla="*/ 2147483647 w 185"/>
                <a:gd name="T7" fmla="*/ 2147483647 h 89"/>
                <a:gd name="T8" fmla="*/ 2147483647 w 185"/>
                <a:gd name="T9" fmla="*/ 2147483647 h 89"/>
                <a:gd name="T10" fmla="*/ 2147483647 w 185"/>
                <a:gd name="T11" fmla="*/ 2147483647 h 89"/>
                <a:gd name="T12" fmla="*/ 2147483647 w 185"/>
                <a:gd name="T13" fmla="*/ 2147483647 h 89"/>
                <a:gd name="T14" fmla="*/ 2147483647 w 185"/>
                <a:gd name="T15" fmla="*/ 2147483647 h 89"/>
                <a:gd name="T16" fmla="*/ 2147483647 w 185"/>
                <a:gd name="T17" fmla="*/ 2147483647 h 89"/>
                <a:gd name="T18" fmla="*/ 2147483647 w 185"/>
                <a:gd name="T19" fmla="*/ 2147483647 h 89"/>
                <a:gd name="T20" fmla="*/ 2147483647 w 185"/>
                <a:gd name="T21" fmla="*/ 2147483647 h 89"/>
                <a:gd name="T22" fmla="*/ 2147483647 w 185"/>
                <a:gd name="T23" fmla="*/ 2147483647 h 89"/>
                <a:gd name="T24" fmla="*/ 2147483647 w 185"/>
                <a:gd name="T25" fmla="*/ 2147483647 h 89"/>
                <a:gd name="T26" fmla="*/ 2147483647 w 185"/>
                <a:gd name="T27" fmla="*/ 2147483647 h 89"/>
                <a:gd name="T28" fmla="*/ 2147483647 w 185"/>
                <a:gd name="T29" fmla="*/ 2147483647 h 89"/>
                <a:gd name="T30" fmla="*/ 2147483647 w 185"/>
                <a:gd name="T31" fmla="*/ 2147483647 h 89"/>
                <a:gd name="T32" fmla="*/ 2147483647 w 185"/>
                <a:gd name="T33" fmla="*/ 2147483647 h 89"/>
                <a:gd name="T34" fmla="*/ 2147483647 w 185"/>
                <a:gd name="T35" fmla="*/ 2147483647 h 89"/>
                <a:gd name="T36" fmla="*/ 2147483647 w 185"/>
                <a:gd name="T37" fmla="*/ 2147483647 h 89"/>
                <a:gd name="T38" fmla="*/ 2147483647 w 185"/>
                <a:gd name="T39" fmla="*/ 2147483647 h 89"/>
                <a:gd name="T40" fmla="*/ 2147483647 w 185"/>
                <a:gd name="T41" fmla="*/ 2147483647 h 89"/>
                <a:gd name="T42" fmla="*/ 2147483647 w 185"/>
                <a:gd name="T43" fmla="*/ 2147483647 h 89"/>
                <a:gd name="T44" fmla="*/ 2147483647 w 185"/>
                <a:gd name="T45" fmla="*/ 2147483647 h 89"/>
                <a:gd name="T46" fmla="*/ 2147483647 w 185"/>
                <a:gd name="T47" fmla="*/ 2147483647 h 89"/>
                <a:gd name="T48" fmla="*/ 2147483647 w 185"/>
                <a:gd name="T49" fmla="*/ 2147483647 h 89"/>
                <a:gd name="T50" fmla="*/ 2147483647 w 185"/>
                <a:gd name="T51" fmla="*/ 2147483647 h 89"/>
                <a:gd name="T52" fmla="*/ 2147483647 w 185"/>
                <a:gd name="T53" fmla="*/ 2147483647 h 89"/>
                <a:gd name="T54" fmla="*/ 2147483647 w 185"/>
                <a:gd name="T55" fmla="*/ 2147483647 h 89"/>
                <a:gd name="T56" fmla="*/ 2147483647 w 185"/>
                <a:gd name="T57" fmla="*/ 2147483647 h 89"/>
                <a:gd name="T58" fmla="*/ 2147483647 w 185"/>
                <a:gd name="T59" fmla="*/ 2147483647 h 89"/>
                <a:gd name="T60" fmla="*/ 2147483647 w 185"/>
                <a:gd name="T61" fmla="*/ 2147483647 h 89"/>
                <a:gd name="T62" fmla="*/ 2147483647 w 185"/>
                <a:gd name="T63" fmla="*/ 2147483647 h 89"/>
                <a:gd name="T64" fmla="*/ 2147483647 w 185"/>
                <a:gd name="T65" fmla="*/ 2147483647 h 89"/>
                <a:gd name="T66" fmla="*/ 2147483647 w 185"/>
                <a:gd name="T67" fmla="*/ 2147483647 h 89"/>
                <a:gd name="T68" fmla="*/ 2147483647 w 185"/>
                <a:gd name="T69" fmla="*/ 2147483647 h 89"/>
                <a:gd name="T70" fmla="*/ 2147483647 w 185"/>
                <a:gd name="T71" fmla="*/ 2147483647 h 89"/>
                <a:gd name="T72" fmla="*/ 2147483647 w 185"/>
                <a:gd name="T73" fmla="*/ 2147483647 h 89"/>
                <a:gd name="T74" fmla="*/ 2147483647 w 185"/>
                <a:gd name="T75" fmla="*/ 2147483647 h 89"/>
                <a:gd name="T76" fmla="*/ 2147483647 w 185"/>
                <a:gd name="T77" fmla="*/ 2147483647 h 89"/>
                <a:gd name="T78" fmla="*/ 2147483647 w 185"/>
                <a:gd name="T79" fmla="*/ 2147483647 h 89"/>
                <a:gd name="T80" fmla="*/ 2147483647 w 185"/>
                <a:gd name="T81" fmla="*/ 2147483647 h 89"/>
                <a:gd name="T82" fmla="*/ 2147483647 w 185"/>
                <a:gd name="T83" fmla="*/ 2147483647 h 89"/>
                <a:gd name="T84" fmla="*/ 2147483647 w 185"/>
                <a:gd name="T85" fmla="*/ 2147483647 h 89"/>
                <a:gd name="T86" fmla="*/ 0 w 185"/>
                <a:gd name="T87" fmla="*/ 2147483647 h 89"/>
                <a:gd name="T88" fmla="*/ 0 w 185"/>
                <a:gd name="T89" fmla="*/ 2147483647 h 89"/>
                <a:gd name="T90" fmla="*/ 2147483647 w 185"/>
                <a:gd name="T91" fmla="*/ 2147483647 h 89"/>
                <a:gd name="T92" fmla="*/ 2147483647 w 185"/>
                <a:gd name="T93" fmla="*/ 0 h 89"/>
                <a:gd name="T94" fmla="*/ 2147483647 w 185"/>
                <a:gd name="T95" fmla="*/ 0 h 8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85"/>
                <a:gd name="T145" fmla="*/ 0 h 89"/>
                <a:gd name="T146" fmla="*/ 185 w 185"/>
                <a:gd name="T147" fmla="*/ 89 h 8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85" h="89">
                  <a:moveTo>
                    <a:pt x="11" y="0"/>
                  </a:moveTo>
                  <a:lnTo>
                    <a:pt x="11" y="2"/>
                  </a:lnTo>
                  <a:lnTo>
                    <a:pt x="11" y="3"/>
                  </a:lnTo>
                  <a:lnTo>
                    <a:pt x="13" y="8"/>
                  </a:lnTo>
                  <a:lnTo>
                    <a:pt x="14" y="11"/>
                  </a:lnTo>
                  <a:lnTo>
                    <a:pt x="16" y="16"/>
                  </a:lnTo>
                  <a:lnTo>
                    <a:pt x="18" y="20"/>
                  </a:lnTo>
                  <a:lnTo>
                    <a:pt x="24" y="26"/>
                  </a:lnTo>
                  <a:lnTo>
                    <a:pt x="26" y="29"/>
                  </a:lnTo>
                  <a:lnTo>
                    <a:pt x="31" y="36"/>
                  </a:lnTo>
                  <a:lnTo>
                    <a:pt x="34" y="37"/>
                  </a:lnTo>
                  <a:lnTo>
                    <a:pt x="38" y="39"/>
                  </a:lnTo>
                  <a:lnTo>
                    <a:pt x="41" y="42"/>
                  </a:lnTo>
                  <a:lnTo>
                    <a:pt x="46" y="46"/>
                  </a:lnTo>
                  <a:lnTo>
                    <a:pt x="48" y="47"/>
                  </a:lnTo>
                  <a:lnTo>
                    <a:pt x="53" y="49"/>
                  </a:lnTo>
                  <a:lnTo>
                    <a:pt x="58" y="50"/>
                  </a:lnTo>
                  <a:lnTo>
                    <a:pt x="63" y="54"/>
                  </a:lnTo>
                  <a:lnTo>
                    <a:pt x="67" y="55"/>
                  </a:lnTo>
                  <a:lnTo>
                    <a:pt x="73" y="57"/>
                  </a:lnTo>
                  <a:lnTo>
                    <a:pt x="79" y="58"/>
                  </a:lnTo>
                  <a:lnTo>
                    <a:pt x="86" y="58"/>
                  </a:lnTo>
                  <a:lnTo>
                    <a:pt x="91" y="61"/>
                  </a:lnTo>
                  <a:lnTo>
                    <a:pt x="97" y="61"/>
                  </a:lnTo>
                  <a:lnTo>
                    <a:pt x="102" y="61"/>
                  </a:lnTo>
                  <a:lnTo>
                    <a:pt x="108" y="62"/>
                  </a:lnTo>
                  <a:lnTo>
                    <a:pt x="113" y="61"/>
                  </a:lnTo>
                  <a:lnTo>
                    <a:pt x="119" y="61"/>
                  </a:lnTo>
                  <a:lnTo>
                    <a:pt x="124" y="61"/>
                  </a:lnTo>
                  <a:lnTo>
                    <a:pt x="128" y="61"/>
                  </a:lnTo>
                  <a:lnTo>
                    <a:pt x="132" y="58"/>
                  </a:lnTo>
                  <a:lnTo>
                    <a:pt x="136" y="58"/>
                  </a:lnTo>
                  <a:lnTo>
                    <a:pt x="141" y="57"/>
                  </a:lnTo>
                  <a:lnTo>
                    <a:pt x="144" y="57"/>
                  </a:lnTo>
                  <a:lnTo>
                    <a:pt x="147" y="55"/>
                  </a:lnTo>
                  <a:lnTo>
                    <a:pt x="152" y="55"/>
                  </a:lnTo>
                  <a:lnTo>
                    <a:pt x="155" y="54"/>
                  </a:lnTo>
                  <a:lnTo>
                    <a:pt x="158" y="52"/>
                  </a:lnTo>
                  <a:lnTo>
                    <a:pt x="163" y="50"/>
                  </a:lnTo>
                  <a:lnTo>
                    <a:pt x="169" y="47"/>
                  </a:lnTo>
                  <a:lnTo>
                    <a:pt x="173" y="46"/>
                  </a:lnTo>
                  <a:lnTo>
                    <a:pt x="177" y="44"/>
                  </a:lnTo>
                  <a:lnTo>
                    <a:pt x="182" y="42"/>
                  </a:lnTo>
                  <a:lnTo>
                    <a:pt x="185" y="44"/>
                  </a:lnTo>
                  <a:lnTo>
                    <a:pt x="185" y="46"/>
                  </a:lnTo>
                  <a:lnTo>
                    <a:pt x="183" y="49"/>
                  </a:lnTo>
                  <a:lnTo>
                    <a:pt x="182" y="52"/>
                  </a:lnTo>
                  <a:lnTo>
                    <a:pt x="179" y="57"/>
                  </a:lnTo>
                  <a:lnTo>
                    <a:pt x="174" y="62"/>
                  </a:lnTo>
                  <a:lnTo>
                    <a:pt x="169" y="67"/>
                  </a:lnTo>
                  <a:lnTo>
                    <a:pt x="163" y="71"/>
                  </a:lnTo>
                  <a:lnTo>
                    <a:pt x="157" y="78"/>
                  </a:lnTo>
                  <a:lnTo>
                    <a:pt x="153" y="80"/>
                  </a:lnTo>
                  <a:lnTo>
                    <a:pt x="149" y="81"/>
                  </a:lnTo>
                  <a:lnTo>
                    <a:pt x="144" y="83"/>
                  </a:lnTo>
                  <a:lnTo>
                    <a:pt x="141" y="84"/>
                  </a:lnTo>
                  <a:lnTo>
                    <a:pt x="135" y="86"/>
                  </a:lnTo>
                  <a:lnTo>
                    <a:pt x="132" y="88"/>
                  </a:lnTo>
                  <a:lnTo>
                    <a:pt x="126" y="88"/>
                  </a:lnTo>
                  <a:lnTo>
                    <a:pt x="122" y="89"/>
                  </a:lnTo>
                  <a:lnTo>
                    <a:pt x="116" y="89"/>
                  </a:lnTo>
                  <a:lnTo>
                    <a:pt x="110" y="89"/>
                  </a:lnTo>
                  <a:lnTo>
                    <a:pt x="105" y="89"/>
                  </a:lnTo>
                  <a:lnTo>
                    <a:pt x="98" y="89"/>
                  </a:lnTo>
                  <a:lnTo>
                    <a:pt x="93" y="88"/>
                  </a:lnTo>
                  <a:lnTo>
                    <a:pt x="88" y="88"/>
                  </a:lnTo>
                  <a:lnTo>
                    <a:pt x="81" y="84"/>
                  </a:lnTo>
                  <a:lnTo>
                    <a:pt x="75" y="83"/>
                  </a:lnTo>
                  <a:lnTo>
                    <a:pt x="69" y="80"/>
                  </a:lnTo>
                  <a:lnTo>
                    <a:pt x="63" y="78"/>
                  </a:lnTo>
                  <a:lnTo>
                    <a:pt x="56" y="75"/>
                  </a:lnTo>
                  <a:lnTo>
                    <a:pt x="52" y="71"/>
                  </a:lnTo>
                  <a:lnTo>
                    <a:pt x="47" y="68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4" y="62"/>
                  </a:lnTo>
                  <a:lnTo>
                    <a:pt x="30" y="58"/>
                  </a:lnTo>
                  <a:lnTo>
                    <a:pt x="26" y="55"/>
                  </a:lnTo>
                  <a:lnTo>
                    <a:pt x="24" y="54"/>
                  </a:lnTo>
                  <a:lnTo>
                    <a:pt x="20" y="52"/>
                  </a:lnTo>
                  <a:lnTo>
                    <a:pt x="16" y="47"/>
                  </a:lnTo>
                  <a:lnTo>
                    <a:pt x="13" y="42"/>
                  </a:lnTo>
                  <a:lnTo>
                    <a:pt x="8" y="39"/>
                  </a:lnTo>
                  <a:lnTo>
                    <a:pt x="5" y="34"/>
                  </a:lnTo>
                  <a:lnTo>
                    <a:pt x="3" y="31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8"/>
                  </a:lnTo>
                  <a:lnTo>
                    <a:pt x="1" y="3"/>
                  </a:ln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5" name="Freeform 16"/>
            <p:cNvSpPr>
              <a:spLocks/>
            </p:cNvSpPr>
            <p:nvPr/>
          </p:nvSpPr>
          <p:spPr bwMode="auto">
            <a:xfrm>
              <a:off x="1593330" y="4564459"/>
              <a:ext cx="703263" cy="130175"/>
            </a:xfrm>
            <a:custGeom>
              <a:avLst/>
              <a:gdLst>
                <a:gd name="T0" fmla="*/ 2147483647 w 443"/>
                <a:gd name="T1" fmla="*/ 2147483647 h 82"/>
                <a:gd name="T2" fmla="*/ 2147483647 w 443"/>
                <a:gd name="T3" fmla="*/ 2147483647 h 82"/>
                <a:gd name="T4" fmla="*/ 2147483647 w 443"/>
                <a:gd name="T5" fmla="*/ 2147483647 h 82"/>
                <a:gd name="T6" fmla="*/ 2147483647 w 443"/>
                <a:gd name="T7" fmla="*/ 2147483647 h 82"/>
                <a:gd name="T8" fmla="*/ 2147483647 w 443"/>
                <a:gd name="T9" fmla="*/ 2147483647 h 82"/>
                <a:gd name="T10" fmla="*/ 2147483647 w 443"/>
                <a:gd name="T11" fmla="*/ 2147483647 h 82"/>
                <a:gd name="T12" fmla="*/ 2147483647 w 443"/>
                <a:gd name="T13" fmla="*/ 2147483647 h 82"/>
                <a:gd name="T14" fmla="*/ 2147483647 w 443"/>
                <a:gd name="T15" fmla="*/ 2147483647 h 82"/>
                <a:gd name="T16" fmla="*/ 2147483647 w 443"/>
                <a:gd name="T17" fmla="*/ 2147483647 h 82"/>
                <a:gd name="T18" fmla="*/ 2147483647 w 443"/>
                <a:gd name="T19" fmla="*/ 2147483647 h 82"/>
                <a:gd name="T20" fmla="*/ 2147483647 w 443"/>
                <a:gd name="T21" fmla="*/ 2147483647 h 82"/>
                <a:gd name="T22" fmla="*/ 2147483647 w 443"/>
                <a:gd name="T23" fmla="*/ 2147483647 h 82"/>
                <a:gd name="T24" fmla="*/ 2147483647 w 443"/>
                <a:gd name="T25" fmla="*/ 2147483647 h 82"/>
                <a:gd name="T26" fmla="*/ 2147483647 w 443"/>
                <a:gd name="T27" fmla="*/ 2147483647 h 82"/>
                <a:gd name="T28" fmla="*/ 2147483647 w 443"/>
                <a:gd name="T29" fmla="*/ 2147483647 h 82"/>
                <a:gd name="T30" fmla="*/ 2147483647 w 443"/>
                <a:gd name="T31" fmla="*/ 2147483647 h 82"/>
                <a:gd name="T32" fmla="*/ 2147483647 w 443"/>
                <a:gd name="T33" fmla="*/ 2147483647 h 82"/>
                <a:gd name="T34" fmla="*/ 2147483647 w 443"/>
                <a:gd name="T35" fmla="*/ 2147483647 h 82"/>
                <a:gd name="T36" fmla="*/ 2147483647 w 443"/>
                <a:gd name="T37" fmla="*/ 2147483647 h 82"/>
                <a:gd name="T38" fmla="*/ 2147483647 w 443"/>
                <a:gd name="T39" fmla="*/ 2147483647 h 82"/>
                <a:gd name="T40" fmla="*/ 2147483647 w 443"/>
                <a:gd name="T41" fmla="*/ 2147483647 h 82"/>
                <a:gd name="T42" fmla="*/ 2147483647 w 443"/>
                <a:gd name="T43" fmla="*/ 2147483647 h 82"/>
                <a:gd name="T44" fmla="*/ 2147483647 w 443"/>
                <a:gd name="T45" fmla="*/ 2147483647 h 82"/>
                <a:gd name="T46" fmla="*/ 2147483647 w 443"/>
                <a:gd name="T47" fmla="*/ 2147483647 h 82"/>
                <a:gd name="T48" fmla="*/ 2147483647 w 443"/>
                <a:gd name="T49" fmla="*/ 0 h 82"/>
                <a:gd name="T50" fmla="*/ 2147483647 w 443"/>
                <a:gd name="T51" fmla="*/ 2147483647 h 82"/>
                <a:gd name="T52" fmla="*/ 2147483647 w 443"/>
                <a:gd name="T53" fmla="*/ 2147483647 h 82"/>
                <a:gd name="T54" fmla="*/ 2147483647 w 443"/>
                <a:gd name="T55" fmla="*/ 2147483647 h 82"/>
                <a:gd name="T56" fmla="*/ 2147483647 w 443"/>
                <a:gd name="T57" fmla="*/ 2147483647 h 82"/>
                <a:gd name="T58" fmla="*/ 2147483647 w 443"/>
                <a:gd name="T59" fmla="*/ 2147483647 h 82"/>
                <a:gd name="T60" fmla="*/ 2147483647 w 443"/>
                <a:gd name="T61" fmla="*/ 2147483647 h 82"/>
                <a:gd name="T62" fmla="*/ 2147483647 w 443"/>
                <a:gd name="T63" fmla="*/ 2147483647 h 82"/>
                <a:gd name="T64" fmla="*/ 2147483647 w 443"/>
                <a:gd name="T65" fmla="*/ 2147483647 h 82"/>
                <a:gd name="T66" fmla="*/ 2147483647 w 443"/>
                <a:gd name="T67" fmla="*/ 2147483647 h 82"/>
                <a:gd name="T68" fmla="*/ 2147483647 w 443"/>
                <a:gd name="T69" fmla="*/ 2147483647 h 82"/>
                <a:gd name="T70" fmla="*/ 2147483647 w 443"/>
                <a:gd name="T71" fmla="*/ 2147483647 h 82"/>
                <a:gd name="T72" fmla="*/ 2147483647 w 443"/>
                <a:gd name="T73" fmla="*/ 2147483647 h 82"/>
                <a:gd name="T74" fmla="*/ 2147483647 w 443"/>
                <a:gd name="T75" fmla="*/ 2147483647 h 82"/>
                <a:gd name="T76" fmla="*/ 2147483647 w 443"/>
                <a:gd name="T77" fmla="*/ 2147483647 h 82"/>
                <a:gd name="T78" fmla="*/ 2147483647 w 443"/>
                <a:gd name="T79" fmla="*/ 2147483647 h 82"/>
                <a:gd name="T80" fmla="*/ 2147483647 w 443"/>
                <a:gd name="T81" fmla="*/ 2147483647 h 82"/>
                <a:gd name="T82" fmla="*/ 2147483647 w 443"/>
                <a:gd name="T83" fmla="*/ 2147483647 h 82"/>
                <a:gd name="T84" fmla="*/ 2147483647 w 443"/>
                <a:gd name="T85" fmla="*/ 2147483647 h 82"/>
                <a:gd name="T86" fmla="*/ 2147483647 w 443"/>
                <a:gd name="T87" fmla="*/ 2147483647 h 82"/>
                <a:gd name="T88" fmla="*/ 2147483647 w 443"/>
                <a:gd name="T89" fmla="*/ 2147483647 h 82"/>
                <a:gd name="T90" fmla="*/ 2147483647 w 443"/>
                <a:gd name="T91" fmla="*/ 2147483647 h 82"/>
                <a:gd name="T92" fmla="*/ 2147483647 w 443"/>
                <a:gd name="T93" fmla="*/ 2147483647 h 82"/>
                <a:gd name="T94" fmla="*/ 2147483647 w 443"/>
                <a:gd name="T95" fmla="*/ 2147483647 h 82"/>
                <a:gd name="T96" fmla="*/ 2147483647 w 443"/>
                <a:gd name="T97" fmla="*/ 2147483647 h 82"/>
                <a:gd name="T98" fmla="*/ 2147483647 w 443"/>
                <a:gd name="T99" fmla="*/ 2147483647 h 8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43"/>
                <a:gd name="T151" fmla="*/ 0 h 82"/>
                <a:gd name="T152" fmla="*/ 443 w 443"/>
                <a:gd name="T153" fmla="*/ 82 h 8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43" h="82">
                  <a:moveTo>
                    <a:pt x="0" y="26"/>
                  </a:moveTo>
                  <a:lnTo>
                    <a:pt x="2" y="26"/>
                  </a:lnTo>
                  <a:lnTo>
                    <a:pt x="4" y="27"/>
                  </a:lnTo>
                  <a:lnTo>
                    <a:pt x="7" y="31"/>
                  </a:lnTo>
                  <a:lnTo>
                    <a:pt x="12" y="32"/>
                  </a:lnTo>
                  <a:lnTo>
                    <a:pt x="17" y="38"/>
                  </a:lnTo>
                  <a:lnTo>
                    <a:pt x="19" y="39"/>
                  </a:lnTo>
                  <a:lnTo>
                    <a:pt x="23" y="40"/>
                  </a:lnTo>
                  <a:lnTo>
                    <a:pt x="26" y="42"/>
                  </a:lnTo>
                  <a:lnTo>
                    <a:pt x="31" y="44"/>
                  </a:lnTo>
                  <a:lnTo>
                    <a:pt x="32" y="45"/>
                  </a:lnTo>
                  <a:lnTo>
                    <a:pt x="37" y="47"/>
                  </a:lnTo>
                  <a:lnTo>
                    <a:pt x="42" y="49"/>
                  </a:lnTo>
                  <a:lnTo>
                    <a:pt x="45" y="51"/>
                  </a:lnTo>
                  <a:lnTo>
                    <a:pt x="49" y="52"/>
                  </a:lnTo>
                  <a:lnTo>
                    <a:pt x="55" y="53"/>
                  </a:lnTo>
                  <a:lnTo>
                    <a:pt x="59" y="56"/>
                  </a:lnTo>
                  <a:lnTo>
                    <a:pt x="65" y="57"/>
                  </a:lnTo>
                  <a:lnTo>
                    <a:pt x="70" y="57"/>
                  </a:lnTo>
                  <a:lnTo>
                    <a:pt x="77" y="59"/>
                  </a:lnTo>
                  <a:lnTo>
                    <a:pt x="81" y="59"/>
                  </a:lnTo>
                  <a:lnTo>
                    <a:pt x="87" y="60"/>
                  </a:lnTo>
                  <a:lnTo>
                    <a:pt x="94" y="60"/>
                  </a:lnTo>
                  <a:lnTo>
                    <a:pt x="100" y="60"/>
                  </a:lnTo>
                  <a:lnTo>
                    <a:pt x="103" y="60"/>
                  </a:lnTo>
                  <a:lnTo>
                    <a:pt x="106" y="60"/>
                  </a:lnTo>
                  <a:lnTo>
                    <a:pt x="110" y="60"/>
                  </a:lnTo>
                  <a:lnTo>
                    <a:pt x="112" y="62"/>
                  </a:lnTo>
                  <a:lnTo>
                    <a:pt x="119" y="60"/>
                  </a:lnTo>
                  <a:lnTo>
                    <a:pt x="125" y="59"/>
                  </a:lnTo>
                  <a:lnTo>
                    <a:pt x="132" y="59"/>
                  </a:lnTo>
                  <a:lnTo>
                    <a:pt x="136" y="59"/>
                  </a:lnTo>
                  <a:lnTo>
                    <a:pt x="141" y="57"/>
                  </a:lnTo>
                  <a:lnTo>
                    <a:pt x="147" y="56"/>
                  </a:lnTo>
                  <a:lnTo>
                    <a:pt x="150" y="56"/>
                  </a:lnTo>
                  <a:lnTo>
                    <a:pt x="157" y="53"/>
                  </a:lnTo>
                  <a:lnTo>
                    <a:pt x="159" y="52"/>
                  </a:lnTo>
                  <a:lnTo>
                    <a:pt x="165" y="52"/>
                  </a:lnTo>
                  <a:lnTo>
                    <a:pt x="167" y="51"/>
                  </a:lnTo>
                  <a:lnTo>
                    <a:pt x="172" y="49"/>
                  </a:lnTo>
                  <a:lnTo>
                    <a:pt x="175" y="47"/>
                  </a:lnTo>
                  <a:lnTo>
                    <a:pt x="179" y="45"/>
                  </a:lnTo>
                  <a:lnTo>
                    <a:pt x="182" y="45"/>
                  </a:lnTo>
                  <a:lnTo>
                    <a:pt x="185" y="44"/>
                  </a:lnTo>
                  <a:lnTo>
                    <a:pt x="188" y="40"/>
                  </a:lnTo>
                  <a:lnTo>
                    <a:pt x="193" y="38"/>
                  </a:lnTo>
                  <a:lnTo>
                    <a:pt x="196" y="35"/>
                  </a:lnTo>
                  <a:lnTo>
                    <a:pt x="199" y="32"/>
                  </a:lnTo>
                  <a:lnTo>
                    <a:pt x="202" y="29"/>
                  </a:lnTo>
                  <a:lnTo>
                    <a:pt x="204" y="29"/>
                  </a:lnTo>
                  <a:lnTo>
                    <a:pt x="205" y="29"/>
                  </a:lnTo>
                  <a:lnTo>
                    <a:pt x="209" y="29"/>
                  </a:lnTo>
                  <a:lnTo>
                    <a:pt x="212" y="32"/>
                  </a:lnTo>
                  <a:lnTo>
                    <a:pt x="217" y="34"/>
                  </a:lnTo>
                  <a:lnTo>
                    <a:pt x="222" y="35"/>
                  </a:lnTo>
                  <a:lnTo>
                    <a:pt x="226" y="35"/>
                  </a:lnTo>
                  <a:lnTo>
                    <a:pt x="229" y="38"/>
                  </a:lnTo>
                  <a:lnTo>
                    <a:pt x="234" y="39"/>
                  </a:lnTo>
                  <a:lnTo>
                    <a:pt x="237" y="40"/>
                  </a:lnTo>
                  <a:lnTo>
                    <a:pt x="242" y="40"/>
                  </a:lnTo>
                  <a:lnTo>
                    <a:pt x="244" y="42"/>
                  </a:lnTo>
                  <a:lnTo>
                    <a:pt x="250" y="42"/>
                  </a:lnTo>
                  <a:lnTo>
                    <a:pt x="254" y="44"/>
                  </a:lnTo>
                  <a:lnTo>
                    <a:pt x="259" y="44"/>
                  </a:lnTo>
                  <a:lnTo>
                    <a:pt x="264" y="45"/>
                  </a:lnTo>
                  <a:lnTo>
                    <a:pt x="268" y="45"/>
                  </a:lnTo>
                  <a:lnTo>
                    <a:pt x="274" y="47"/>
                  </a:lnTo>
                  <a:lnTo>
                    <a:pt x="280" y="47"/>
                  </a:lnTo>
                  <a:lnTo>
                    <a:pt x="285" y="49"/>
                  </a:lnTo>
                  <a:lnTo>
                    <a:pt x="290" y="49"/>
                  </a:lnTo>
                  <a:lnTo>
                    <a:pt x="297" y="49"/>
                  </a:lnTo>
                  <a:lnTo>
                    <a:pt x="303" y="49"/>
                  </a:lnTo>
                  <a:lnTo>
                    <a:pt x="309" y="51"/>
                  </a:lnTo>
                  <a:lnTo>
                    <a:pt x="314" y="51"/>
                  </a:lnTo>
                  <a:lnTo>
                    <a:pt x="320" y="51"/>
                  </a:lnTo>
                  <a:lnTo>
                    <a:pt x="327" y="49"/>
                  </a:lnTo>
                  <a:lnTo>
                    <a:pt x="333" y="49"/>
                  </a:lnTo>
                  <a:lnTo>
                    <a:pt x="337" y="49"/>
                  </a:lnTo>
                  <a:lnTo>
                    <a:pt x="344" y="47"/>
                  </a:lnTo>
                  <a:lnTo>
                    <a:pt x="350" y="45"/>
                  </a:lnTo>
                  <a:lnTo>
                    <a:pt x="355" y="44"/>
                  </a:lnTo>
                  <a:lnTo>
                    <a:pt x="361" y="42"/>
                  </a:lnTo>
                  <a:lnTo>
                    <a:pt x="367" y="40"/>
                  </a:lnTo>
                  <a:lnTo>
                    <a:pt x="372" y="39"/>
                  </a:lnTo>
                  <a:lnTo>
                    <a:pt x="377" y="35"/>
                  </a:lnTo>
                  <a:lnTo>
                    <a:pt x="382" y="34"/>
                  </a:lnTo>
                  <a:lnTo>
                    <a:pt x="386" y="32"/>
                  </a:lnTo>
                  <a:lnTo>
                    <a:pt x="391" y="29"/>
                  </a:lnTo>
                  <a:lnTo>
                    <a:pt x="396" y="27"/>
                  </a:lnTo>
                  <a:lnTo>
                    <a:pt x="400" y="26"/>
                  </a:lnTo>
                  <a:lnTo>
                    <a:pt x="405" y="24"/>
                  </a:lnTo>
                  <a:lnTo>
                    <a:pt x="410" y="21"/>
                  </a:lnTo>
                  <a:lnTo>
                    <a:pt x="413" y="19"/>
                  </a:lnTo>
                  <a:lnTo>
                    <a:pt x="417" y="16"/>
                  </a:lnTo>
                  <a:lnTo>
                    <a:pt x="421" y="14"/>
                  </a:lnTo>
                  <a:lnTo>
                    <a:pt x="425" y="11"/>
                  </a:lnTo>
                  <a:lnTo>
                    <a:pt x="432" y="6"/>
                  </a:lnTo>
                  <a:lnTo>
                    <a:pt x="437" y="3"/>
                  </a:lnTo>
                  <a:lnTo>
                    <a:pt x="439" y="1"/>
                  </a:lnTo>
                  <a:lnTo>
                    <a:pt x="441" y="0"/>
                  </a:lnTo>
                  <a:lnTo>
                    <a:pt x="443" y="0"/>
                  </a:lnTo>
                  <a:lnTo>
                    <a:pt x="435" y="42"/>
                  </a:lnTo>
                  <a:lnTo>
                    <a:pt x="432" y="42"/>
                  </a:lnTo>
                  <a:lnTo>
                    <a:pt x="427" y="45"/>
                  </a:lnTo>
                  <a:lnTo>
                    <a:pt x="422" y="45"/>
                  </a:lnTo>
                  <a:lnTo>
                    <a:pt x="417" y="49"/>
                  </a:lnTo>
                  <a:lnTo>
                    <a:pt x="413" y="51"/>
                  </a:lnTo>
                  <a:lnTo>
                    <a:pt x="407" y="52"/>
                  </a:lnTo>
                  <a:lnTo>
                    <a:pt x="404" y="52"/>
                  </a:lnTo>
                  <a:lnTo>
                    <a:pt x="400" y="53"/>
                  </a:lnTo>
                  <a:lnTo>
                    <a:pt x="397" y="56"/>
                  </a:lnTo>
                  <a:lnTo>
                    <a:pt x="394" y="56"/>
                  </a:lnTo>
                  <a:lnTo>
                    <a:pt x="390" y="57"/>
                  </a:lnTo>
                  <a:lnTo>
                    <a:pt x="386" y="59"/>
                  </a:lnTo>
                  <a:lnTo>
                    <a:pt x="383" y="59"/>
                  </a:lnTo>
                  <a:lnTo>
                    <a:pt x="378" y="62"/>
                  </a:lnTo>
                  <a:lnTo>
                    <a:pt x="374" y="62"/>
                  </a:lnTo>
                  <a:lnTo>
                    <a:pt x="370" y="64"/>
                  </a:lnTo>
                  <a:lnTo>
                    <a:pt x="366" y="64"/>
                  </a:lnTo>
                  <a:lnTo>
                    <a:pt x="361" y="65"/>
                  </a:lnTo>
                  <a:lnTo>
                    <a:pt x="357" y="65"/>
                  </a:lnTo>
                  <a:lnTo>
                    <a:pt x="353" y="67"/>
                  </a:lnTo>
                  <a:lnTo>
                    <a:pt x="349" y="69"/>
                  </a:lnTo>
                  <a:lnTo>
                    <a:pt x="344" y="70"/>
                  </a:lnTo>
                  <a:lnTo>
                    <a:pt x="339" y="70"/>
                  </a:lnTo>
                  <a:lnTo>
                    <a:pt x="335" y="72"/>
                  </a:lnTo>
                  <a:lnTo>
                    <a:pt x="329" y="72"/>
                  </a:lnTo>
                  <a:lnTo>
                    <a:pt x="325" y="72"/>
                  </a:lnTo>
                  <a:lnTo>
                    <a:pt x="320" y="72"/>
                  </a:lnTo>
                  <a:lnTo>
                    <a:pt x="315" y="74"/>
                  </a:lnTo>
                  <a:lnTo>
                    <a:pt x="311" y="74"/>
                  </a:lnTo>
                  <a:lnTo>
                    <a:pt x="306" y="75"/>
                  </a:lnTo>
                  <a:lnTo>
                    <a:pt x="301" y="75"/>
                  </a:lnTo>
                  <a:lnTo>
                    <a:pt x="297" y="75"/>
                  </a:lnTo>
                  <a:lnTo>
                    <a:pt x="292" y="75"/>
                  </a:lnTo>
                  <a:lnTo>
                    <a:pt x="287" y="75"/>
                  </a:lnTo>
                  <a:lnTo>
                    <a:pt x="282" y="74"/>
                  </a:lnTo>
                  <a:lnTo>
                    <a:pt x="278" y="74"/>
                  </a:lnTo>
                  <a:lnTo>
                    <a:pt x="273" y="74"/>
                  </a:lnTo>
                  <a:lnTo>
                    <a:pt x="268" y="74"/>
                  </a:lnTo>
                  <a:lnTo>
                    <a:pt x="264" y="72"/>
                  </a:lnTo>
                  <a:lnTo>
                    <a:pt x="259" y="72"/>
                  </a:lnTo>
                  <a:lnTo>
                    <a:pt x="256" y="70"/>
                  </a:lnTo>
                  <a:lnTo>
                    <a:pt x="251" y="70"/>
                  </a:lnTo>
                  <a:lnTo>
                    <a:pt x="246" y="69"/>
                  </a:lnTo>
                  <a:lnTo>
                    <a:pt x="243" y="67"/>
                  </a:lnTo>
                  <a:lnTo>
                    <a:pt x="238" y="65"/>
                  </a:lnTo>
                  <a:lnTo>
                    <a:pt x="235" y="65"/>
                  </a:lnTo>
                  <a:lnTo>
                    <a:pt x="230" y="62"/>
                  </a:lnTo>
                  <a:lnTo>
                    <a:pt x="227" y="60"/>
                  </a:lnTo>
                  <a:lnTo>
                    <a:pt x="225" y="57"/>
                  </a:lnTo>
                  <a:lnTo>
                    <a:pt x="221" y="56"/>
                  </a:lnTo>
                  <a:lnTo>
                    <a:pt x="215" y="49"/>
                  </a:lnTo>
                  <a:lnTo>
                    <a:pt x="209" y="44"/>
                  </a:lnTo>
                  <a:lnTo>
                    <a:pt x="207" y="45"/>
                  </a:lnTo>
                  <a:lnTo>
                    <a:pt x="204" y="47"/>
                  </a:lnTo>
                  <a:lnTo>
                    <a:pt x="201" y="49"/>
                  </a:lnTo>
                  <a:lnTo>
                    <a:pt x="197" y="52"/>
                  </a:lnTo>
                  <a:lnTo>
                    <a:pt x="193" y="56"/>
                  </a:lnTo>
                  <a:lnTo>
                    <a:pt x="187" y="59"/>
                  </a:lnTo>
                  <a:lnTo>
                    <a:pt x="182" y="62"/>
                  </a:lnTo>
                  <a:lnTo>
                    <a:pt x="177" y="64"/>
                  </a:lnTo>
                  <a:lnTo>
                    <a:pt x="174" y="65"/>
                  </a:lnTo>
                  <a:lnTo>
                    <a:pt x="169" y="67"/>
                  </a:lnTo>
                  <a:lnTo>
                    <a:pt x="166" y="69"/>
                  </a:lnTo>
                  <a:lnTo>
                    <a:pt x="163" y="70"/>
                  </a:lnTo>
                  <a:lnTo>
                    <a:pt x="158" y="72"/>
                  </a:lnTo>
                  <a:lnTo>
                    <a:pt x="154" y="74"/>
                  </a:lnTo>
                  <a:lnTo>
                    <a:pt x="150" y="75"/>
                  </a:lnTo>
                  <a:lnTo>
                    <a:pt x="146" y="75"/>
                  </a:lnTo>
                  <a:lnTo>
                    <a:pt x="141" y="77"/>
                  </a:lnTo>
                  <a:lnTo>
                    <a:pt x="134" y="78"/>
                  </a:lnTo>
                  <a:lnTo>
                    <a:pt x="132" y="80"/>
                  </a:lnTo>
                  <a:lnTo>
                    <a:pt x="125" y="80"/>
                  </a:lnTo>
                  <a:lnTo>
                    <a:pt x="120" y="82"/>
                  </a:lnTo>
                  <a:lnTo>
                    <a:pt x="116" y="82"/>
                  </a:lnTo>
                  <a:lnTo>
                    <a:pt x="111" y="82"/>
                  </a:lnTo>
                  <a:lnTo>
                    <a:pt x="104" y="82"/>
                  </a:lnTo>
                  <a:lnTo>
                    <a:pt x="98" y="82"/>
                  </a:lnTo>
                  <a:lnTo>
                    <a:pt x="92" y="80"/>
                  </a:lnTo>
                  <a:lnTo>
                    <a:pt x="87" y="80"/>
                  </a:lnTo>
                  <a:lnTo>
                    <a:pt x="83" y="78"/>
                  </a:lnTo>
                  <a:lnTo>
                    <a:pt x="77" y="78"/>
                  </a:lnTo>
                  <a:lnTo>
                    <a:pt x="72" y="78"/>
                  </a:lnTo>
                  <a:lnTo>
                    <a:pt x="67" y="77"/>
                  </a:lnTo>
                  <a:lnTo>
                    <a:pt x="62" y="75"/>
                  </a:lnTo>
                  <a:lnTo>
                    <a:pt x="57" y="75"/>
                  </a:lnTo>
                  <a:lnTo>
                    <a:pt x="53" y="74"/>
                  </a:lnTo>
                  <a:lnTo>
                    <a:pt x="49" y="72"/>
                  </a:lnTo>
                  <a:lnTo>
                    <a:pt x="45" y="72"/>
                  </a:lnTo>
                  <a:lnTo>
                    <a:pt x="42" y="70"/>
                  </a:lnTo>
                  <a:lnTo>
                    <a:pt x="37" y="69"/>
                  </a:lnTo>
                  <a:lnTo>
                    <a:pt x="34" y="69"/>
                  </a:lnTo>
                  <a:lnTo>
                    <a:pt x="31" y="65"/>
                  </a:lnTo>
                  <a:lnTo>
                    <a:pt x="26" y="65"/>
                  </a:lnTo>
                  <a:lnTo>
                    <a:pt x="25" y="64"/>
                  </a:lnTo>
                  <a:lnTo>
                    <a:pt x="22" y="62"/>
                  </a:lnTo>
                  <a:lnTo>
                    <a:pt x="17" y="60"/>
                  </a:lnTo>
                  <a:lnTo>
                    <a:pt x="12" y="59"/>
                  </a:lnTo>
                  <a:lnTo>
                    <a:pt x="9" y="56"/>
                  </a:lnTo>
                  <a:lnTo>
                    <a:pt x="7" y="56"/>
                  </a:lnTo>
                  <a:lnTo>
                    <a:pt x="4" y="5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6" name="Freeform 17"/>
            <p:cNvSpPr>
              <a:spLocks/>
            </p:cNvSpPr>
            <p:nvPr/>
          </p:nvSpPr>
          <p:spPr bwMode="auto">
            <a:xfrm>
              <a:off x="2391842" y="2830909"/>
              <a:ext cx="550863" cy="1536699"/>
            </a:xfrm>
            <a:custGeom>
              <a:avLst/>
              <a:gdLst>
                <a:gd name="T0" fmla="*/ 2147483647 w 347"/>
                <a:gd name="T1" fmla="*/ 2147483647 h 968"/>
                <a:gd name="T2" fmla="*/ 2147483647 w 347"/>
                <a:gd name="T3" fmla="*/ 2147483647 h 968"/>
                <a:gd name="T4" fmla="*/ 2147483647 w 347"/>
                <a:gd name="T5" fmla="*/ 2147483647 h 968"/>
                <a:gd name="T6" fmla="*/ 2147483647 w 347"/>
                <a:gd name="T7" fmla="*/ 2147483647 h 968"/>
                <a:gd name="T8" fmla="*/ 2147483647 w 347"/>
                <a:gd name="T9" fmla="*/ 2147483647 h 968"/>
                <a:gd name="T10" fmla="*/ 2147483647 w 347"/>
                <a:gd name="T11" fmla="*/ 2147483647 h 968"/>
                <a:gd name="T12" fmla="*/ 2147483647 w 347"/>
                <a:gd name="T13" fmla="*/ 2147483647 h 968"/>
                <a:gd name="T14" fmla="*/ 2147483647 w 347"/>
                <a:gd name="T15" fmla="*/ 2147483647 h 968"/>
                <a:gd name="T16" fmla="*/ 2147483647 w 347"/>
                <a:gd name="T17" fmla="*/ 2147483647 h 968"/>
                <a:gd name="T18" fmla="*/ 2147483647 w 347"/>
                <a:gd name="T19" fmla="*/ 2147483647 h 968"/>
                <a:gd name="T20" fmla="*/ 2147483647 w 347"/>
                <a:gd name="T21" fmla="*/ 2147483647 h 968"/>
                <a:gd name="T22" fmla="*/ 2147483647 w 347"/>
                <a:gd name="T23" fmla="*/ 2147483647 h 968"/>
                <a:gd name="T24" fmla="*/ 2147483647 w 347"/>
                <a:gd name="T25" fmla="*/ 2147483647 h 968"/>
                <a:gd name="T26" fmla="*/ 2147483647 w 347"/>
                <a:gd name="T27" fmla="*/ 2147483647 h 968"/>
                <a:gd name="T28" fmla="*/ 2147483647 w 347"/>
                <a:gd name="T29" fmla="*/ 2147483647 h 968"/>
                <a:gd name="T30" fmla="*/ 2147483647 w 347"/>
                <a:gd name="T31" fmla="*/ 2147483647 h 968"/>
                <a:gd name="T32" fmla="*/ 2147483647 w 347"/>
                <a:gd name="T33" fmla="*/ 2147483647 h 968"/>
                <a:gd name="T34" fmla="*/ 2147483647 w 347"/>
                <a:gd name="T35" fmla="*/ 2147483647 h 968"/>
                <a:gd name="T36" fmla="*/ 2147483647 w 347"/>
                <a:gd name="T37" fmla="*/ 2147483647 h 968"/>
                <a:gd name="T38" fmla="*/ 2147483647 w 347"/>
                <a:gd name="T39" fmla="*/ 2147483647 h 968"/>
                <a:gd name="T40" fmla="*/ 2147483647 w 347"/>
                <a:gd name="T41" fmla="*/ 2147483647 h 968"/>
                <a:gd name="T42" fmla="*/ 2147483647 w 347"/>
                <a:gd name="T43" fmla="*/ 2147483647 h 968"/>
                <a:gd name="T44" fmla="*/ 2147483647 w 347"/>
                <a:gd name="T45" fmla="*/ 2147483647 h 968"/>
                <a:gd name="T46" fmla="*/ 2147483647 w 347"/>
                <a:gd name="T47" fmla="*/ 2147483647 h 968"/>
                <a:gd name="T48" fmla="*/ 2147483647 w 347"/>
                <a:gd name="T49" fmla="*/ 2147483647 h 968"/>
                <a:gd name="T50" fmla="*/ 2147483647 w 347"/>
                <a:gd name="T51" fmla="*/ 2147483647 h 968"/>
                <a:gd name="T52" fmla="*/ 2147483647 w 347"/>
                <a:gd name="T53" fmla="*/ 2147483647 h 968"/>
                <a:gd name="T54" fmla="*/ 2147483647 w 347"/>
                <a:gd name="T55" fmla="*/ 2147483647 h 968"/>
                <a:gd name="T56" fmla="*/ 2147483647 w 347"/>
                <a:gd name="T57" fmla="*/ 2147483647 h 968"/>
                <a:gd name="T58" fmla="*/ 2147483647 w 347"/>
                <a:gd name="T59" fmla="*/ 2147483647 h 968"/>
                <a:gd name="T60" fmla="*/ 2147483647 w 347"/>
                <a:gd name="T61" fmla="*/ 2147483647 h 968"/>
                <a:gd name="T62" fmla="*/ 2147483647 w 347"/>
                <a:gd name="T63" fmla="*/ 2147483647 h 968"/>
                <a:gd name="T64" fmla="*/ 2147483647 w 347"/>
                <a:gd name="T65" fmla="*/ 2147483647 h 968"/>
                <a:gd name="T66" fmla="*/ 2147483647 w 347"/>
                <a:gd name="T67" fmla="*/ 2147483647 h 968"/>
                <a:gd name="T68" fmla="*/ 2147483647 w 347"/>
                <a:gd name="T69" fmla="*/ 2147483647 h 968"/>
                <a:gd name="T70" fmla="*/ 2147483647 w 347"/>
                <a:gd name="T71" fmla="*/ 2147483647 h 968"/>
                <a:gd name="T72" fmla="*/ 2147483647 w 347"/>
                <a:gd name="T73" fmla="*/ 2147483647 h 968"/>
                <a:gd name="T74" fmla="*/ 2147483647 w 347"/>
                <a:gd name="T75" fmla="*/ 2147483647 h 968"/>
                <a:gd name="T76" fmla="*/ 2147483647 w 347"/>
                <a:gd name="T77" fmla="*/ 2147483647 h 968"/>
                <a:gd name="T78" fmla="*/ 2147483647 w 347"/>
                <a:gd name="T79" fmla="*/ 2147483647 h 968"/>
                <a:gd name="T80" fmla="*/ 2147483647 w 347"/>
                <a:gd name="T81" fmla="*/ 2147483647 h 968"/>
                <a:gd name="T82" fmla="*/ 2147483647 w 347"/>
                <a:gd name="T83" fmla="*/ 2147483647 h 968"/>
                <a:gd name="T84" fmla="*/ 2147483647 w 347"/>
                <a:gd name="T85" fmla="*/ 2147483647 h 968"/>
                <a:gd name="T86" fmla="*/ 2147483647 w 347"/>
                <a:gd name="T87" fmla="*/ 2147483647 h 968"/>
                <a:gd name="T88" fmla="*/ 2147483647 w 347"/>
                <a:gd name="T89" fmla="*/ 2147483647 h 968"/>
                <a:gd name="T90" fmla="*/ 2147483647 w 347"/>
                <a:gd name="T91" fmla="*/ 2147483647 h 968"/>
                <a:gd name="T92" fmla="*/ 2147483647 w 347"/>
                <a:gd name="T93" fmla="*/ 2147483647 h 968"/>
                <a:gd name="T94" fmla="*/ 2147483647 w 347"/>
                <a:gd name="T95" fmla="*/ 2147483647 h 968"/>
                <a:gd name="T96" fmla="*/ 2147483647 w 347"/>
                <a:gd name="T97" fmla="*/ 2147483647 h 968"/>
                <a:gd name="T98" fmla="*/ 2147483647 w 347"/>
                <a:gd name="T99" fmla="*/ 2147483647 h 968"/>
                <a:gd name="T100" fmla="*/ 2147483647 w 347"/>
                <a:gd name="T101" fmla="*/ 2147483647 h 968"/>
                <a:gd name="T102" fmla="*/ 2147483647 w 347"/>
                <a:gd name="T103" fmla="*/ 2147483647 h 968"/>
                <a:gd name="T104" fmla="*/ 2147483647 w 347"/>
                <a:gd name="T105" fmla="*/ 2147483647 h 968"/>
                <a:gd name="T106" fmla="*/ 2147483647 w 347"/>
                <a:gd name="T107" fmla="*/ 2147483647 h 968"/>
                <a:gd name="T108" fmla="*/ 2147483647 w 347"/>
                <a:gd name="T109" fmla="*/ 2147483647 h 968"/>
                <a:gd name="T110" fmla="*/ 2147483647 w 347"/>
                <a:gd name="T111" fmla="*/ 2147483647 h 968"/>
                <a:gd name="T112" fmla="*/ 2147483647 w 347"/>
                <a:gd name="T113" fmla="*/ 2147483647 h 968"/>
                <a:gd name="T114" fmla="*/ 2147483647 w 347"/>
                <a:gd name="T115" fmla="*/ 2147483647 h 968"/>
                <a:gd name="T116" fmla="*/ 2147483647 w 347"/>
                <a:gd name="T117" fmla="*/ 2147483647 h 968"/>
                <a:gd name="T118" fmla="*/ 2147483647 w 347"/>
                <a:gd name="T119" fmla="*/ 2147483647 h 968"/>
                <a:gd name="T120" fmla="*/ 2147483647 w 347"/>
                <a:gd name="T121" fmla="*/ 2147483647 h 968"/>
                <a:gd name="T122" fmla="*/ 2147483647 w 347"/>
                <a:gd name="T123" fmla="*/ 2147483647 h 9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7"/>
                <a:gd name="T187" fmla="*/ 0 h 968"/>
                <a:gd name="T188" fmla="*/ 347 w 347"/>
                <a:gd name="T189" fmla="*/ 968 h 9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7" h="968">
                  <a:moveTo>
                    <a:pt x="0" y="13"/>
                  </a:moveTo>
                  <a:lnTo>
                    <a:pt x="0" y="13"/>
                  </a:lnTo>
                  <a:lnTo>
                    <a:pt x="6" y="16"/>
                  </a:lnTo>
                  <a:lnTo>
                    <a:pt x="10" y="18"/>
                  </a:lnTo>
                  <a:lnTo>
                    <a:pt x="14" y="22"/>
                  </a:lnTo>
                  <a:lnTo>
                    <a:pt x="19" y="24"/>
                  </a:lnTo>
                  <a:lnTo>
                    <a:pt x="25" y="30"/>
                  </a:lnTo>
                  <a:lnTo>
                    <a:pt x="30" y="35"/>
                  </a:lnTo>
                  <a:lnTo>
                    <a:pt x="36" y="40"/>
                  </a:lnTo>
                  <a:lnTo>
                    <a:pt x="40" y="41"/>
                  </a:lnTo>
                  <a:lnTo>
                    <a:pt x="42" y="44"/>
                  </a:lnTo>
                  <a:lnTo>
                    <a:pt x="48" y="48"/>
                  </a:lnTo>
                  <a:lnTo>
                    <a:pt x="50" y="51"/>
                  </a:lnTo>
                  <a:lnTo>
                    <a:pt x="54" y="54"/>
                  </a:lnTo>
                  <a:lnTo>
                    <a:pt x="57" y="58"/>
                  </a:lnTo>
                  <a:lnTo>
                    <a:pt x="62" y="61"/>
                  </a:lnTo>
                  <a:lnTo>
                    <a:pt x="65" y="66"/>
                  </a:lnTo>
                  <a:lnTo>
                    <a:pt x="69" y="69"/>
                  </a:lnTo>
                  <a:lnTo>
                    <a:pt x="73" y="72"/>
                  </a:lnTo>
                  <a:lnTo>
                    <a:pt x="75" y="77"/>
                  </a:lnTo>
                  <a:lnTo>
                    <a:pt x="80" y="82"/>
                  </a:lnTo>
                  <a:lnTo>
                    <a:pt x="83" y="86"/>
                  </a:lnTo>
                  <a:lnTo>
                    <a:pt x="87" y="90"/>
                  </a:lnTo>
                  <a:lnTo>
                    <a:pt x="91" y="93"/>
                  </a:lnTo>
                  <a:lnTo>
                    <a:pt x="95" y="99"/>
                  </a:lnTo>
                  <a:lnTo>
                    <a:pt x="99" y="104"/>
                  </a:lnTo>
                  <a:lnTo>
                    <a:pt x="103" y="108"/>
                  </a:lnTo>
                  <a:lnTo>
                    <a:pt x="105" y="113"/>
                  </a:lnTo>
                  <a:lnTo>
                    <a:pt x="110" y="118"/>
                  </a:lnTo>
                  <a:lnTo>
                    <a:pt x="113" y="123"/>
                  </a:lnTo>
                  <a:lnTo>
                    <a:pt x="117" y="128"/>
                  </a:lnTo>
                  <a:lnTo>
                    <a:pt x="120" y="135"/>
                  </a:lnTo>
                  <a:lnTo>
                    <a:pt x="125" y="139"/>
                  </a:lnTo>
                  <a:lnTo>
                    <a:pt x="127" y="144"/>
                  </a:lnTo>
                  <a:lnTo>
                    <a:pt x="131" y="151"/>
                  </a:lnTo>
                  <a:lnTo>
                    <a:pt x="134" y="157"/>
                  </a:lnTo>
                  <a:lnTo>
                    <a:pt x="137" y="164"/>
                  </a:lnTo>
                  <a:lnTo>
                    <a:pt x="140" y="169"/>
                  </a:lnTo>
                  <a:lnTo>
                    <a:pt x="142" y="175"/>
                  </a:lnTo>
                  <a:lnTo>
                    <a:pt x="145" y="182"/>
                  </a:lnTo>
                  <a:lnTo>
                    <a:pt x="146" y="189"/>
                  </a:lnTo>
                  <a:lnTo>
                    <a:pt x="150" y="194"/>
                  </a:lnTo>
                  <a:lnTo>
                    <a:pt x="151" y="202"/>
                  </a:lnTo>
                  <a:lnTo>
                    <a:pt x="152" y="208"/>
                  </a:lnTo>
                  <a:lnTo>
                    <a:pt x="156" y="217"/>
                  </a:lnTo>
                  <a:lnTo>
                    <a:pt x="158" y="223"/>
                  </a:lnTo>
                  <a:lnTo>
                    <a:pt x="159" y="230"/>
                  </a:lnTo>
                  <a:lnTo>
                    <a:pt x="160" y="236"/>
                  </a:lnTo>
                  <a:lnTo>
                    <a:pt x="162" y="245"/>
                  </a:lnTo>
                  <a:lnTo>
                    <a:pt x="162" y="251"/>
                  </a:lnTo>
                  <a:lnTo>
                    <a:pt x="164" y="259"/>
                  </a:lnTo>
                  <a:lnTo>
                    <a:pt x="164" y="267"/>
                  </a:lnTo>
                  <a:lnTo>
                    <a:pt x="165" y="276"/>
                  </a:lnTo>
                  <a:lnTo>
                    <a:pt x="164" y="274"/>
                  </a:lnTo>
                  <a:lnTo>
                    <a:pt x="160" y="274"/>
                  </a:lnTo>
                  <a:lnTo>
                    <a:pt x="156" y="274"/>
                  </a:lnTo>
                  <a:lnTo>
                    <a:pt x="151" y="274"/>
                  </a:lnTo>
                  <a:lnTo>
                    <a:pt x="146" y="272"/>
                  </a:lnTo>
                  <a:lnTo>
                    <a:pt x="140" y="271"/>
                  </a:lnTo>
                  <a:lnTo>
                    <a:pt x="134" y="267"/>
                  </a:lnTo>
                  <a:lnTo>
                    <a:pt x="129" y="264"/>
                  </a:lnTo>
                  <a:lnTo>
                    <a:pt x="125" y="258"/>
                  </a:lnTo>
                  <a:lnTo>
                    <a:pt x="118" y="256"/>
                  </a:lnTo>
                  <a:lnTo>
                    <a:pt x="113" y="254"/>
                  </a:lnTo>
                  <a:lnTo>
                    <a:pt x="109" y="256"/>
                  </a:lnTo>
                  <a:lnTo>
                    <a:pt x="105" y="258"/>
                  </a:lnTo>
                  <a:lnTo>
                    <a:pt x="105" y="263"/>
                  </a:lnTo>
                  <a:lnTo>
                    <a:pt x="105" y="264"/>
                  </a:lnTo>
                  <a:lnTo>
                    <a:pt x="107" y="267"/>
                  </a:lnTo>
                  <a:lnTo>
                    <a:pt x="109" y="271"/>
                  </a:lnTo>
                  <a:lnTo>
                    <a:pt x="113" y="276"/>
                  </a:lnTo>
                  <a:lnTo>
                    <a:pt x="115" y="279"/>
                  </a:lnTo>
                  <a:lnTo>
                    <a:pt x="120" y="282"/>
                  </a:lnTo>
                  <a:lnTo>
                    <a:pt x="125" y="285"/>
                  </a:lnTo>
                  <a:lnTo>
                    <a:pt x="129" y="289"/>
                  </a:lnTo>
                  <a:lnTo>
                    <a:pt x="134" y="290"/>
                  </a:lnTo>
                  <a:lnTo>
                    <a:pt x="138" y="294"/>
                  </a:lnTo>
                  <a:lnTo>
                    <a:pt x="143" y="295"/>
                  </a:lnTo>
                  <a:lnTo>
                    <a:pt x="150" y="297"/>
                  </a:lnTo>
                  <a:lnTo>
                    <a:pt x="156" y="300"/>
                  </a:lnTo>
                  <a:lnTo>
                    <a:pt x="162" y="302"/>
                  </a:lnTo>
                  <a:lnTo>
                    <a:pt x="168" y="303"/>
                  </a:lnTo>
                  <a:lnTo>
                    <a:pt x="175" y="307"/>
                  </a:lnTo>
                  <a:lnTo>
                    <a:pt x="180" y="310"/>
                  </a:lnTo>
                  <a:lnTo>
                    <a:pt x="186" y="314"/>
                  </a:lnTo>
                  <a:lnTo>
                    <a:pt x="194" y="316"/>
                  </a:lnTo>
                  <a:lnTo>
                    <a:pt x="200" y="320"/>
                  </a:lnTo>
                  <a:lnTo>
                    <a:pt x="202" y="323"/>
                  </a:lnTo>
                  <a:lnTo>
                    <a:pt x="206" y="327"/>
                  </a:lnTo>
                  <a:lnTo>
                    <a:pt x="209" y="329"/>
                  </a:lnTo>
                  <a:lnTo>
                    <a:pt x="214" y="335"/>
                  </a:lnTo>
                  <a:lnTo>
                    <a:pt x="219" y="340"/>
                  </a:lnTo>
                  <a:lnTo>
                    <a:pt x="223" y="345"/>
                  </a:lnTo>
                  <a:lnTo>
                    <a:pt x="227" y="348"/>
                  </a:lnTo>
                  <a:lnTo>
                    <a:pt x="230" y="351"/>
                  </a:lnTo>
                  <a:lnTo>
                    <a:pt x="233" y="354"/>
                  </a:lnTo>
                  <a:lnTo>
                    <a:pt x="236" y="359"/>
                  </a:lnTo>
                  <a:lnTo>
                    <a:pt x="237" y="362"/>
                  </a:lnTo>
                  <a:lnTo>
                    <a:pt x="241" y="366"/>
                  </a:lnTo>
                  <a:lnTo>
                    <a:pt x="244" y="369"/>
                  </a:lnTo>
                  <a:lnTo>
                    <a:pt x="247" y="374"/>
                  </a:lnTo>
                  <a:lnTo>
                    <a:pt x="249" y="377"/>
                  </a:lnTo>
                  <a:lnTo>
                    <a:pt x="252" y="382"/>
                  </a:lnTo>
                  <a:lnTo>
                    <a:pt x="255" y="387"/>
                  </a:lnTo>
                  <a:lnTo>
                    <a:pt x="258" y="392"/>
                  </a:lnTo>
                  <a:lnTo>
                    <a:pt x="261" y="396"/>
                  </a:lnTo>
                  <a:lnTo>
                    <a:pt x="264" y="400"/>
                  </a:lnTo>
                  <a:lnTo>
                    <a:pt x="266" y="405"/>
                  </a:lnTo>
                  <a:lnTo>
                    <a:pt x="269" y="410"/>
                  </a:lnTo>
                  <a:lnTo>
                    <a:pt x="272" y="415"/>
                  </a:lnTo>
                  <a:lnTo>
                    <a:pt x="275" y="422"/>
                  </a:lnTo>
                  <a:lnTo>
                    <a:pt x="277" y="426"/>
                  </a:lnTo>
                  <a:lnTo>
                    <a:pt x="280" y="433"/>
                  </a:lnTo>
                  <a:lnTo>
                    <a:pt x="283" y="438"/>
                  </a:lnTo>
                  <a:lnTo>
                    <a:pt x="285" y="443"/>
                  </a:lnTo>
                  <a:lnTo>
                    <a:pt x="286" y="448"/>
                  </a:lnTo>
                  <a:lnTo>
                    <a:pt x="290" y="454"/>
                  </a:lnTo>
                  <a:lnTo>
                    <a:pt x="291" y="459"/>
                  </a:lnTo>
                  <a:lnTo>
                    <a:pt x="292" y="466"/>
                  </a:lnTo>
                  <a:lnTo>
                    <a:pt x="294" y="473"/>
                  </a:lnTo>
                  <a:lnTo>
                    <a:pt x="298" y="479"/>
                  </a:lnTo>
                  <a:lnTo>
                    <a:pt x="299" y="484"/>
                  </a:lnTo>
                  <a:lnTo>
                    <a:pt x="299" y="491"/>
                  </a:lnTo>
                  <a:lnTo>
                    <a:pt x="300" y="497"/>
                  </a:lnTo>
                  <a:lnTo>
                    <a:pt x="302" y="504"/>
                  </a:lnTo>
                  <a:lnTo>
                    <a:pt x="302" y="510"/>
                  </a:lnTo>
                  <a:lnTo>
                    <a:pt x="304" y="517"/>
                  </a:lnTo>
                  <a:lnTo>
                    <a:pt x="304" y="523"/>
                  </a:lnTo>
                  <a:lnTo>
                    <a:pt x="305" y="531"/>
                  </a:lnTo>
                  <a:lnTo>
                    <a:pt x="305" y="536"/>
                  </a:lnTo>
                  <a:lnTo>
                    <a:pt x="305" y="544"/>
                  </a:lnTo>
                  <a:lnTo>
                    <a:pt x="305" y="551"/>
                  </a:lnTo>
                  <a:lnTo>
                    <a:pt x="305" y="557"/>
                  </a:lnTo>
                  <a:lnTo>
                    <a:pt x="304" y="564"/>
                  </a:lnTo>
                  <a:lnTo>
                    <a:pt x="304" y="570"/>
                  </a:lnTo>
                  <a:lnTo>
                    <a:pt x="304" y="577"/>
                  </a:lnTo>
                  <a:lnTo>
                    <a:pt x="302" y="586"/>
                  </a:lnTo>
                  <a:lnTo>
                    <a:pt x="300" y="592"/>
                  </a:lnTo>
                  <a:lnTo>
                    <a:pt x="299" y="599"/>
                  </a:lnTo>
                  <a:lnTo>
                    <a:pt x="298" y="607"/>
                  </a:lnTo>
                  <a:lnTo>
                    <a:pt x="294" y="613"/>
                  </a:lnTo>
                  <a:lnTo>
                    <a:pt x="292" y="621"/>
                  </a:lnTo>
                  <a:lnTo>
                    <a:pt x="290" y="628"/>
                  </a:lnTo>
                  <a:lnTo>
                    <a:pt x="286" y="634"/>
                  </a:lnTo>
                  <a:lnTo>
                    <a:pt x="285" y="643"/>
                  </a:lnTo>
                  <a:lnTo>
                    <a:pt x="283" y="641"/>
                  </a:lnTo>
                  <a:lnTo>
                    <a:pt x="282" y="641"/>
                  </a:lnTo>
                  <a:lnTo>
                    <a:pt x="278" y="638"/>
                  </a:lnTo>
                  <a:lnTo>
                    <a:pt x="275" y="636"/>
                  </a:lnTo>
                  <a:lnTo>
                    <a:pt x="270" y="633"/>
                  </a:lnTo>
                  <a:lnTo>
                    <a:pt x="268" y="629"/>
                  </a:lnTo>
                  <a:lnTo>
                    <a:pt x="263" y="626"/>
                  </a:lnTo>
                  <a:lnTo>
                    <a:pt x="258" y="625"/>
                  </a:lnTo>
                  <a:lnTo>
                    <a:pt x="252" y="621"/>
                  </a:lnTo>
                  <a:lnTo>
                    <a:pt x="249" y="618"/>
                  </a:lnTo>
                  <a:lnTo>
                    <a:pt x="244" y="616"/>
                  </a:lnTo>
                  <a:lnTo>
                    <a:pt x="239" y="615"/>
                  </a:lnTo>
                  <a:lnTo>
                    <a:pt x="236" y="615"/>
                  </a:lnTo>
                  <a:lnTo>
                    <a:pt x="233" y="615"/>
                  </a:lnTo>
                  <a:lnTo>
                    <a:pt x="231" y="616"/>
                  </a:lnTo>
                  <a:lnTo>
                    <a:pt x="231" y="621"/>
                  </a:lnTo>
                  <a:lnTo>
                    <a:pt x="231" y="623"/>
                  </a:lnTo>
                  <a:lnTo>
                    <a:pt x="233" y="626"/>
                  </a:lnTo>
                  <a:lnTo>
                    <a:pt x="235" y="628"/>
                  </a:lnTo>
                  <a:lnTo>
                    <a:pt x="239" y="632"/>
                  </a:lnTo>
                  <a:lnTo>
                    <a:pt x="243" y="632"/>
                  </a:lnTo>
                  <a:lnTo>
                    <a:pt x="247" y="633"/>
                  </a:lnTo>
                  <a:lnTo>
                    <a:pt x="252" y="634"/>
                  </a:lnTo>
                  <a:lnTo>
                    <a:pt x="258" y="638"/>
                  </a:lnTo>
                  <a:lnTo>
                    <a:pt x="263" y="641"/>
                  </a:lnTo>
                  <a:lnTo>
                    <a:pt x="268" y="646"/>
                  </a:lnTo>
                  <a:lnTo>
                    <a:pt x="270" y="647"/>
                  </a:lnTo>
                  <a:lnTo>
                    <a:pt x="274" y="651"/>
                  </a:lnTo>
                  <a:lnTo>
                    <a:pt x="277" y="654"/>
                  </a:lnTo>
                  <a:lnTo>
                    <a:pt x="280" y="659"/>
                  </a:lnTo>
                  <a:lnTo>
                    <a:pt x="283" y="663"/>
                  </a:lnTo>
                  <a:lnTo>
                    <a:pt x="286" y="667"/>
                  </a:lnTo>
                  <a:lnTo>
                    <a:pt x="290" y="672"/>
                  </a:lnTo>
                  <a:lnTo>
                    <a:pt x="292" y="677"/>
                  </a:lnTo>
                  <a:lnTo>
                    <a:pt x="294" y="680"/>
                  </a:lnTo>
                  <a:lnTo>
                    <a:pt x="294" y="684"/>
                  </a:lnTo>
                  <a:lnTo>
                    <a:pt x="296" y="687"/>
                  </a:lnTo>
                  <a:lnTo>
                    <a:pt x="299" y="690"/>
                  </a:lnTo>
                  <a:lnTo>
                    <a:pt x="299" y="694"/>
                  </a:lnTo>
                  <a:lnTo>
                    <a:pt x="300" y="698"/>
                  </a:lnTo>
                  <a:lnTo>
                    <a:pt x="302" y="702"/>
                  </a:lnTo>
                  <a:lnTo>
                    <a:pt x="304" y="707"/>
                  </a:lnTo>
                  <a:lnTo>
                    <a:pt x="305" y="710"/>
                  </a:lnTo>
                  <a:lnTo>
                    <a:pt x="307" y="715"/>
                  </a:lnTo>
                  <a:lnTo>
                    <a:pt x="307" y="718"/>
                  </a:lnTo>
                  <a:lnTo>
                    <a:pt x="308" y="723"/>
                  </a:lnTo>
                  <a:lnTo>
                    <a:pt x="310" y="727"/>
                  </a:lnTo>
                  <a:lnTo>
                    <a:pt x="310" y="729"/>
                  </a:lnTo>
                  <a:lnTo>
                    <a:pt x="312" y="735"/>
                  </a:lnTo>
                  <a:lnTo>
                    <a:pt x="313" y="738"/>
                  </a:lnTo>
                  <a:lnTo>
                    <a:pt x="313" y="741"/>
                  </a:lnTo>
                  <a:lnTo>
                    <a:pt x="315" y="746"/>
                  </a:lnTo>
                  <a:lnTo>
                    <a:pt x="315" y="749"/>
                  </a:lnTo>
                  <a:lnTo>
                    <a:pt x="316" y="753"/>
                  </a:lnTo>
                  <a:lnTo>
                    <a:pt x="316" y="756"/>
                  </a:lnTo>
                  <a:lnTo>
                    <a:pt x="318" y="761"/>
                  </a:lnTo>
                  <a:lnTo>
                    <a:pt x="318" y="764"/>
                  </a:lnTo>
                  <a:lnTo>
                    <a:pt x="320" y="769"/>
                  </a:lnTo>
                  <a:lnTo>
                    <a:pt x="320" y="775"/>
                  </a:lnTo>
                  <a:lnTo>
                    <a:pt x="321" y="782"/>
                  </a:lnTo>
                  <a:lnTo>
                    <a:pt x="321" y="789"/>
                  </a:lnTo>
                  <a:lnTo>
                    <a:pt x="322" y="795"/>
                  </a:lnTo>
                  <a:lnTo>
                    <a:pt x="322" y="802"/>
                  </a:lnTo>
                  <a:lnTo>
                    <a:pt x="322" y="808"/>
                  </a:lnTo>
                  <a:lnTo>
                    <a:pt x="322" y="815"/>
                  </a:lnTo>
                  <a:lnTo>
                    <a:pt x="322" y="822"/>
                  </a:lnTo>
                  <a:lnTo>
                    <a:pt x="321" y="826"/>
                  </a:lnTo>
                  <a:lnTo>
                    <a:pt x="321" y="833"/>
                  </a:lnTo>
                  <a:lnTo>
                    <a:pt x="320" y="838"/>
                  </a:lnTo>
                  <a:lnTo>
                    <a:pt x="318" y="844"/>
                  </a:lnTo>
                  <a:lnTo>
                    <a:pt x="316" y="849"/>
                  </a:lnTo>
                  <a:lnTo>
                    <a:pt x="315" y="854"/>
                  </a:lnTo>
                  <a:lnTo>
                    <a:pt x="313" y="859"/>
                  </a:lnTo>
                  <a:lnTo>
                    <a:pt x="310" y="866"/>
                  </a:lnTo>
                  <a:lnTo>
                    <a:pt x="307" y="869"/>
                  </a:lnTo>
                  <a:lnTo>
                    <a:pt x="304" y="874"/>
                  </a:lnTo>
                  <a:lnTo>
                    <a:pt x="300" y="879"/>
                  </a:lnTo>
                  <a:lnTo>
                    <a:pt x="299" y="882"/>
                  </a:lnTo>
                  <a:lnTo>
                    <a:pt x="294" y="887"/>
                  </a:lnTo>
                  <a:lnTo>
                    <a:pt x="290" y="890"/>
                  </a:lnTo>
                  <a:lnTo>
                    <a:pt x="286" y="895"/>
                  </a:lnTo>
                  <a:lnTo>
                    <a:pt x="282" y="899"/>
                  </a:lnTo>
                  <a:lnTo>
                    <a:pt x="280" y="899"/>
                  </a:lnTo>
                  <a:lnTo>
                    <a:pt x="280" y="900"/>
                  </a:lnTo>
                  <a:lnTo>
                    <a:pt x="280" y="902"/>
                  </a:lnTo>
                  <a:lnTo>
                    <a:pt x="282" y="903"/>
                  </a:lnTo>
                  <a:lnTo>
                    <a:pt x="283" y="905"/>
                  </a:lnTo>
                  <a:lnTo>
                    <a:pt x="288" y="908"/>
                  </a:lnTo>
                  <a:lnTo>
                    <a:pt x="290" y="912"/>
                  </a:lnTo>
                  <a:lnTo>
                    <a:pt x="291" y="915"/>
                  </a:lnTo>
                  <a:lnTo>
                    <a:pt x="291" y="918"/>
                  </a:lnTo>
                  <a:lnTo>
                    <a:pt x="291" y="921"/>
                  </a:lnTo>
                  <a:lnTo>
                    <a:pt x="291" y="926"/>
                  </a:lnTo>
                  <a:lnTo>
                    <a:pt x="291" y="930"/>
                  </a:lnTo>
                  <a:lnTo>
                    <a:pt x="292" y="937"/>
                  </a:lnTo>
                  <a:lnTo>
                    <a:pt x="291" y="939"/>
                  </a:lnTo>
                  <a:lnTo>
                    <a:pt x="291" y="944"/>
                  </a:lnTo>
                  <a:lnTo>
                    <a:pt x="290" y="948"/>
                  </a:lnTo>
                  <a:lnTo>
                    <a:pt x="290" y="952"/>
                  </a:lnTo>
                  <a:lnTo>
                    <a:pt x="290" y="957"/>
                  </a:lnTo>
                  <a:lnTo>
                    <a:pt x="290" y="959"/>
                  </a:lnTo>
                  <a:lnTo>
                    <a:pt x="321" y="968"/>
                  </a:lnTo>
                  <a:lnTo>
                    <a:pt x="310" y="902"/>
                  </a:lnTo>
                  <a:lnTo>
                    <a:pt x="310" y="900"/>
                  </a:lnTo>
                  <a:lnTo>
                    <a:pt x="310" y="899"/>
                  </a:lnTo>
                  <a:lnTo>
                    <a:pt x="312" y="897"/>
                  </a:lnTo>
                  <a:lnTo>
                    <a:pt x="315" y="894"/>
                  </a:lnTo>
                  <a:lnTo>
                    <a:pt x="318" y="888"/>
                  </a:lnTo>
                  <a:lnTo>
                    <a:pt x="321" y="884"/>
                  </a:lnTo>
                  <a:lnTo>
                    <a:pt x="326" y="879"/>
                  </a:lnTo>
                  <a:lnTo>
                    <a:pt x="329" y="873"/>
                  </a:lnTo>
                  <a:lnTo>
                    <a:pt x="330" y="868"/>
                  </a:lnTo>
                  <a:lnTo>
                    <a:pt x="332" y="864"/>
                  </a:lnTo>
                  <a:lnTo>
                    <a:pt x="334" y="859"/>
                  </a:lnTo>
                  <a:lnTo>
                    <a:pt x="335" y="856"/>
                  </a:lnTo>
                  <a:lnTo>
                    <a:pt x="337" y="851"/>
                  </a:lnTo>
                  <a:lnTo>
                    <a:pt x="338" y="846"/>
                  </a:lnTo>
                  <a:lnTo>
                    <a:pt x="340" y="841"/>
                  </a:lnTo>
                  <a:lnTo>
                    <a:pt x="341" y="836"/>
                  </a:lnTo>
                  <a:lnTo>
                    <a:pt x="341" y="830"/>
                  </a:lnTo>
                  <a:lnTo>
                    <a:pt x="343" y="825"/>
                  </a:lnTo>
                  <a:lnTo>
                    <a:pt x="345" y="818"/>
                  </a:lnTo>
                  <a:lnTo>
                    <a:pt x="345" y="813"/>
                  </a:lnTo>
                  <a:lnTo>
                    <a:pt x="346" y="805"/>
                  </a:lnTo>
                  <a:lnTo>
                    <a:pt x="346" y="798"/>
                  </a:lnTo>
                  <a:lnTo>
                    <a:pt x="346" y="792"/>
                  </a:lnTo>
                  <a:lnTo>
                    <a:pt x="347" y="785"/>
                  </a:lnTo>
                  <a:lnTo>
                    <a:pt x="346" y="782"/>
                  </a:lnTo>
                  <a:lnTo>
                    <a:pt x="346" y="778"/>
                  </a:lnTo>
                  <a:lnTo>
                    <a:pt x="346" y="774"/>
                  </a:lnTo>
                  <a:lnTo>
                    <a:pt x="346" y="771"/>
                  </a:lnTo>
                  <a:lnTo>
                    <a:pt x="345" y="764"/>
                  </a:lnTo>
                  <a:lnTo>
                    <a:pt x="345" y="758"/>
                  </a:lnTo>
                  <a:lnTo>
                    <a:pt x="343" y="751"/>
                  </a:lnTo>
                  <a:lnTo>
                    <a:pt x="341" y="744"/>
                  </a:lnTo>
                  <a:lnTo>
                    <a:pt x="340" y="740"/>
                  </a:lnTo>
                  <a:lnTo>
                    <a:pt x="340" y="733"/>
                  </a:lnTo>
                  <a:lnTo>
                    <a:pt x="338" y="727"/>
                  </a:lnTo>
                  <a:lnTo>
                    <a:pt x="337" y="720"/>
                  </a:lnTo>
                  <a:lnTo>
                    <a:pt x="335" y="715"/>
                  </a:lnTo>
                  <a:lnTo>
                    <a:pt x="334" y="710"/>
                  </a:lnTo>
                  <a:lnTo>
                    <a:pt x="332" y="705"/>
                  </a:lnTo>
                  <a:lnTo>
                    <a:pt x="330" y="700"/>
                  </a:lnTo>
                  <a:lnTo>
                    <a:pt x="329" y="695"/>
                  </a:lnTo>
                  <a:lnTo>
                    <a:pt x="328" y="692"/>
                  </a:lnTo>
                  <a:lnTo>
                    <a:pt x="326" y="687"/>
                  </a:lnTo>
                  <a:lnTo>
                    <a:pt x="322" y="684"/>
                  </a:lnTo>
                  <a:lnTo>
                    <a:pt x="321" y="679"/>
                  </a:lnTo>
                  <a:lnTo>
                    <a:pt x="320" y="676"/>
                  </a:lnTo>
                  <a:lnTo>
                    <a:pt x="316" y="669"/>
                  </a:lnTo>
                  <a:lnTo>
                    <a:pt x="315" y="664"/>
                  </a:lnTo>
                  <a:lnTo>
                    <a:pt x="312" y="661"/>
                  </a:lnTo>
                  <a:lnTo>
                    <a:pt x="310" y="658"/>
                  </a:lnTo>
                  <a:lnTo>
                    <a:pt x="310" y="656"/>
                  </a:lnTo>
                  <a:lnTo>
                    <a:pt x="310" y="654"/>
                  </a:lnTo>
                  <a:lnTo>
                    <a:pt x="310" y="653"/>
                  </a:lnTo>
                  <a:lnTo>
                    <a:pt x="312" y="647"/>
                  </a:lnTo>
                  <a:lnTo>
                    <a:pt x="315" y="645"/>
                  </a:lnTo>
                  <a:lnTo>
                    <a:pt x="315" y="641"/>
                  </a:lnTo>
                  <a:lnTo>
                    <a:pt x="316" y="638"/>
                  </a:lnTo>
                  <a:lnTo>
                    <a:pt x="316" y="634"/>
                  </a:lnTo>
                  <a:lnTo>
                    <a:pt x="320" y="632"/>
                  </a:lnTo>
                  <a:lnTo>
                    <a:pt x="320" y="626"/>
                  </a:lnTo>
                  <a:lnTo>
                    <a:pt x="322" y="623"/>
                  </a:lnTo>
                  <a:lnTo>
                    <a:pt x="322" y="618"/>
                  </a:lnTo>
                  <a:lnTo>
                    <a:pt x="326" y="613"/>
                  </a:lnTo>
                  <a:lnTo>
                    <a:pt x="326" y="608"/>
                  </a:lnTo>
                  <a:lnTo>
                    <a:pt x="328" y="602"/>
                  </a:lnTo>
                  <a:lnTo>
                    <a:pt x="329" y="597"/>
                  </a:lnTo>
                  <a:lnTo>
                    <a:pt x="330" y="590"/>
                  </a:lnTo>
                  <a:lnTo>
                    <a:pt x="330" y="584"/>
                  </a:lnTo>
                  <a:lnTo>
                    <a:pt x="332" y="577"/>
                  </a:lnTo>
                  <a:lnTo>
                    <a:pt x="332" y="569"/>
                  </a:lnTo>
                  <a:lnTo>
                    <a:pt x="334" y="564"/>
                  </a:lnTo>
                  <a:lnTo>
                    <a:pt x="334" y="559"/>
                  </a:lnTo>
                  <a:lnTo>
                    <a:pt x="334" y="556"/>
                  </a:lnTo>
                  <a:lnTo>
                    <a:pt x="334" y="551"/>
                  </a:lnTo>
                  <a:lnTo>
                    <a:pt x="335" y="548"/>
                  </a:lnTo>
                  <a:lnTo>
                    <a:pt x="335" y="544"/>
                  </a:lnTo>
                  <a:lnTo>
                    <a:pt x="335" y="539"/>
                  </a:lnTo>
                  <a:lnTo>
                    <a:pt x="335" y="536"/>
                  </a:lnTo>
                  <a:lnTo>
                    <a:pt x="335" y="531"/>
                  </a:lnTo>
                  <a:lnTo>
                    <a:pt x="335" y="528"/>
                  </a:lnTo>
                  <a:lnTo>
                    <a:pt x="335" y="523"/>
                  </a:lnTo>
                  <a:lnTo>
                    <a:pt x="335" y="518"/>
                  </a:lnTo>
                  <a:lnTo>
                    <a:pt x="335" y="515"/>
                  </a:lnTo>
                  <a:lnTo>
                    <a:pt x="334" y="510"/>
                  </a:lnTo>
                  <a:lnTo>
                    <a:pt x="334" y="505"/>
                  </a:lnTo>
                  <a:lnTo>
                    <a:pt x="334" y="502"/>
                  </a:lnTo>
                  <a:lnTo>
                    <a:pt x="334" y="497"/>
                  </a:lnTo>
                  <a:lnTo>
                    <a:pt x="332" y="492"/>
                  </a:lnTo>
                  <a:lnTo>
                    <a:pt x="332" y="487"/>
                  </a:lnTo>
                  <a:lnTo>
                    <a:pt x="330" y="482"/>
                  </a:lnTo>
                  <a:lnTo>
                    <a:pt x="330" y="479"/>
                  </a:lnTo>
                  <a:lnTo>
                    <a:pt x="329" y="473"/>
                  </a:lnTo>
                  <a:lnTo>
                    <a:pt x="328" y="469"/>
                  </a:lnTo>
                  <a:lnTo>
                    <a:pt x="326" y="462"/>
                  </a:lnTo>
                  <a:lnTo>
                    <a:pt x="324" y="459"/>
                  </a:lnTo>
                  <a:lnTo>
                    <a:pt x="322" y="454"/>
                  </a:lnTo>
                  <a:lnTo>
                    <a:pt x="321" y="449"/>
                  </a:lnTo>
                  <a:lnTo>
                    <a:pt x="320" y="444"/>
                  </a:lnTo>
                  <a:lnTo>
                    <a:pt x="316" y="440"/>
                  </a:lnTo>
                  <a:lnTo>
                    <a:pt x="315" y="435"/>
                  </a:lnTo>
                  <a:lnTo>
                    <a:pt x="312" y="431"/>
                  </a:lnTo>
                  <a:lnTo>
                    <a:pt x="310" y="424"/>
                  </a:lnTo>
                  <a:lnTo>
                    <a:pt x="307" y="422"/>
                  </a:lnTo>
                  <a:lnTo>
                    <a:pt x="304" y="417"/>
                  </a:lnTo>
                  <a:lnTo>
                    <a:pt x="302" y="411"/>
                  </a:lnTo>
                  <a:lnTo>
                    <a:pt x="299" y="407"/>
                  </a:lnTo>
                  <a:lnTo>
                    <a:pt x="296" y="402"/>
                  </a:lnTo>
                  <a:lnTo>
                    <a:pt x="292" y="398"/>
                  </a:lnTo>
                  <a:lnTo>
                    <a:pt x="290" y="393"/>
                  </a:lnTo>
                  <a:lnTo>
                    <a:pt x="286" y="389"/>
                  </a:lnTo>
                  <a:lnTo>
                    <a:pt x="285" y="385"/>
                  </a:lnTo>
                  <a:lnTo>
                    <a:pt x="282" y="380"/>
                  </a:lnTo>
                  <a:lnTo>
                    <a:pt x="278" y="375"/>
                  </a:lnTo>
                  <a:lnTo>
                    <a:pt x="275" y="372"/>
                  </a:lnTo>
                  <a:lnTo>
                    <a:pt x="272" y="367"/>
                  </a:lnTo>
                  <a:lnTo>
                    <a:pt x="269" y="364"/>
                  </a:lnTo>
                  <a:lnTo>
                    <a:pt x="266" y="359"/>
                  </a:lnTo>
                  <a:lnTo>
                    <a:pt x="263" y="356"/>
                  </a:lnTo>
                  <a:lnTo>
                    <a:pt x="260" y="353"/>
                  </a:lnTo>
                  <a:lnTo>
                    <a:pt x="257" y="349"/>
                  </a:lnTo>
                  <a:lnTo>
                    <a:pt x="253" y="345"/>
                  </a:lnTo>
                  <a:lnTo>
                    <a:pt x="250" y="341"/>
                  </a:lnTo>
                  <a:lnTo>
                    <a:pt x="247" y="336"/>
                  </a:lnTo>
                  <a:lnTo>
                    <a:pt x="241" y="329"/>
                  </a:lnTo>
                  <a:lnTo>
                    <a:pt x="235" y="323"/>
                  </a:lnTo>
                  <a:lnTo>
                    <a:pt x="230" y="316"/>
                  </a:lnTo>
                  <a:lnTo>
                    <a:pt x="223" y="312"/>
                  </a:lnTo>
                  <a:lnTo>
                    <a:pt x="217" y="305"/>
                  </a:lnTo>
                  <a:lnTo>
                    <a:pt x="214" y="302"/>
                  </a:lnTo>
                  <a:lnTo>
                    <a:pt x="209" y="297"/>
                  </a:lnTo>
                  <a:lnTo>
                    <a:pt x="206" y="294"/>
                  </a:lnTo>
                  <a:lnTo>
                    <a:pt x="202" y="289"/>
                  </a:lnTo>
                  <a:lnTo>
                    <a:pt x="200" y="287"/>
                  </a:lnTo>
                  <a:lnTo>
                    <a:pt x="195" y="284"/>
                  </a:lnTo>
                  <a:lnTo>
                    <a:pt x="194" y="282"/>
                  </a:lnTo>
                  <a:lnTo>
                    <a:pt x="194" y="280"/>
                  </a:lnTo>
                  <a:lnTo>
                    <a:pt x="194" y="277"/>
                  </a:lnTo>
                  <a:lnTo>
                    <a:pt x="194" y="274"/>
                  </a:lnTo>
                  <a:lnTo>
                    <a:pt x="192" y="269"/>
                  </a:lnTo>
                  <a:lnTo>
                    <a:pt x="190" y="264"/>
                  </a:lnTo>
                  <a:lnTo>
                    <a:pt x="190" y="258"/>
                  </a:lnTo>
                  <a:lnTo>
                    <a:pt x="189" y="251"/>
                  </a:lnTo>
                  <a:lnTo>
                    <a:pt x="188" y="246"/>
                  </a:lnTo>
                  <a:lnTo>
                    <a:pt x="186" y="243"/>
                  </a:lnTo>
                  <a:lnTo>
                    <a:pt x="186" y="239"/>
                  </a:lnTo>
                  <a:lnTo>
                    <a:pt x="184" y="234"/>
                  </a:lnTo>
                  <a:lnTo>
                    <a:pt x="184" y="230"/>
                  </a:lnTo>
                  <a:lnTo>
                    <a:pt x="182" y="226"/>
                  </a:lnTo>
                  <a:lnTo>
                    <a:pt x="181" y="221"/>
                  </a:lnTo>
                  <a:lnTo>
                    <a:pt x="180" y="217"/>
                  </a:lnTo>
                  <a:lnTo>
                    <a:pt x="178" y="212"/>
                  </a:lnTo>
                  <a:lnTo>
                    <a:pt x="176" y="207"/>
                  </a:lnTo>
                  <a:lnTo>
                    <a:pt x="175" y="202"/>
                  </a:lnTo>
                  <a:lnTo>
                    <a:pt x="173" y="197"/>
                  </a:lnTo>
                  <a:lnTo>
                    <a:pt x="172" y="190"/>
                  </a:lnTo>
                  <a:lnTo>
                    <a:pt x="170" y="187"/>
                  </a:lnTo>
                  <a:lnTo>
                    <a:pt x="168" y="181"/>
                  </a:lnTo>
                  <a:lnTo>
                    <a:pt x="165" y="175"/>
                  </a:lnTo>
                  <a:lnTo>
                    <a:pt x="162" y="170"/>
                  </a:lnTo>
                  <a:lnTo>
                    <a:pt x="160" y="164"/>
                  </a:lnTo>
                  <a:lnTo>
                    <a:pt x="158" y="157"/>
                  </a:lnTo>
                  <a:lnTo>
                    <a:pt x="156" y="153"/>
                  </a:lnTo>
                  <a:lnTo>
                    <a:pt x="152" y="146"/>
                  </a:lnTo>
                  <a:lnTo>
                    <a:pt x="150" y="141"/>
                  </a:lnTo>
                  <a:lnTo>
                    <a:pt x="146" y="135"/>
                  </a:lnTo>
                  <a:lnTo>
                    <a:pt x="143" y="130"/>
                  </a:lnTo>
                  <a:lnTo>
                    <a:pt x="140" y="123"/>
                  </a:lnTo>
                  <a:lnTo>
                    <a:pt x="135" y="118"/>
                  </a:lnTo>
                  <a:lnTo>
                    <a:pt x="133" y="112"/>
                  </a:lnTo>
                  <a:lnTo>
                    <a:pt x="129" y="105"/>
                  </a:lnTo>
                  <a:lnTo>
                    <a:pt x="125" y="100"/>
                  </a:lnTo>
                  <a:lnTo>
                    <a:pt x="121" y="93"/>
                  </a:lnTo>
                  <a:lnTo>
                    <a:pt x="117" y="88"/>
                  </a:lnTo>
                  <a:lnTo>
                    <a:pt x="113" y="84"/>
                  </a:lnTo>
                  <a:lnTo>
                    <a:pt x="107" y="77"/>
                  </a:lnTo>
                  <a:lnTo>
                    <a:pt x="103" y="71"/>
                  </a:lnTo>
                  <a:lnTo>
                    <a:pt x="97" y="66"/>
                  </a:lnTo>
                  <a:lnTo>
                    <a:pt x="93" y="61"/>
                  </a:lnTo>
                  <a:lnTo>
                    <a:pt x="87" y="54"/>
                  </a:lnTo>
                  <a:lnTo>
                    <a:pt x="82" y="49"/>
                  </a:lnTo>
                  <a:lnTo>
                    <a:pt x="75" y="44"/>
                  </a:lnTo>
                  <a:lnTo>
                    <a:pt x="69" y="38"/>
                  </a:lnTo>
                  <a:lnTo>
                    <a:pt x="63" y="33"/>
                  </a:lnTo>
                  <a:lnTo>
                    <a:pt x="57" y="28"/>
                  </a:lnTo>
                  <a:lnTo>
                    <a:pt x="50" y="23"/>
                  </a:lnTo>
                  <a:lnTo>
                    <a:pt x="44" y="18"/>
                  </a:lnTo>
                  <a:lnTo>
                    <a:pt x="38" y="13"/>
                  </a:lnTo>
                  <a:lnTo>
                    <a:pt x="30" y="9"/>
                  </a:lnTo>
                  <a:lnTo>
                    <a:pt x="22" y="5"/>
                  </a:lnTo>
                  <a:lnTo>
                    <a:pt x="1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7" name="Freeform 18"/>
            <p:cNvSpPr>
              <a:spLocks/>
            </p:cNvSpPr>
            <p:nvPr/>
          </p:nvSpPr>
          <p:spPr bwMode="auto">
            <a:xfrm>
              <a:off x="2282305" y="4569221"/>
              <a:ext cx="268288" cy="109537"/>
            </a:xfrm>
            <a:custGeom>
              <a:avLst/>
              <a:gdLst>
                <a:gd name="T0" fmla="*/ 2147483647 w 169"/>
                <a:gd name="T1" fmla="*/ 2147483647 h 69"/>
                <a:gd name="T2" fmla="*/ 2147483647 w 169"/>
                <a:gd name="T3" fmla="*/ 2147483647 h 69"/>
                <a:gd name="T4" fmla="*/ 2147483647 w 169"/>
                <a:gd name="T5" fmla="*/ 2147483647 h 69"/>
                <a:gd name="T6" fmla="*/ 2147483647 w 169"/>
                <a:gd name="T7" fmla="*/ 2147483647 h 69"/>
                <a:gd name="T8" fmla="*/ 2147483647 w 169"/>
                <a:gd name="T9" fmla="*/ 2147483647 h 69"/>
                <a:gd name="T10" fmla="*/ 2147483647 w 169"/>
                <a:gd name="T11" fmla="*/ 2147483647 h 69"/>
                <a:gd name="T12" fmla="*/ 2147483647 w 169"/>
                <a:gd name="T13" fmla="*/ 2147483647 h 69"/>
                <a:gd name="T14" fmla="*/ 2147483647 w 169"/>
                <a:gd name="T15" fmla="*/ 2147483647 h 69"/>
                <a:gd name="T16" fmla="*/ 2147483647 w 169"/>
                <a:gd name="T17" fmla="*/ 2147483647 h 69"/>
                <a:gd name="T18" fmla="*/ 2147483647 w 169"/>
                <a:gd name="T19" fmla="*/ 2147483647 h 69"/>
                <a:gd name="T20" fmla="*/ 2147483647 w 169"/>
                <a:gd name="T21" fmla="*/ 2147483647 h 69"/>
                <a:gd name="T22" fmla="*/ 2147483647 w 169"/>
                <a:gd name="T23" fmla="*/ 2147483647 h 69"/>
                <a:gd name="T24" fmla="*/ 2147483647 w 169"/>
                <a:gd name="T25" fmla="*/ 2147483647 h 69"/>
                <a:gd name="T26" fmla="*/ 2147483647 w 169"/>
                <a:gd name="T27" fmla="*/ 2147483647 h 69"/>
                <a:gd name="T28" fmla="*/ 2147483647 w 169"/>
                <a:gd name="T29" fmla="*/ 2147483647 h 69"/>
                <a:gd name="T30" fmla="*/ 2147483647 w 169"/>
                <a:gd name="T31" fmla="*/ 2147483647 h 69"/>
                <a:gd name="T32" fmla="*/ 2147483647 w 169"/>
                <a:gd name="T33" fmla="*/ 2147483647 h 69"/>
                <a:gd name="T34" fmla="*/ 2147483647 w 169"/>
                <a:gd name="T35" fmla="*/ 0 h 69"/>
                <a:gd name="T36" fmla="*/ 2147483647 w 169"/>
                <a:gd name="T37" fmla="*/ 2147483647 h 69"/>
                <a:gd name="T38" fmla="*/ 2147483647 w 169"/>
                <a:gd name="T39" fmla="*/ 2147483647 h 69"/>
                <a:gd name="T40" fmla="*/ 2147483647 w 169"/>
                <a:gd name="T41" fmla="*/ 2147483647 h 69"/>
                <a:gd name="T42" fmla="*/ 2147483647 w 169"/>
                <a:gd name="T43" fmla="*/ 2147483647 h 69"/>
                <a:gd name="T44" fmla="*/ 2147483647 w 169"/>
                <a:gd name="T45" fmla="*/ 2147483647 h 69"/>
                <a:gd name="T46" fmla="*/ 2147483647 w 169"/>
                <a:gd name="T47" fmla="*/ 2147483647 h 69"/>
                <a:gd name="T48" fmla="*/ 2147483647 w 169"/>
                <a:gd name="T49" fmla="*/ 2147483647 h 69"/>
                <a:gd name="T50" fmla="*/ 2147483647 w 169"/>
                <a:gd name="T51" fmla="*/ 2147483647 h 69"/>
                <a:gd name="T52" fmla="*/ 2147483647 w 169"/>
                <a:gd name="T53" fmla="*/ 2147483647 h 69"/>
                <a:gd name="T54" fmla="*/ 2147483647 w 169"/>
                <a:gd name="T55" fmla="*/ 2147483647 h 69"/>
                <a:gd name="T56" fmla="*/ 2147483647 w 169"/>
                <a:gd name="T57" fmla="*/ 2147483647 h 69"/>
                <a:gd name="T58" fmla="*/ 2147483647 w 169"/>
                <a:gd name="T59" fmla="*/ 2147483647 h 69"/>
                <a:gd name="T60" fmla="*/ 2147483647 w 169"/>
                <a:gd name="T61" fmla="*/ 2147483647 h 69"/>
                <a:gd name="T62" fmla="*/ 2147483647 w 169"/>
                <a:gd name="T63" fmla="*/ 2147483647 h 69"/>
                <a:gd name="T64" fmla="*/ 2147483647 w 169"/>
                <a:gd name="T65" fmla="*/ 2147483647 h 69"/>
                <a:gd name="T66" fmla="*/ 2147483647 w 169"/>
                <a:gd name="T67" fmla="*/ 2147483647 h 69"/>
                <a:gd name="T68" fmla="*/ 2147483647 w 169"/>
                <a:gd name="T69" fmla="*/ 2147483647 h 69"/>
                <a:gd name="T70" fmla="*/ 2147483647 w 169"/>
                <a:gd name="T71" fmla="*/ 2147483647 h 69"/>
                <a:gd name="T72" fmla="*/ 2147483647 w 169"/>
                <a:gd name="T73" fmla="*/ 2147483647 h 69"/>
                <a:gd name="T74" fmla="*/ 2147483647 w 169"/>
                <a:gd name="T75" fmla="*/ 2147483647 h 69"/>
                <a:gd name="T76" fmla="*/ 2147483647 w 169"/>
                <a:gd name="T77" fmla="*/ 2147483647 h 69"/>
                <a:gd name="T78" fmla="*/ 2147483647 w 169"/>
                <a:gd name="T79" fmla="*/ 2147483647 h 69"/>
                <a:gd name="T80" fmla="*/ 2147483647 w 169"/>
                <a:gd name="T81" fmla="*/ 2147483647 h 69"/>
                <a:gd name="T82" fmla="*/ 2147483647 w 169"/>
                <a:gd name="T83" fmla="*/ 2147483647 h 69"/>
                <a:gd name="T84" fmla="*/ 2147483647 w 169"/>
                <a:gd name="T85" fmla="*/ 2147483647 h 69"/>
                <a:gd name="T86" fmla="*/ 2147483647 w 169"/>
                <a:gd name="T87" fmla="*/ 2147483647 h 69"/>
                <a:gd name="T88" fmla="*/ 2147483647 w 169"/>
                <a:gd name="T89" fmla="*/ 2147483647 h 69"/>
                <a:gd name="T90" fmla="*/ 2147483647 w 169"/>
                <a:gd name="T91" fmla="*/ 2147483647 h 69"/>
                <a:gd name="T92" fmla="*/ 0 w 169"/>
                <a:gd name="T93" fmla="*/ 2147483647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69"/>
                <a:gd name="T142" fmla="*/ 0 h 69"/>
                <a:gd name="T143" fmla="*/ 169 w 169"/>
                <a:gd name="T144" fmla="*/ 69 h 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69" h="69">
                  <a:moveTo>
                    <a:pt x="0" y="44"/>
                  </a:moveTo>
                  <a:lnTo>
                    <a:pt x="2" y="44"/>
                  </a:lnTo>
                  <a:lnTo>
                    <a:pt x="7" y="46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4" y="48"/>
                  </a:lnTo>
                  <a:lnTo>
                    <a:pt x="27" y="48"/>
                  </a:lnTo>
                  <a:lnTo>
                    <a:pt x="30" y="49"/>
                  </a:lnTo>
                  <a:lnTo>
                    <a:pt x="33" y="49"/>
                  </a:lnTo>
                  <a:lnTo>
                    <a:pt x="38" y="49"/>
                  </a:lnTo>
                  <a:lnTo>
                    <a:pt x="41" y="49"/>
                  </a:lnTo>
                  <a:lnTo>
                    <a:pt x="46" y="49"/>
                  </a:lnTo>
                  <a:lnTo>
                    <a:pt x="49" y="49"/>
                  </a:lnTo>
                  <a:lnTo>
                    <a:pt x="52" y="50"/>
                  </a:lnTo>
                  <a:lnTo>
                    <a:pt x="56" y="50"/>
                  </a:lnTo>
                  <a:lnTo>
                    <a:pt x="60" y="50"/>
                  </a:lnTo>
                  <a:lnTo>
                    <a:pt x="63" y="50"/>
                  </a:lnTo>
                  <a:lnTo>
                    <a:pt x="68" y="50"/>
                  </a:lnTo>
                  <a:lnTo>
                    <a:pt x="74" y="49"/>
                  </a:lnTo>
                  <a:lnTo>
                    <a:pt x="80" y="49"/>
                  </a:lnTo>
                  <a:lnTo>
                    <a:pt x="85" y="48"/>
                  </a:lnTo>
                  <a:lnTo>
                    <a:pt x="90" y="46"/>
                  </a:lnTo>
                  <a:lnTo>
                    <a:pt x="93" y="42"/>
                  </a:lnTo>
                  <a:lnTo>
                    <a:pt x="94" y="39"/>
                  </a:lnTo>
                  <a:lnTo>
                    <a:pt x="94" y="36"/>
                  </a:lnTo>
                  <a:lnTo>
                    <a:pt x="93" y="33"/>
                  </a:lnTo>
                  <a:lnTo>
                    <a:pt x="92" y="29"/>
                  </a:lnTo>
                  <a:lnTo>
                    <a:pt x="90" y="26"/>
                  </a:lnTo>
                  <a:lnTo>
                    <a:pt x="87" y="21"/>
                  </a:lnTo>
                  <a:lnTo>
                    <a:pt x="84" y="18"/>
                  </a:lnTo>
                  <a:lnTo>
                    <a:pt x="80" y="15"/>
                  </a:lnTo>
                  <a:lnTo>
                    <a:pt x="77" y="10"/>
                  </a:lnTo>
                  <a:lnTo>
                    <a:pt x="74" y="8"/>
                  </a:lnTo>
                  <a:lnTo>
                    <a:pt x="72" y="5"/>
                  </a:lnTo>
                  <a:lnTo>
                    <a:pt x="71" y="2"/>
                  </a:lnTo>
                  <a:lnTo>
                    <a:pt x="74" y="0"/>
                  </a:lnTo>
                  <a:lnTo>
                    <a:pt x="79" y="0"/>
                  </a:lnTo>
                  <a:lnTo>
                    <a:pt x="87" y="3"/>
                  </a:lnTo>
                  <a:lnTo>
                    <a:pt x="90" y="3"/>
                  </a:lnTo>
                  <a:lnTo>
                    <a:pt x="94" y="5"/>
                  </a:lnTo>
                  <a:lnTo>
                    <a:pt x="98" y="8"/>
                  </a:lnTo>
                  <a:lnTo>
                    <a:pt x="102" y="10"/>
                  </a:lnTo>
                  <a:lnTo>
                    <a:pt x="106" y="10"/>
                  </a:lnTo>
                  <a:lnTo>
                    <a:pt x="110" y="13"/>
                  </a:lnTo>
                  <a:lnTo>
                    <a:pt x="114" y="15"/>
                  </a:lnTo>
                  <a:lnTo>
                    <a:pt x="118" y="16"/>
                  </a:lnTo>
                  <a:lnTo>
                    <a:pt x="121" y="16"/>
                  </a:lnTo>
                  <a:lnTo>
                    <a:pt x="124" y="18"/>
                  </a:lnTo>
                  <a:lnTo>
                    <a:pt x="127" y="20"/>
                  </a:lnTo>
                  <a:lnTo>
                    <a:pt x="132" y="21"/>
                  </a:lnTo>
                  <a:lnTo>
                    <a:pt x="137" y="21"/>
                  </a:lnTo>
                  <a:lnTo>
                    <a:pt x="143" y="21"/>
                  </a:lnTo>
                  <a:lnTo>
                    <a:pt x="148" y="20"/>
                  </a:lnTo>
                  <a:lnTo>
                    <a:pt x="153" y="20"/>
                  </a:lnTo>
                  <a:lnTo>
                    <a:pt x="156" y="18"/>
                  </a:lnTo>
                  <a:lnTo>
                    <a:pt x="159" y="18"/>
                  </a:lnTo>
                  <a:lnTo>
                    <a:pt x="161" y="16"/>
                  </a:lnTo>
                  <a:lnTo>
                    <a:pt x="169" y="36"/>
                  </a:lnTo>
                  <a:lnTo>
                    <a:pt x="121" y="35"/>
                  </a:lnTo>
                  <a:lnTo>
                    <a:pt x="123" y="36"/>
                  </a:lnTo>
                  <a:lnTo>
                    <a:pt x="123" y="39"/>
                  </a:lnTo>
                  <a:lnTo>
                    <a:pt x="123" y="42"/>
                  </a:lnTo>
                  <a:lnTo>
                    <a:pt x="121" y="48"/>
                  </a:lnTo>
                  <a:lnTo>
                    <a:pt x="118" y="52"/>
                  </a:lnTo>
                  <a:lnTo>
                    <a:pt x="115" y="56"/>
                  </a:lnTo>
                  <a:lnTo>
                    <a:pt x="112" y="57"/>
                  </a:lnTo>
                  <a:lnTo>
                    <a:pt x="107" y="61"/>
                  </a:lnTo>
                  <a:lnTo>
                    <a:pt x="104" y="63"/>
                  </a:lnTo>
                  <a:lnTo>
                    <a:pt x="100" y="63"/>
                  </a:lnTo>
                  <a:lnTo>
                    <a:pt x="96" y="65"/>
                  </a:lnTo>
                  <a:lnTo>
                    <a:pt x="93" y="65"/>
                  </a:lnTo>
                  <a:lnTo>
                    <a:pt x="90" y="67"/>
                  </a:lnTo>
                  <a:lnTo>
                    <a:pt x="85" y="67"/>
                  </a:lnTo>
                  <a:lnTo>
                    <a:pt x="82" y="67"/>
                  </a:lnTo>
                  <a:lnTo>
                    <a:pt x="79" y="69"/>
                  </a:lnTo>
                  <a:lnTo>
                    <a:pt x="74" y="69"/>
                  </a:lnTo>
                  <a:lnTo>
                    <a:pt x="69" y="69"/>
                  </a:lnTo>
                  <a:lnTo>
                    <a:pt x="66" y="69"/>
                  </a:lnTo>
                  <a:lnTo>
                    <a:pt x="62" y="69"/>
                  </a:lnTo>
                  <a:lnTo>
                    <a:pt x="56" y="69"/>
                  </a:lnTo>
                  <a:lnTo>
                    <a:pt x="52" y="69"/>
                  </a:lnTo>
                  <a:lnTo>
                    <a:pt x="49" y="69"/>
                  </a:lnTo>
                  <a:lnTo>
                    <a:pt x="44" y="69"/>
                  </a:lnTo>
                  <a:lnTo>
                    <a:pt x="41" y="69"/>
                  </a:lnTo>
                  <a:lnTo>
                    <a:pt x="36" y="69"/>
                  </a:lnTo>
                  <a:lnTo>
                    <a:pt x="33" y="67"/>
                  </a:lnTo>
                  <a:lnTo>
                    <a:pt x="28" y="67"/>
                  </a:lnTo>
                  <a:lnTo>
                    <a:pt x="25" y="67"/>
                  </a:lnTo>
                  <a:lnTo>
                    <a:pt x="17" y="65"/>
                  </a:lnTo>
                  <a:lnTo>
                    <a:pt x="13" y="65"/>
                  </a:lnTo>
                  <a:lnTo>
                    <a:pt x="8" y="65"/>
                  </a:lnTo>
                  <a:lnTo>
                    <a:pt x="3" y="65"/>
                  </a:lnTo>
                  <a:lnTo>
                    <a:pt x="2" y="6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8" name="Freeform 19"/>
            <p:cNvSpPr>
              <a:spLocks/>
            </p:cNvSpPr>
            <p:nvPr/>
          </p:nvSpPr>
          <p:spPr bwMode="auto">
            <a:xfrm>
              <a:off x="2509317" y="4573984"/>
              <a:ext cx="63500" cy="155575"/>
            </a:xfrm>
            <a:custGeom>
              <a:avLst/>
              <a:gdLst>
                <a:gd name="T0" fmla="*/ 2147483647 w 40"/>
                <a:gd name="T1" fmla="*/ 0 h 98"/>
                <a:gd name="T2" fmla="*/ 2147483647 w 40"/>
                <a:gd name="T3" fmla="*/ 2147483647 h 98"/>
                <a:gd name="T4" fmla="*/ 2147483647 w 40"/>
                <a:gd name="T5" fmla="*/ 2147483647 h 98"/>
                <a:gd name="T6" fmla="*/ 2147483647 w 40"/>
                <a:gd name="T7" fmla="*/ 2147483647 h 98"/>
                <a:gd name="T8" fmla="*/ 2147483647 w 40"/>
                <a:gd name="T9" fmla="*/ 2147483647 h 98"/>
                <a:gd name="T10" fmla="*/ 2147483647 w 40"/>
                <a:gd name="T11" fmla="*/ 2147483647 h 98"/>
                <a:gd name="T12" fmla="*/ 2147483647 w 40"/>
                <a:gd name="T13" fmla="*/ 2147483647 h 98"/>
                <a:gd name="T14" fmla="*/ 2147483647 w 40"/>
                <a:gd name="T15" fmla="*/ 2147483647 h 98"/>
                <a:gd name="T16" fmla="*/ 2147483647 w 40"/>
                <a:gd name="T17" fmla="*/ 2147483647 h 98"/>
                <a:gd name="T18" fmla="*/ 2147483647 w 40"/>
                <a:gd name="T19" fmla="*/ 2147483647 h 98"/>
                <a:gd name="T20" fmla="*/ 2147483647 w 40"/>
                <a:gd name="T21" fmla="*/ 2147483647 h 98"/>
                <a:gd name="T22" fmla="*/ 2147483647 w 40"/>
                <a:gd name="T23" fmla="*/ 2147483647 h 98"/>
                <a:gd name="T24" fmla="*/ 2147483647 w 40"/>
                <a:gd name="T25" fmla="*/ 2147483647 h 98"/>
                <a:gd name="T26" fmla="*/ 2147483647 w 40"/>
                <a:gd name="T27" fmla="*/ 2147483647 h 98"/>
                <a:gd name="T28" fmla="*/ 2147483647 w 40"/>
                <a:gd name="T29" fmla="*/ 2147483647 h 98"/>
                <a:gd name="T30" fmla="*/ 2147483647 w 40"/>
                <a:gd name="T31" fmla="*/ 2147483647 h 98"/>
                <a:gd name="T32" fmla="*/ 2147483647 w 40"/>
                <a:gd name="T33" fmla="*/ 2147483647 h 98"/>
                <a:gd name="T34" fmla="*/ 2147483647 w 40"/>
                <a:gd name="T35" fmla="*/ 2147483647 h 98"/>
                <a:gd name="T36" fmla="*/ 2147483647 w 40"/>
                <a:gd name="T37" fmla="*/ 2147483647 h 98"/>
                <a:gd name="T38" fmla="*/ 2147483647 w 40"/>
                <a:gd name="T39" fmla="*/ 2147483647 h 98"/>
                <a:gd name="T40" fmla="*/ 2147483647 w 40"/>
                <a:gd name="T41" fmla="*/ 2147483647 h 98"/>
                <a:gd name="T42" fmla="*/ 0 w 40"/>
                <a:gd name="T43" fmla="*/ 2147483647 h 98"/>
                <a:gd name="T44" fmla="*/ 2147483647 w 40"/>
                <a:gd name="T45" fmla="*/ 2147483647 h 98"/>
                <a:gd name="T46" fmla="*/ 2147483647 w 40"/>
                <a:gd name="T47" fmla="*/ 2147483647 h 98"/>
                <a:gd name="T48" fmla="*/ 2147483647 w 40"/>
                <a:gd name="T49" fmla="*/ 2147483647 h 98"/>
                <a:gd name="T50" fmla="*/ 2147483647 w 40"/>
                <a:gd name="T51" fmla="*/ 2147483647 h 98"/>
                <a:gd name="T52" fmla="*/ 2147483647 w 40"/>
                <a:gd name="T53" fmla="*/ 2147483647 h 98"/>
                <a:gd name="T54" fmla="*/ 2147483647 w 40"/>
                <a:gd name="T55" fmla="*/ 2147483647 h 98"/>
                <a:gd name="T56" fmla="*/ 2147483647 w 40"/>
                <a:gd name="T57" fmla="*/ 2147483647 h 98"/>
                <a:gd name="T58" fmla="*/ 2147483647 w 40"/>
                <a:gd name="T59" fmla="*/ 2147483647 h 98"/>
                <a:gd name="T60" fmla="*/ 2147483647 w 40"/>
                <a:gd name="T61" fmla="*/ 2147483647 h 98"/>
                <a:gd name="T62" fmla="*/ 2147483647 w 40"/>
                <a:gd name="T63" fmla="*/ 2147483647 h 98"/>
                <a:gd name="T64" fmla="*/ 2147483647 w 40"/>
                <a:gd name="T65" fmla="*/ 2147483647 h 98"/>
                <a:gd name="T66" fmla="*/ 2147483647 w 40"/>
                <a:gd name="T67" fmla="*/ 2147483647 h 98"/>
                <a:gd name="T68" fmla="*/ 2147483647 w 40"/>
                <a:gd name="T69" fmla="*/ 2147483647 h 98"/>
                <a:gd name="T70" fmla="*/ 2147483647 w 40"/>
                <a:gd name="T71" fmla="*/ 2147483647 h 98"/>
                <a:gd name="T72" fmla="*/ 2147483647 w 40"/>
                <a:gd name="T73" fmla="*/ 2147483647 h 98"/>
                <a:gd name="T74" fmla="*/ 2147483647 w 40"/>
                <a:gd name="T75" fmla="*/ 2147483647 h 98"/>
                <a:gd name="T76" fmla="*/ 2147483647 w 40"/>
                <a:gd name="T77" fmla="*/ 2147483647 h 98"/>
                <a:gd name="T78" fmla="*/ 2147483647 w 40"/>
                <a:gd name="T79" fmla="*/ 2147483647 h 98"/>
                <a:gd name="T80" fmla="*/ 2147483647 w 40"/>
                <a:gd name="T81" fmla="*/ 2147483647 h 98"/>
                <a:gd name="T82" fmla="*/ 2147483647 w 40"/>
                <a:gd name="T83" fmla="*/ 2147483647 h 98"/>
                <a:gd name="T84" fmla="*/ 2147483647 w 40"/>
                <a:gd name="T85" fmla="*/ 2147483647 h 98"/>
                <a:gd name="T86" fmla="*/ 2147483647 w 40"/>
                <a:gd name="T87" fmla="*/ 2147483647 h 98"/>
                <a:gd name="T88" fmla="*/ 2147483647 w 40"/>
                <a:gd name="T89" fmla="*/ 2147483647 h 98"/>
                <a:gd name="T90" fmla="*/ 2147483647 w 40"/>
                <a:gd name="T91" fmla="*/ 2147483647 h 98"/>
                <a:gd name="T92" fmla="*/ 2147483647 w 40"/>
                <a:gd name="T93" fmla="*/ 2147483647 h 98"/>
                <a:gd name="T94" fmla="*/ 2147483647 w 40"/>
                <a:gd name="T95" fmla="*/ 2147483647 h 98"/>
                <a:gd name="T96" fmla="*/ 2147483647 w 40"/>
                <a:gd name="T97" fmla="*/ 2147483647 h 98"/>
                <a:gd name="T98" fmla="*/ 2147483647 w 40"/>
                <a:gd name="T99" fmla="*/ 0 h 9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0"/>
                <a:gd name="T151" fmla="*/ 0 h 98"/>
                <a:gd name="T152" fmla="*/ 40 w 40"/>
                <a:gd name="T153" fmla="*/ 98 h 9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0" h="98">
                  <a:moveTo>
                    <a:pt x="10" y="0"/>
                  </a:moveTo>
                  <a:lnTo>
                    <a:pt x="10" y="2"/>
                  </a:lnTo>
                  <a:lnTo>
                    <a:pt x="10" y="5"/>
                  </a:lnTo>
                  <a:lnTo>
                    <a:pt x="10" y="10"/>
                  </a:lnTo>
                  <a:lnTo>
                    <a:pt x="10" y="13"/>
                  </a:lnTo>
                  <a:lnTo>
                    <a:pt x="10" y="20"/>
                  </a:lnTo>
                  <a:lnTo>
                    <a:pt x="10" y="26"/>
                  </a:lnTo>
                  <a:lnTo>
                    <a:pt x="11" y="33"/>
                  </a:lnTo>
                  <a:lnTo>
                    <a:pt x="10" y="36"/>
                  </a:lnTo>
                  <a:lnTo>
                    <a:pt x="10" y="39"/>
                  </a:lnTo>
                  <a:lnTo>
                    <a:pt x="10" y="42"/>
                  </a:lnTo>
                  <a:lnTo>
                    <a:pt x="10" y="47"/>
                  </a:lnTo>
                  <a:lnTo>
                    <a:pt x="10" y="51"/>
                  </a:lnTo>
                  <a:lnTo>
                    <a:pt x="10" y="56"/>
                  </a:lnTo>
                  <a:lnTo>
                    <a:pt x="8" y="59"/>
                  </a:lnTo>
                  <a:lnTo>
                    <a:pt x="8" y="62"/>
                  </a:lnTo>
                  <a:lnTo>
                    <a:pt x="8" y="66"/>
                  </a:lnTo>
                  <a:lnTo>
                    <a:pt x="6" y="71"/>
                  </a:lnTo>
                  <a:lnTo>
                    <a:pt x="5" y="73"/>
                  </a:lnTo>
                  <a:lnTo>
                    <a:pt x="5" y="77"/>
                  </a:lnTo>
                  <a:lnTo>
                    <a:pt x="2" y="84"/>
                  </a:lnTo>
                  <a:lnTo>
                    <a:pt x="0" y="92"/>
                  </a:lnTo>
                  <a:lnTo>
                    <a:pt x="5" y="97"/>
                  </a:lnTo>
                  <a:lnTo>
                    <a:pt x="6" y="97"/>
                  </a:lnTo>
                  <a:lnTo>
                    <a:pt x="10" y="98"/>
                  </a:lnTo>
                  <a:lnTo>
                    <a:pt x="15" y="95"/>
                  </a:lnTo>
                  <a:lnTo>
                    <a:pt x="21" y="93"/>
                  </a:lnTo>
                  <a:lnTo>
                    <a:pt x="26" y="87"/>
                  </a:lnTo>
                  <a:lnTo>
                    <a:pt x="31" y="82"/>
                  </a:lnTo>
                  <a:lnTo>
                    <a:pt x="32" y="77"/>
                  </a:lnTo>
                  <a:lnTo>
                    <a:pt x="33" y="73"/>
                  </a:lnTo>
                  <a:lnTo>
                    <a:pt x="37" y="69"/>
                  </a:lnTo>
                  <a:lnTo>
                    <a:pt x="39" y="66"/>
                  </a:lnTo>
                  <a:lnTo>
                    <a:pt x="39" y="62"/>
                  </a:lnTo>
                  <a:lnTo>
                    <a:pt x="39" y="58"/>
                  </a:lnTo>
                  <a:lnTo>
                    <a:pt x="40" y="54"/>
                  </a:lnTo>
                  <a:lnTo>
                    <a:pt x="40" y="49"/>
                  </a:lnTo>
                  <a:lnTo>
                    <a:pt x="40" y="46"/>
                  </a:lnTo>
                  <a:lnTo>
                    <a:pt x="40" y="42"/>
                  </a:lnTo>
                  <a:lnTo>
                    <a:pt x="40" y="38"/>
                  </a:lnTo>
                  <a:lnTo>
                    <a:pt x="40" y="34"/>
                  </a:lnTo>
                  <a:lnTo>
                    <a:pt x="39" y="29"/>
                  </a:lnTo>
                  <a:lnTo>
                    <a:pt x="37" y="26"/>
                  </a:lnTo>
                  <a:lnTo>
                    <a:pt x="36" y="23"/>
                  </a:lnTo>
                  <a:lnTo>
                    <a:pt x="32" y="20"/>
                  </a:lnTo>
                  <a:lnTo>
                    <a:pt x="27" y="13"/>
                  </a:lnTo>
                  <a:lnTo>
                    <a:pt x="23" y="10"/>
                  </a:lnTo>
                  <a:lnTo>
                    <a:pt x="18" y="5"/>
                  </a:lnTo>
                  <a:lnTo>
                    <a:pt x="15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69" name="Freeform 20"/>
            <p:cNvSpPr>
              <a:spLocks/>
            </p:cNvSpPr>
            <p:nvPr/>
          </p:nvSpPr>
          <p:spPr bwMode="auto">
            <a:xfrm>
              <a:off x="2572817" y="4372371"/>
              <a:ext cx="279400" cy="334962"/>
            </a:xfrm>
            <a:custGeom>
              <a:avLst/>
              <a:gdLst>
                <a:gd name="T0" fmla="*/ 2147483647 w 176"/>
                <a:gd name="T1" fmla="*/ 2147483647 h 211"/>
                <a:gd name="T2" fmla="*/ 2147483647 w 176"/>
                <a:gd name="T3" fmla="*/ 2147483647 h 211"/>
                <a:gd name="T4" fmla="*/ 2147483647 w 176"/>
                <a:gd name="T5" fmla="*/ 2147483647 h 211"/>
                <a:gd name="T6" fmla="*/ 2147483647 w 176"/>
                <a:gd name="T7" fmla="*/ 2147483647 h 211"/>
                <a:gd name="T8" fmla="*/ 2147483647 w 176"/>
                <a:gd name="T9" fmla="*/ 2147483647 h 211"/>
                <a:gd name="T10" fmla="*/ 2147483647 w 176"/>
                <a:gd name="T11" fmla="*/ 2147483647 h 211"/>
                <a:gd name="T12" fmla="*/ 2147483647 w 176"/>
                <a:gd name="T13" fmla="*/ 2147483647 h 211"/>
                <a:gd name="T14" fmla="*/ 2147483647 w 176"/>
                <a:gd name="T15" fmla="*/ 2147483647 h 211"/>
                <a:gd name="T16" fmla="*/ 2147483647 w 176"/>
                <a:gd name="T17" fmla="*/ 2147483647 h 211"/>
                <a:gd name="T18" fmla="*/ 2147483647 w 176"/>
                <a:gd name="T19" fmla="*/ 2147483647 h 211"/>
                <a:gd name="T20" fmla="*/ 2147483647 w 176"/>
                <a:gd name="T21" fmla="*/ 2147483647 h 211"/>
                <a:gd name="T22" fmla="*/ 2147483647 w 176"/>
                <a:gd name="T23" fmla="*/ 2147483647 h 211"/>
                <a:gd name="T24" fmla="*/ 2147483647 w 176"/>
                <a:gd name="T25" fmla="*/ 2147483647 h 211"/>
                <a:gd name="T26" fmla="*/ 2147483647 w 176"/>
                <a:gd name="T27" fmla="*/ 2147483647 h 211"/>
                <a:gd name="T28" fmla="*/ 2147483647 w 176"/>
                <a:gd name="T29" fmla="*/ 2147483647 h 211"/>
                <a:gd name="T30" fmla="*/ 2147483647 w 176"/>
                <a:gd name="T31" fmla="*/ 2147483647 h 211"/>
                <a:gd name="T32" fmla="*/ 2147483647 w 176"/>
                <a:gd name="T33" fmla="*/ 2147483647 h 211"/>
                <a:gd name="T34" fmla="*/ 2147483647 w 176"/>
                <a:gd name="T35" fmla="*/ 2147483647 h 211"/>
                <a:gd name="T36" fmla="*/ 2147483647 w 176"/>
                <a:gd name="T37" fmla="*/ 2147483647 h 211"/>
                <a:gd name="T38" fmla="*/ 0 w 176"/>
                <a:gd name="T39" fmla="*/ 2147483647 h 211"/>
                <a:gd name="T40" fmla="*/ 2147483647 w 176"/>
                <a:gd name="T41" fmla="*/ 2147483647 h 211"/>
                <a:gd name="T42" fmla="*/ 2147483647 w 176"/>
                <a:gd name="T43" fmla="*/ 2147483647 h 211"/>
                <a:gd name="T44" fmla="*/ 2147483647 w 176"/>
                <a:gd name="T45" fmla="*/ 2147483647 h 211"/>
                <a:gd name="T46" fmla="*/ 2147483647 w 176"/>
                <a:gd name="T47" fmla="*/ 2147483647 h 211"/>
                <a:gd name="T48" fmla="*/ 2147483647 w 176"/>
                <a:gd name="T49" fmla="*/ 2147483647 h 211"/>
                <a:gd name="T50" fmla="*/ 2147483647 w 176"/>
                <a:gd name="T51" fmla="*/ 2147483647 h 211"/>
                <a:gd name="T52" fmla="*/ 2147483647 w 176"/>
                <a:gd name="T53" fmla="*/ 2147483647 h 211"/>
                <a:gd name="T54" fmla="*/ 2147483647 w 176"/>
                <a:gd name="T55" fmla="*/ 2147483647 h 211"/>
                <a:gd name="T56" fmla="*/ 2147483647 w 176"/>
                <a:gd name="T57" fmla="*/ 2147483647 h 211"/>
                <a:gd name="T58" fmla="*/ 2147483647 w 176"/>
                <a:gd name="T59" fmla="*/ 2147483647 h 211"/>
                <a:gd name="T60" fmla="*/ 2147483647 w 176"/>
                <a:gd name="T61" fmla="*/ 2147483647 h 211"/>
                <a:gd name="T62" fmla="*/ 2147483647 w 176"/>
                <a:gd name="T63" fmla="*/ 2147483647 h 211"/>
                <a:gd name="T64" fmla="*/ 2147483647 w 176"/>
                <a:gd name="T65" fmla="*/ 2147483647 h 211"/>
                <a:gd name="T66" fmla="*/ 2147483647 w 176"/>
                <a:gd name="T67" fmla="*/ 2147483647 h 211"/>
                <a:gd name="T68" fmla="*/ 2147483647 w 176"/>
                <a:gd name="T69" fmla="*/ 2147483647 h 211"/>
                <a:gd name="T70" fmla="*/ 2147483647 w 176"/>
                <a:gd name="T71" fmla="*/ 2147483647 h 211"/>
                <a:gd name="T72" fmla="*/ 2147483647 w 176"/>
                <a:gd name="T73" fmla="*/ 2147483647 h 211"/>
                <a:gd name="T74" fmla="*/ 2147483647 w 176"/>
                <a:gd name="T75" fmla="*/ 2147483647 h 211"/>
                <a:gd name="T76" fmla="*/ 2147483647 w 176"/>
                <a:gd name="T77" fmla="*/ 2147483647 h 211"/>
                <a:gd name="T78" fmla="*/ 2147483647 w 176"/>
                <a:gd name="T79" fmla="*/ 2147483647 h 211"/>
                <a:gd name="T80" fmla="*/ 2147483647 w 176"/>
                <a:gd name="T81" fmla="*/ 2147483647 h 211"/>
                <a:gd name="T82" fmla="*/ 2147483647 w 176"/>
                <a:gd name="T83" fmla="*/ 2147483647 h 211"/>
                <a:gd name="T84" fmla="*/ 2147483647 w 176"/>
                <a:gd name="T85" fmla="*/ 2147483647 h 211"/>
                <a:gd name="T86" fmla="*/ 2147483647 w 176"/>
                <a:gd name="T87" fmla="*/ 2147483647 h 211"/>
                <a:gd name="T88" fmla="*/ 2147483647 w 176"/>
                <a:gd name="T89" fmla="*/ 2147483647 h 211"/>
                <a:gd name="T90" fmla="*/ 2147483647 w 176"/>
                <a:gd name="T91" fmla="*/ 2147483647 h 211"/>
                <a:gd name="T92" fmla="*/ 2147483647 w 176"/>
                <a:gd name="T93" fmla="*/ 2147483647 h 211"/>
                <a:gd name="T94" fmla="*/ 2147483647 w 176"/>
                <a:gd name="T95" fmla="*/ 2147483647 h 211"/>
                <a:gd name="T96" fmla="*/ 2147483647 w 176"/>
                <a:gd name="T97" fmla="*/ 0 h 21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6"/>
                <a:gd name="T148" fmla="*/ 0 h 211"/>
                <a:gd name="T149" fmla="*/ 176 w 176"/>
                <a:gd name="T150" fmla="*/ 211 h 21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6" h="211">
                  <a:moveTo>
                    <a:pt x="146" y="17"/>
                  </a:moveTo>
                  <a:lnTo>
                    <a:pt x="144" y="20"/>
                  </a:lnTo>
                  <a:lnTo>
                    <a:pt x="143" y="24"/>
                  </a:lnTo>
                  <a:lnTo>
                    <a:pt x="141" y="29"/>
                  </a:lnTo>
                  <a:lnTo>
                    <a:pt x="139" y="35"/>
                  </a:lnTo>
                  <a:lnTo>
                    <a:pt x="137" y="41"/>
                  </a:lnTo>
                  <a:lnTo>
                    <a:pt x="132" y="47"/>
                  </a:lnTo>
                  <a:lnTo>
                    <a:pt x="127" y="52"/>
                  </a:lnTo>
                  <a:lnTo>
                    <a:pt x="122" y="59"/>
                  </a:lnTo>
                  <a:lnTo>
                    <a:pt x="118" y="60"/>
                  </a:lnTo>
                  <a:lnTo>
                    <a:pt x="113" y="63"/>
                  </a:lnTo>
                  <a:lnTo>
                    <a:pt x="110" y="65"/>
                  </a:lnTo>
                  <a:lnTo>
                    <a:pt x="107" y="68"/>
                  </a:lnTo>
                  <a:lnTo>
                    <a:pt x="102" y="72"/>
                  </a:lnTo>
                  <a:lnTo>
                    <a:pt x="97" y="75"/>
                  </a:lnTo>
                  <a:lnTo>
                    <a:pt x="92" y="77"/>
                  </a:lnTo>
                  <a:lnTo>
                    <a:pt x="89" y="80"/>
                  </a:lnTo>
                  <a:lnTo>
                    <a:pt x="84" y="83"/>
                  </a:lnTo>
                  <a:lnTo>
                    <a:pt x="80" y="86"/>
                  </a:lnTo>
                  <a:lnTo>
                    <a:pt x="75" y="88"/>
                  </a:lnTo>
                  <a:lnTo>
                    <a:pt x="71" y="91"/>
                  </a:lnTo>
                  <a:lnTo>
                    <a:pt x="66" y="94"/>
                  </a:lnTo>
                  <a:lnTo>
                    <a:pt x="61" y="98"/>
                  </a:lnTo>
                  <a:lnTo>
                    <a:pt x="55" y="101"/>
                  </a:lnTo>
                  <a:lnTo>
                    <a:pt x="52" y="104"/>
                  </a:lnTo>
                  <a:lnTo>
                    <a:pt x="45" y="107"/>
                  </a:lnTo>
                  <a:lnTo>
                    <a:pt x="41" y="112"/>
                  </a:lnTo>
                  <a:lnTo>
                    <a:pt x="36" y="116"/>
                  </a:lnTo>
                  <a:lnTo>
                    <a:pt x="31" y="123"/>
                  </a:lnTo>
                  <a:lnTo>
                    <a:pt x="27" y="125"/>
                  </a:lnTo>
                  <a:lnTo>
                    <a:pt x="22" y="132"/>
                  </a:lnTo>
                  <a:lnTo>
                    <a:pt x="19" y="137"/>
                  </a:lnTo>
                  <a:lnTo>
                    <a:pt x="15" y="144"/>
                  </a:lnTo>
                  <a:lnTo>
                    <a:pt x="11" y="149"/>
                  </a:lnTo>
                  <a:lnTo>
                    <a:pt x="10" y="152"/>
                  </a:lnTo>
                  <a:lnTo>
                    <a:pt x="6" y="157"/>
                  </a:lnTo>
                  <a:lnTo>
                    <a:pt x="4" y="162"/>
                  </a:lnTo>
                  <a:lnTo>
                    <a:pt x="3" y="165"/>
                  </a:lnTo>
                  <a:lnTo>
                    <a:pt x="2" y="167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211"/>
                  </a:lnTo>
                  <a:lnTo>
                    <a:pt x="2" y="209"/>
                  </a:lnTo>
                  <a:lnTo>
                    <a:pt x="3" y="207"/>
                  </a:lnTo>
                  <a:lnTo>
                    <a:pt x="4" y="202"/>
                  </a:lnTo>
                  <a:lnTo>
                    <a:pt x="6" y="197"/>
                  </a:lnTo>
                  <a:lnTo>
                    <a:pt x="8" y="194"/>
                  </a:lnTo>
                  <a:lnTo>
                    <a:pt x="10" y="191"/>
                  </a:lnTo>
                  <a:lnTo>
                    <a:pt x="11" y="186"/>
                  </a:lnTo>
                  <a:lnTo>
                    <a:pt x="12" y="183"/>
                  </a:lnTo>
                  <a:lnTo>
                    <a:pt x="15" y="180"/>
                  </a:lnTo>
                  <a:lnTo>
                    <a:pt x="17" y="175"/>
                  </a:lnTo>
                  <a:lnTo>
                    <a:pt x="19" y="171"/>
                  </a:lnTo>
                  <a:lnTo>
                    <a:pt x="22" y="168"/>
                  </a:lnTo>
                  <a:lnTo>
                    <a:pt x="23" y="163"/>
                  </a:lnTo>
                  <a:lnTo>
                    <a:pt x="25" y="158"/>
                  </a:lnTo>
                  <a:lnTo>
                    <a:pt x="28" y="155"/>
                  </a:lnTo>
                  <a:lnTo>
                    <a:pt x="29" y="150"/>
                  </a:lnTo>
                  <a:lnTo>
                    <a:pt x="33" y="147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41" y="136"/>
                  </a:lnTo>
                  <a:lnTo>
                    <a:pt x="42" y="132"/>
                  </a:lnTo>
                  <a:lnTo>
                    <a:pt x="45" y="129"/>
                  </a:lnTo>
                  <a:lnTo>
                    <a:pt x="49" y="125"/>
                  </a:lnTo>
                  <a:lnTo>
                    <a:pt x="52" y="123"/>
                  </a:lnTo>
                  <a:lnTo>
                    <a:pt x="57" y="119"/>
                  </a:lnTo>
                  <a:lnTo>
                    <a:pt x="63" y="117"/>
                  </a:lnTo>
                  <a:lnTo>
                    <a:pt x="67" y="112"/>
                  </a:lnTo>
                  <a:lnTo>
                    <a:pt x="74" y="111"/>
                  </a:lnTo>
                  <a:lnTo>
                    <a:pt x="80" y="107"/>
                  </a:lnTo>
                  <a:lnTo>
                    <a:pt x="86" y="104"/>
                  </a:lnTo>
                  <a:lnTo>
                    <a:pt x="92" y="101"/>
                  </a:lnTo>
                  <a:lnTo>
                    <a:pt x="99" y="96"/>
                  </a:lnTo>
                  <a:lnTo>
                    <a:pt x="105" y="93"/>
                  </a:lnTo>
                  <a:lnTo>
                    <a:pt x="112" y="90"/>
                  </a:lnTo>
                  <a:lnTo>
                    <a:pt x="118" y="85"/>
                  </a:lnTo>
                  <a:lnTo>
                    <a:pt x="124" y="81"/>
                  </a:lnTo>
                  <a:lnTo>
                    <a:pt x="129" y="77"/>
                  </a:lnTo>
                  <a:lnTo>
                    <a:pt x="135" y="73"/>
                  </a:lnTo>
                  <a:lnTo>
                    <a:pt x="139" y="70"/>
                  </a:lnTo>
                  <a:lnTo>
                    <a:pt x="144" y="65"/>
                  </a:lnTo>
                  <a:lnTo>
                    <a:pt x="149" y="62"/>
                  </a:lnTo>
                  <a:lnTo>
                    <a:pt x="154" y="60"/>
                  </a:lnTo>
                  <a:lnTo>
                    <a:pt x="155" y="55"/>
                  </a:lnTo>
                  <a:lnTo>
                    <a:pt x="159" y="52"/>
                  </a:lnTo>
                  <a:lnTo>
                    <a:pt x="160" y="48"/>
                  </a:lnTo>
                  <a:lnTo>
                    <a:pt x="163" y="46"/>
                  </a:lnTo>
                  <a:lnTo>
                    <a:pt x="165" y="42"/>
                  </a:lnTo>
                  <a:lnTo>
                    <a:pt x="167" y="37"/>
                  </a:lnTo>
                  <a:lnTo>
                    <a:pt x="168" y="34"/>
                  </a:lnTo>
                  <a:lnTo>
                    <a:pt x="169" y="29"/>
                  </a:lnTo>
                  <a:lnTo>
                    <a:pt x="171" y="26"/>
                  </a:lnTo>
                  <a:lnTo>
                    <a:pt x="173" y="22"/>
                  </a:lnTo>
                  <a:lnTo>
                    <a:pt x="173" y="20"/>
                  </a:lnTo>
                  <a:lnTo>
                    <a:pt x="174" y="16"/>
                  </a:lnTo>
                  <a:lnTo>
                    <a:pt x="176" y="13"/>
                  </a:lnTo>
                  <a:lnTo>
                    <a:pt x="167" y="0"/>
                  </a:lnTo>
                  <a:lnTo>
                    <a:pt x="14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270" name="Rectangle 21"/>
            <p:cNvSpPr>
              <a:spLocks noChangeArrowheads="1"/>
            </p:cNvSpPr>
            <p:nvPr/>
          </p:nvSpPr>
          <p:spPr bwMode="auto">
            <a:xfrm>
              <a:off x="1345680" y="3811984"/>
              <a:ext cx="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 altLang="ru-RU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0" name="Выгнутая вверх стрелка 89"/>
          <p:cNvSpPr/>
          <p:nvPr/>
        </p:nvSpPr>
        <p:spPr>
          <a:xfrm>
            <a:off x="611188" y="688975"/>
            <a:ext cx="3962400" cy="1052513"/>
          </a:xfrm>
          <a:prstGeom prst="curvedDownArrow">
            <a:avLst>
              <a:gd name="adj1" fmla="val 26611"/>
              <a:gd name="adj2" fmla="val 56576"/>
              <a:gd name="adj3" fmla="val 428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1" name="Стрелка вниз 90"/>
          <p:cNvSpPr/>
          <p:nvPr/>
        </p:nvSpPr>
        <p:spPr>
          <a:xfrm rot="18937724">
            <a:off x="6330950" y="4522788"/>
            <a:ext cx="454025" cy="1073150"/>
          </a:xfrm>
          <a:prstGeom prst="downArrow">
            <a:avLst>
              <a:gd name="adj1" fmla="val 50000"/>
              <a:gd name="adj2" fmla="val 4720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8" name="Стрелка вниз 97"/>
          <p:cNvSpPr/>
          <p:nvPr/>
        </p:nvSpPr>
        <p:spPr>
          <a:xfrm rot="2640686">
            <a:off x="2470150" y="4484688"/>
            <a:ext cx="455613" cy="104933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247" name="TextBox 92"/>
          <p:cNvSpPr txBox="1">
            <a:spLocks noChangeArrowheads="1"/>
          </p:cNvSpPr>
          <p:nvPr/>
        </p:nvSpPr>
        <p:spPr bwMode="auto">
          <a:xfrm>
            <a:off x="3286125" y="2857500"/>
            <a:ext cx="27622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ru-RU" altLang="ru-RU" sz="2400" b="1" dirty="0">
                <a:solidFill>
                  <a:srgbClr val="000000"/>
                </a:solidFill>
                <a:cs typeface="Times New Roman" pitchFamily="18" charset="0"/>
              </a:rPr>
              <a:t>Муниципальный дорожный фонд</a:t>
            </a:r>
          </a:p>
          <a:p>
            <a:pPr algn="ctr"/>
            <a:r>
              <a:rPr lang="ru-RU" altLang="ru-RU" sz="2800" b="1" dirty="0" smtClean="0">
                <a:solidFill>
                  <a:srgbClr val="000000"/>
                </a:solidFill>
                <a:cs typeface="Times New Roman" pitchFamily="18" charset="0"/>
              </a:rPr>
              <a:t>12 050,7</a:t>
            </a:r>
            <a:endParaRPr lang="ru-RU" altLang="ru-RU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248" name="TextBox 93"/>
          <p:cNvSpPr txBox="1">
            <a:spLocks noChangeArrowheads="1"/>
          </p:cNvSpPr>
          <p:nvPr/>
        </p:nvSpPr>
        <p:spPr bwMode="auto">
          <a:xfrm>
            <a:off x="323850" y="5262563"/>
            <a:ext cx="4214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Содержание местных дорог</a:t>
            </a:r>
          </a:p>
          <a:p>
            <a:pPr algn="ctr"/>
            <a:r>
              <a:rPr lang="ru-RU" altLang="ru-RU" sz="2800" dirty="0" smtClean="0">
                <a:solidFill>
                  <a:srgbClr val="000000"/>
                </a:solidFill>
                <a:cs typeface="Times New Roman" pitchFamily="18" charset="0"/>
              </a:rPr>
              <a:t>6 112,6 тыс.рублей</a:t>
            </a:r>
            <a:endParaRPr lang="ru-RU" altLang="ru-RU" sz="2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249" name="TextBox 103"/>
          <p:cNvSpPr txBox="1">
            <a:spLocks noChangeArrowheads="1"/>
          </p:cNvSpPr>
          <p:nvPr/>
        </p:nvSpPr>
        <p:spPr bwMode="auto">
          <a:xfrm>
            <a:off x="5665788" y="5262563"/>
            <a:ext cx="3028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Ремонт местных дорог</a:t>
            </a:r>
          </a:p>
          <a:p>
            <a:pPr algn="ctr"/>
            <a:r>
              <a:rPr lang="ru-RU" altLang="ru-RU" sz="2800" dirty="0">
                <a:solidFill>
                  <a:srgbClr val="000000"/>
                </a:solidFill>
                <a:cs typeface="Times New Roman" pitchFamily="18" charset="0"/>
              </a:rPr>
              <a:t>5 938,1 тыс.рублей</a:t>
            </a:r>
          </a:p>
        </p:txBody>
      </p:sp>
      <p:sp>
        <p:nvSpPr>
          <p:cNvPr id="10250" name="TextBox 95"/>
          <p:cNvSpPr txBox="1">
            <a:spLocks noChangeArrowheads="1"/>
          </p:cNvSpPr>
          <p:nvPr/>
        </p:nvSpPr>
        <p:spPr bwMode="auto">
          <a:xfrm>
            <a:off x="611188" y="1195388"/>
            <a:ext cx="31178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i="1" dirty="0">
                <a:solidFill>
                  <a:srgbClr val="000000"/>
                </a:solidFill>
                <a:cs typeface="Times New Roman" pitchFamily="18" charset="0"/>
              </a:rPr>
              <a:t>акцизы на нефтепродукты</a:t>
            </a:r>
          </a:p>
          <a:p>
            <a:pPr algn="ctr"/>
            <a:r>
              <a:rPr lang="ru-RU" altLang="ru-RU" sz="2400" b="1" i="1" dirty="0">
                <a:solidFill>
                  <a:srgbClr val="000000"/>
                </a:solidFill>
                <a:cs typeface="Times New Roman" pitchFamily="18" charset="0"/>
              </a:rPr>
              <a:t>транспортный налог</a:t>
            </a:r>
          </a:p>
          <a:p>
            <a:pPr algn="ctr"/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6 071,1</a:t>
            </a:r>
            <a:endParaRPr lang="ru-RU" altLang="ru-RU" sz="24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" name="Выгнутая вправо стрелка 3"/>
          <p:cNvSpPr/>
          <p:nvPr/>
        </p:nvSpPr>
        <p:spPr>
          <a:xfrm rot="16200000" flipV="1">
            <a:off x="5942013" y="-773113"/>
            <a:ext cx="1112838" cy="3903663"/>
          </a:xfrm>
          <a:prstGeom prst="curvedLeftArrow">
            <a:avLst>
              <a:gd name="adj1" fmla="val 23056"/>
              <a:gd name="adj2" fmla="val 50000"/>
              <a:gd name="adj3" fmla="val 4061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252" name="TextBox 99"/>
          <p:cNvSpPr txBox="1">
            <a:spLocks noChangeArrowheads="1"/>
          </p:cNvSpPr>
          <p:nvPr/>
        </p:nvSpPr>
        <p:spPr bwMode="auto">
          <a:xfrm>
            <a:off x="5784850" y="1177925"/>
            <a:ext cx="31083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i="1" dirty="0">
                <a:solidFill>
                  <a:srgbClr val="000000"/>
                </a:solidFill>
                <a:cs typeface="Times New Roman" pitchFamily="18" charset="0"/>
              </a:rPr>
              <a:t>иные доходы </a:t>
            </a:r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5 979,6</a:t>
            </a:r>
            <a:endParaRPr lang="ru-RU" altLang="ru-RU" sz="24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 altLang="ru-RU" sz="2400" b="1" i="1" dirty="0">
                <a:solidFill>
                  <a:srgbClr val="000000"/>
                </a:solidFill>
                <a:cs typeface="Times New Roman" pitchFamily="18" charset="0"/>
              </a:rPr>
              <a:t>(в том числе целевые поступления из бюджета района)</a:t>
            </a:r>
          </a:p>
          <a:p>
            <a:r>
              <a:rPr lang="ru-RU" altLang="ru-RU" sz="2400" b="1" i="1" dirty="0" smtClean="0">
                <a:solidFill>
                  <a:srgbClr val="000000"/>
                </a:solidFill>
                <a:cs typeface="Times New Roman" pitchFamily="18" charset="0"/>
              </a:rPr>
              <a:t>2 379,0</a:t>
            </a:r>
            <a:endParaRPr lang="ru-RU" altLang="ru-RU" sz="24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местных дорог, тыс.рублей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857230"/>
          <a:ext cx="8286807" cy="56403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83027"/>
                <a:gridCol w="1757808"/>
                <a:gridCol w="1339282"/>
                <a:gridCol w="1506690"/>
              </a:tblGrid>
              <a:tr h="107755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заключенных контрактов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в 2016 году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Подлежит оплате в 2017 году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1020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Ямочный ремонт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ул. Карла Маркса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920,2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460,1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460,1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9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Ямочный ремонт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ул. Зеленая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870,2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435,1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435,1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33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дорожного покрытия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плотины и ул. Калинина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2 690,2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1 345,1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1345,1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тротуара на плотине</a:t>
                      </a:r>
                      <a:r>
                        <a:rPr lang="ru-RU" sz="2000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п. Суксун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1 905,4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935,5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952,8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4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Восстановление изношенных слоев асфальтобетонного покрытия ул. Колхозная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2 762,3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2 762,3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6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9 148,3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5 938,1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3193,1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BA9D9-6A94-4DE3-B58A-CB82D71702D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5320050"/>
              </p:ext>
            </p:extLst>
          </p:nvPr>
        </p:nvGraphicFramePr>
        <p:xfrm>
          <a:off x="214282" y="1293257"/>
          <a:ext cx="8643998" cy="5114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1904"/>
                <a:gridCol w="2251047"/>
                <a:gridCol w="2251047"/>
              </a:tblGrid>
              <a:tr h="11250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в 2015 году, тыс.руб.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в 2016 году, тыс.руб.</a:t>
                      </a:r>
                      <a:endParaRPr lang="ru-RU" sz="2400" dirty="0"/>
                    </a:p>
                  </a:txBody>
                  <a:tcPr marT="45716" marB="45716"/>
                </a:tc>
              </a:tr>
              <a:tr h="75003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10 093,1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317,0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7138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184,8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209,8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7138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4 729,3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4 866,9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122945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 жилищно-коммунального хозяйства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1 430,2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1 645,7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  <a:tr h="51777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Всего</a:t>
                      </a:r>
                      <a:endParaRPr lang="ru-RU" sz="2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16 437,4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7 039,4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779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417513"/>
          </a:xfrm>
        </p:spPr>
        <p:txBody>
          <a:bodyPr/>
          <a:lstStyle/>
          <a:p>
            <a:pPr algn="ctr"/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2417975"/>
              </p:ext>
            </p:extLst>
          </p:nvPr>
        </p:nvGraphicFramePr>
        <p:xfrm>
          <a:off x="1714480" y="785794"/>
          <a:ext cx="7215238" cy="589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6089"/>
                <a:gridCol w="1749149"/>
              </a:tblGrid>
              <a:tr h="12408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Исполнено в 2016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году,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тыс.руб.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413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Уличное освещение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3155,3</a:t>
                      </a:r>
                    </a:p>
                  </a:txBody>
                  <a:tcPr marT="45712" marB="45712" horzOverflow="overflow"/>
                </a:tc>
              </a:tr>
              <a:tr h="4260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Озеленение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</a:t>
                      </a:r>
                    </a:p>
                  </a:txBody>
                  <a:tcPr marT="45712" marB="45712" horzOverflow="overflow"/>
                </a:tc>
              </a:tr>
              <a:tr h="4654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мест захоронения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43,0</a:t>
                      </a:r>
                    </a:p>
                  </a:txBody>
                  <a:tcPr marT="45712" marB="45712" horzOverflow="overflow"/>
                </a:tc>
              </a:tr>
              <a:tr h="1789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сбора и вывоза бытовых отходов и мусора (в т.ч. участие в организации деятельности по обработке, утилизации, обезвреживанию, захоронению ТКО)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849,9</a:t>
                      </a:r>
                    </a:p>
                  </a:txBody>
                  <a:tcPr marT="45712" marB="45712" horzOverflow="overflow"/>
                </a:tc>
              </a:tr>
              <a:tr h="42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расходы по благоустройству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755,6</a:t>
                      </a:r>
                    </a:p>
                  </a:txBody>
                  <a:tcPr marT="45712" marB="45712" horzOverflow="overflow"/>
                </a:tc>
              </a:tr>
              <a:tr h="782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по благоустройству</a:t>
                      </a:r>
                    </a:p>
                  </a:txBody>
                  <a:tcPr marL="91428" marR="91428"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4 866,9</a:t>
                      </a:r>
                    </a:p>
                  </a:txBody>
                  <a:tcPr marT="45712" marB="45712" horzOverflow="overflow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pic>
        <p:nvPicPr>
          <p:cNvPr id="6146" name="Picture 2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1714480" cy="642942"/>
          </a:xfrm>
          <a:prstGeom prst="rect">
            <a:avLst/>
          </a:prstGeom>
          <a:noFill/>
        </p:spPr>
      </p:pic>
      <p:pic>
        <p:nvPicPr>
          <p:cNvPr id="6148" name="Picture 4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00306"/>
            <a:ext cx="1714480" cy="571504"/>
          </a:xfrm>
          <a:prstGeom prst="rect">
            <a:avLst/>
          </a:prstGeom>
          <a:noFill/>
        </p:spPr>
      </p:pic>
      <p:pic>
        <p:nvPicPr>
          <p:cNvPr id="6150" name="Picture 6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00372"/>
            <a:ext cx="1714480" cy="642942"/>
          </a:xfrm>
          <a:prstGeom prst="rect">
            <a:avLst/>
          </a:prstGeom>
          <a:noFill/>
        </p:spPr>
      </p:pic>
      <p:pic>
        <p:nvPicPr>
          <p:cNvPr id="6152" name="Picture 8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643314"/>
            <a:ext cx="1714480" cy="1428760"/>
          </a:xfrm>
          <a:prstGeom prst="rect">
            <a:avLst/>
          </a:prstGeom>
          <a:noFill/>
        </p:spPr>
      </p:pic>
      <p:pic>
        <p:nvPicPr>
          <p:cNvPr id="6154" name="Picture 10" descr="&amp;Pcy;&amp;ocy;&amp;khcy;&amp;ocy;&amp;zhcy;&amp;iecy;&amp;iecy; &amp;icy;&amp;zcy;&amp;ocy;&amp;bcy;&amp;rcy;&amp;acy;&amp;zhcy;&amp;iecy;&amp;ncy;&amp;icy;&amp;ie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072074"/>
            <a:ext cx="1714480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14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Финансовая помощь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3614734" cy="64294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91,3 тыс. рублей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572132" y="2928934"/>
            <a:ext cx="29717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800" b="1" dirty="0" smtClean="0">
                <a:solidFill>
                  <a:srgbClr val="0000FF"/>
                </a:solidFill>
                <a:cs typeface="Times New Roman" pitchFamily="18" charset="0"/>
              </a:rPr>
              <a:t>29,9 тыс. рублей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трелка вниз 7"/>
          <p:cNvSpPr/>
          <p:nvPr/>
        </p:nvSpPr>
        <p:spPr>
          <a:xfrm flipH="1">
            <a:off x="2214543" y="3500438"/>
            <a:ext cx="714381" cy="125845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643702" y="3500438"/>
            <a:ext cx="714380" cy="1307081"/>
          </a:xfrm>
          <a:prstGeom prst="downArrow">
            <a:avLst>
              <a:gd name="adj1" fmla="val 50000"/>
              <a:gd name="adj2" fmla="val 4720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42878" y="785794"/>
            <a:ext cx="85011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обеспечение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передаваемых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полномочий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5357818" y="4643446"/>
            <a:ext cx="335758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контроль за исполнением</a:t>
            </a:r>
          </a:p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бюджета поселения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4786322"/>
            <a:ext cx="46434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b="1" dirty="0" smtClean="0">
                <a:solidFill>
                  <a:srgbClr val="CC3300"/>
                </a:solidFill>
                <a:cs typeface="Times New Roman" pitchFamily="18" charset="0"/>
              </a:rPr>
              <a:t>участие в организации деятельности по обработке, утилизации, обезвреживанию, захоронению твердых коммунальных отходов</a:t>
            </a:r>
            <a:endParaRPr lang="ru-RU" sz="2400" b="1" dirty="0">
              <a:solidFill>
                <a:srgbClr val="CC3300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643050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 бюджета муниципального района                  бюджету поселения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4" y="1785926"/>
            <a:ext cx="4000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Из бюджета поселения                бюджету муниципального района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642918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6600"/>
                </a:solidFill>
              </a:rPr>
              <a:t>Бюджет Суксунского городского поселения на 2016 год утвержден Решением Думы Суксунского городского поселения от 23.12 2015 №114  с параметрами на 3 года</a:t>
            </a:r>
          </a:p>
          <a:p>
            <a:pPr algn="ctr"/>
            <a:endParaRPr lang="ru-RU" sz="2400" b="1" dirty="0">
              <a:solidFill>
                <a:srgbClr val="99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285992"/>
            <a:ext cx="8715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7030A0"/>
                </a:solidFill>
              </a:rPr>
              <a:t>Ревизионной комиссией в Думу городского поселения и администрацию района направлено заключение о соответствии требованиям бюджетного законодательства РФ проекта бюджета на 2016 год и плановый период 2017-2018 гг.</a:t>
            </a:r>
          </a:p>
          <a:p>
            <a:pPr algn="just">
              <a:buFont typeface="Wingdings" pitchFamily="2" charset="2"/>
              <a:buChar char="v"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C3300"/>
                </a:solidFill>
              </a:rPr>
              <a:t>Основные ограничения и требования, установленные Бюджетным кодексом РФ проектом бюджета выполнены</a:t>
            </a:r>
          </a:p>
          <a:p>
            <a:pPr algn="just">
              <a:buFont typeface="Wingdings" pitchFamily="2" charset="2"/>
              <a:buChar char="v"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 2016 году 4 раза вносились изменения в решение Думы Суксунского городского поселения по корректировке доходной и расходной части бюджета поселения 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бюджета, тыс.рублей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900113" y="3716338"/>
            <a:ext cx="72723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dirty="0"/>
              <a:t>Задолженность учреждений на </a:t>
            </a:r>
            <a:r>
              <a:rPr lang="ru-RU" altLang="ru-RU" sz="2800" dirty="0" smtClean="0"/>
              <a:t>01.01.2017 года во </a:t>
            </a:r>
            <a:r>
              <a:rPr lang="ru-RU" altLang="ru-RU" sz="2800" dirty="0"/>
              <a:t>все уровни бюджетов отсутствует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97000"/>
          <a:ext cx="8501121" cy="233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594"/>
                <a:gridCol w="1840527"/>
              </a:tblGrid>
              <a:tr h="96043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r>
                        <a:rPr lang="ru-RU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кредиторская задолженность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1434" marR="91434"/>
                </a:tc>
              </a:tr>
              <a:tr h="1049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</a:t>
                      </a:r>
                      <a:r>
                        <a:rPr lang="ru-RU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дебиторская задолженность</a:t>
                      </a:r>
                      <a:endParaRPr lang="ru-RU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1434" marR="91434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48680"/>
          </a:xfrm>
        </p:spPr>
        <p:txBody>
          <a:bodyPr>
            <a:noAutofit/>
          </a:bodyPr>
          <a:lstStyle/>
          <a:p>
            <a:r>
              <a:rPr lang="ru-RU" altLang="ru-RU" sz="3200" b="1" i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Повышение качества управления финансами</a:t>
            </a:r>
            <a:endParaRPr lang="ru-RU" sz="3200" dirty="0">
              <a:solidFill>
                <a:srgbClr val="66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21F4-4159-4DB7-A29C-83694923860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988841"/>
          <a:ext cx="8712969" cy="4525757"/>
        </p:xfrm>
        <a:graphic>
          <a:graphicData uri="http://schemas.openxmlformats.org/drawingml/2006/table">
            <a:tbl>
              <a:tblPr/>
              <a:tblGrid>
                <a:gridCol w="4176465"/>
                <a:gridCol w="4536504"/>
              </a:tblGrid>
              <a:tr h="5132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5763" marR="5763" marT="5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ссылка на электронный документ, страницу, содержащие необходимую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2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Размещение на официальном сайте органа местного самоуправления решения о бюджете 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sng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http://suksun.ru/newsite/page.php?216     Решение Думы </a:t>
                      </a:r>
                      <a:r>
                        <a:rPr lang="ru-RU" sz="1600" b="0" i="0" u="sng" strike="noStrike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Суксунского</a:t>
                      </a:r>
                      <a:r>
                        <a:rPr lang="ru-RU" sz="1600" b="0" i="0" u="sng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городского поселения от 23.12.2015г. №114 О бюджете </a:t>
                      </a:r>
                      <a:r>
                        <a:rPr lang="ru-RU" sz="1600" b="0" i="0" u="sng" strike="noStrike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Суксунского</a:t>
                      </a:r>
                      <a:r>
                        <a:rPr lang="ru-RU" sz="1600" b="0" i="0" u="sng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городского поселения на 2016 год и на плановый период 2017 и 2018 годов</a:t>
                      </a:r>
                      <a:endParaRPr lang="ru-RU" sz="16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884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Размещение на официальном сайте поселения информационных сообщений для граждан о проведении публичных слушаний по проекту решения о бюджете поселения на очередной финансовый год и плановый период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http://www.suksun.ru/newsite/page.php?164</a:t>
                      </a:r>
                      <a:endParaRPr lang="ru-RU" sz="1600" b="0" i="0" u="sng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39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Размещение на официальном сайте поселения основных параметров бюджетов поселений в формате "Бюджет для граждан»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http://suksunskij.permarea.ru/Organy-vlasti/duma_suksunskogo_gorodskogo_poselenija/budzhet_poselenija/</a:t>
                      </a:r>
                      <a:endParaRPr lang="ru-RU" sz="1600" b="0" i="0" u="none" strike="noStrike" dirty="0" smtClean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63" marR="5763" marT="5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2068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6600"/>
                </a:solidFill>
              </a:rPr>
              <a:t>Министерство финансов Пермского края ежегодно оценивает качество управления   муниципальными финансами по направлениям: </a:t>
            </a:r>
          </a:p>
          <a:p>
            <a:pPr lvl="0" algn="ctr"/>
            <a:r>
              <a:rPr lang="ru-RU" sz="2000" b="1" dirty="0" smtClean="0">
                <a:solidFill>
                  <a:srgbClr val="0000FF"/>
                </a:solidFill>
              </a:rPr>
              <a:t>планирование и исполнение бюджета, прозрачность бюджетного процесса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71538" y="1714488"/>
            <a:ext cx="6653238" cy="35290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4000" dirty="0" smtClean="0">
              <a:solidFill>
                <a:srgbClr val="083763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>
                <a:solidFill>
                  <a:srgbClr val="083763"/>
                </a:solidFill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33796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 dirty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Номер слайда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454D83D8-FA92-463A-AE8D-030B016BAEA0}" type="slidenum">
              <a:rPr lang="ru-RU" sz="1200">
                <a:solidFill>
                  <a:schemeClr val="tx2">
                    <a:shade val="90000"/>
                  </a:schemeClr>
                </a:solidFill>
                <a:latin typeface="Arial" charset="0"/>
              </a:rPr>
              <a:pPr algn="r">
                <a:defRPr/>
              </a:pPr>
              <a:t>22</a:t>
            </a:fld>
            <a:endParaRPr lang="ru-RU" sz="1200" dirty="0">
              <a:solidFill>
                <a:schemeClr val="tx2">
                  <a:shade val="90000"/>
                </a:schemeClr>
              </a:solidFill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114AC-4699-434D-9F77-A2C36DA86CC4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2" name="Rectangle 28"/>
          <p:cNvSpPr>
            <a:spLocks noGrp="1" noChangeArrowheads="1"/>
          </p:cNvSpPr>
          <p:nvPr>
            <p:ph type="title"/>
          </p:nvPr>
        </p:nvSpPr>
        <p:spPr>
          <a:xfrm>
            <a:off x="395288" y="214290"/>
            <a:ext cx="8424862" cy="85725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</a:rPr>
              <a:t>Исполнение бюджета поселения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Общие характеристики бюджета (тыс.руб.)</a:t>
            </a:r>
          </a:p>
        </p:txBody>
      </p:sp>
      <p:graphicFrame>
        <p:nvGraphicFramePr>
          <p:cNvPr id="110630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8886349"/>
              </p:ext>
            </p:extLst>
          </p:nvPr>
        </p:nvGraphicFramePr>
        <p:xfrm>
          <a:off x="357158" y="1214423"/>
          <a:ext cx="8572559" cy="5429288"/>
        </p:xfrm>
        <a:graphic>
          <a:graphicData uri="http://schemas.openxmlformats.org/drawingml/2006/table">
            <a:tbl>
              <a:tblPr/>
              <a:tblGrid>
                <a:gridCol w="2188223"/>
                <a:gridCol w="1319522"/>
                <a:gridCol w="1317788"/>
                <a:gridCol w="1319521"/>
                <a:gridCol w="1070184"/>
                <a:gridCol w="1357321"/>
              </a:tblGrid>
              <a:tr h="7471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2015 года 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год, тыс.руб.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2016/факт 2015,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</a:tr>
              <a:tr h="853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(уточ.)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8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ДОХОДОВ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РАСХОДОВ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ДЕФИЦИТ(-)/ ПРОФИЦИТ(+)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33 052,2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34 145,4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-1 093,2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32 000,4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38 071,2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-6 070,8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28 299,7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29 710,5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-1 410,8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BF5F9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/>
                    </a:gradFill>
                  </a:tcPr>
                </a:tc>
              </a:tr>
            </a:tbl>
          </a:graphicData>
        </a:graphic>
      </p:graphicFrame>
      <p:sp>
        <p:nvSpPr>
          <p:cNvPr id="14365" name="Нижний колонтитул 4"/>
          <p:cNvSpPr txBox="1">
            <a:spLocks noGrp="1"/>
          </p:cNvSpPr>
          <p:nvPr/>
        </p:nvSpPr>
        <p:spPr bwMode="auto">
          <a:xfrm>
            <a:off x="3357563" y="6429375"/>
            <a:ext cx="30861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endParaRPr lang="ru-RU" sz="1200" dirty="0">
              <a:solidFill>
                <a:srgbClr val="045C75"/>
              </a:solidFill>
              <a:latin typeface="Calibri" pitchFamily="34" charset="0"/>
            </a:endParaRPr>
          </a:p>
        </p:txBody>
      </p:sp>
      <p:sp>
        <p:nvSpPr>
          <p:cNvPr id="28" name="Номер слайда 5"/>
          <p:cNvSpPr txBox="1">
            <a:spLocks noGrp="1"/>
          </p:cNvSpPr>
          <p:nvPr/>
        </p:nvSpPr>
        <p:spPr>
          <a:xfrm>
            <a:off x="7885113" y="4652963"/>
            <a:ext cx="2133600" cy="47625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4DCD404-A1C3-46E4-B9F3-F7CBBB2A39F0}" type="slidenum">
              <a:rPr lang="ru-RU" sz="1200">
                <a:solidFill>
                  <a:schemeClr val="tx2">
                    <a:shade val="90000"/>
                  </a:schemeClr>
                </a:solidFill>
                <a:latin typeface="Arial" charset="0"/>
              </a:rPr>
              <a:pPr algn="r">
                <a:defRPr/>
              </a:pPr>
              <a:t>3</a:t>
            </a:fld>
            <a:endParaRPr lang="ru-RU" sz="1200" dirty="0">
              <a:solidFill>
                <a:schemeClr val="tx2">
                  <a:shade val="90000"/>
                </a:schemeClr>
              </a:solidFill>
              <a:latin typeface="Arial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B045-CEF3-4BED-A8D0-70D6DECA784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692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Нормативы зачисления налогов в бюджет поселения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21F4-4159-4DB7-A29C-83694923860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764704"/>
          <a:ext cx="8712967" cy="5885915"/>
        </p:xfrm>
        <a:graphic>
          <a:graphicData uri="http://schemas.openxmlformats.org/drawingml/2006/table">
            <a:tbl>
              <a:tblPr/>
              <a:tblGrid>
                <a:gridCol w="5619874"/>
                <a:gridCol w="1551789"/>
                <a:gridCol w="1541304"/>
              </a:tblGrid>
              <a:tr h="709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и сборы установленные законодательством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2015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 год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1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CC3300"/>
                          </a:solidFill>
                          <a:latin typeface="Times New Roman"/>
                        </a:rPr>
                        <a:t>Акцизы на нефтепродукты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C3300"/>
                          </a:solidFill>
                          <a:latin typeface="Times New Roman"/>
                        </a:rPr>
                        <a:t>0,0276%</a:t>
                      </a:r>
                      <a:endParaRPr lang="ru-RU" sz="1800" b="1" i="0" u="none" strike="noStrike" dirty="0">
                        <a:solidFill>
                          <a:srgbClr val="CC33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CC3300"/>
                          </a:solidFill>
                          <a:latin typeface="Times New Roman"/>
                        </a:rPr>
                        <a:t>0,0261%</a:t>
                      </a:r>
                      <a:endParaRPr lang="ru-RU" sz="1800" b="1" i="0" u="none" strike="noStrike" dirty="0">
                        <a:solidFill>
                          <a:srgbClr val="CC33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земли 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земли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поселения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имущества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земельных участков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89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земли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городского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поселения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8797" marR="8797" marT="8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C:\Users\alexa\Совет Глав и МО, совещания, выездные, лекции\2014\публичные слушания бюджет 2015-2017\378408_612588_13227298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rot="21144187">
            <a:off x="-32490" y="-20283"/>
            <a:ext cx="787022" cy="8864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5800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Изменение утвержденных показателей  доходов бюджета поселения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21F4-4159-4DB7-A29C-83694923860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928933"/>
          <a:ext cx="8712968" cy="3571901"/>
        </p:xfrm>
        <a:graphic>
          <a:graphicData uri="http://schemas.openxmlformats.org/drawingml/2006/table">
            <a:tbl>
              <a:tblPr/>
              <a:tblGrid>
                <a:gridCol w="2320216"/>
                <a:gridCol w="2028170"/>
                <a:gridCol w="1416750"/>
                <a:gridCol w="1495670"/>
                <a:gridCol w="1452162"/>
              </a:tblGrid>
              <a:tr h="10001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утвержденный план, тыс.руб.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план,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Рост/снижение,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Отклонения, тыс. руб.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395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19 096,0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20 081,6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985,6</a:t>
                      </a: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6277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6 330,8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11 918,8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188,3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5 588,0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947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25 426,8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32 000,4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125,8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6 573,6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1" marR="9011" marT="9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1520" y="620688"/>
          <a:ext cx="8424936" cy="3153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поселения, тыс. рублей; %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9024" y="548680"/>
          <a:ext cx="849925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43306" y="3429000"/>
            <a:ext cx="221457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28 299,7 </a:t>
            </a:r>
            <a:r>
              <a:rPr lang="ru-RU" dirty="0" smtClean="0"/>
              <a:t>тыс. рублей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62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6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0004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поступлений по группам доходов , тыс.руб.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214282" y="642918"/>
          <a:ext cx="871543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714356"/>
            <a:ext cx="13573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- 85,97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95536" y="0"/>
            <a:ext cx="8435975" cy="42862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Исполнение по налоговым и неналоговым доходам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5B045-CEF3-4BED-A8D0-70D6DECA784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567983"/>
          <a:ext cx="8676272" cy="6055727"/>
        </p:xfrm>
        <a:graphic>
          <a:graphicData uri="http://schemas.openxmlformats.org/drawingml/2006/table">
            <a:tbl>
              <a:tblPr/>
              <a:tblGrid>
                <a:gridCol w="3534663"/>
                <a:gridCol w="1071570"/>
                <a:gridCol w="1000132"/>
                <a:gridCol w="1160379"/>
                <a:gridCol w="785832"/>
                <a:gridCol w="88795"/>
                <a:gridCol w="1034901"/>
              </a:tblGrid>
              <a:tr h="50356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2015 год, т.р.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2016 год, т.р.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Исполнение, %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15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уточнен. бюджет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 2015 г.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 бюджету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38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Налоговые, неналоговые доходы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19 598,8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20 081,6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19 512,9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FF"/>
                          </a:solidFill>
                          <a:latin typeface="Times New Roman"/>
                        </a:rPr>
                        <a:t>97,2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58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т.ч. по основным доходам 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5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НДФЛ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6 757,2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7 525,8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7 750,0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217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уплаты акцизов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1 386,2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1 847,0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1 879,7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135,6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58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Транспортный налог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4 475,3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4 323,0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4 191,4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93,7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41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 </a:t>
                      </a: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907,2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910,0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944,4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5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7007" marR="7007" marT="70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4 759,6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4 700,0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3 992,8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58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Арендная плата земли </a:t>
                      </a:r>
                    </a:p>
                  </a:txBody>
                  <a:tcPr marL="7007" marR="7007" marT="70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684,0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585,0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568,8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97,2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06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земельных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участков (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вкл. право  продажи) </a:t>
                      </a:r>
                    </a:p>
                  </a:txBody>
                  <a:tcPr marL="7007" marR="7007" marT="70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560,0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125,8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129,5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23,1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74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поступления от использования имущества (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искл.Б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/А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учреждения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МУП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07" marR="7007" marT="70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60,9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56,3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86,6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0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14356"/>
          </a:xfrm>
        </p:spPr>
        <p:txBody>
          <a:bodyPr/>
          <a:lstStyle/>
          <a:p>
            <a:pPr algn="ctr"/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поселения,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тыс.руб., %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AD906-951A-489B-9EA6-40640358B10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51520" y="714356"/>
          <a:ext cx="8640960" cy="5955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868" y="3286124"/>
            <a:ext cx="14287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19 512,9 тыс. руб.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869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19158</TotalTime>
  <Words>1372</Words>
  <Application>Microsoft Office PowerPoint</Application>
  <PresentationFormat>Экран (4:3)</PresentationFormat>
  <Paragraphs>495</Paragraphs>
  <Slides>22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        </vt:lpstr>
      <vt:lpstr>Исполнение бюджета поселения  Общие характеристики бюджета (тыс.руб.)</vt:lpstr>
      <vt:lpstr>Нормативы зачисления налогов в бюджет поселения</vt:lpstr>
      <vt:lpstr>Изменение утвержденных показателей  доходов бюджета поселения</vt:lpstr>
      <vt:lpstr>Структура доходов бюджета поселения, тыс. рублей; %</vt:lpstr>
      <vt:lpstr>Динамика поступлений по группам доходов , тыс.руб.</vt:lpstr>
      <vt:lpstr>Исполнение по налоговым и неналоговым доходам</vt:lpstr>
      <vt:lpstr>Структура собственных доходов бюджета поселения,  тыс.руб., %</vt:lpstr>
      <vt:lpstr>Недоимка по налогам, тыс.руб.</vt:lpstr>
      <vt:lpstr>Расходы  бюджета Суксунского городского поселения в 2016 году</vt:lpstr>
      <vt:lpstr>Структура расходной части бюджета поселения за 2016 год </vt:lpstr>
      <vt:lpstr>Исполнение расходной части  бюджета поселения за 2016 год</vt:lpstr>
      <vt:lpstr>Динамика исполнения расходной части  бюджета поселения</vt:lpstr>
      <vt:lpstr>Расходы дорожного фонда за 2016 год, тыс.рублей</vt:lpstr>
      <vt:lpstr>Ремонт местных дорог, тыс.рублей</vt:lpstr>
      <vt:lpstr>Жилищно-коммунальное хозяйство</vt:lpstr>
      <vt:lpstr>Благоустройство</vt:lpstr>
      <vt:lpstr>Финансовая помощь </vt:lpstr>
      <vt:lpstr>Сведения о просроченной задолженности бюджета, тыс.рублей</vt:lpstr>
      <vt:lpstr>Повышение качества управления финансами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7</cp:lastModifiedBy>
  <cp:revision>1232</cp:revision>
  <dcterms:created xsi:type="dcterms:W3CDTF">2008-02-28T03:10:36Z</dcterms:created>
  <dcterms:modified xsi:type="dcterms:W3CDTF">2017-06-28T05:14:49Z</dcterms:modified>
</cp:coreProperties>
</file>