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5" r:id="rId6"/>
    <p:sldId id="376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57"/>
          <c:y val="4.0927780481108733E-2"/>
          <c:w val="0.6069979275556161"/>
          <c:h val="0.756954748639848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9 месяцев 2017 года</c:v>
                </c:pt>
              </c:strCache>
            </c:strRef>
          </c:tx>
          <c:dLbls>
            <c:dLbl>
              <c:idx val="0"/>
              <c:layout>
                <c:manualLayout>
                  <c:x val="-1.8233490615136266E-2"/>
                  <c:y val="-1.2882357499824483E-2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123E-3"/>
                </c:manualLayout>
              </c:layout>
              <c:showVal val="1"/>
            </c:dLbl>
            <c:dLbl>
              <c:idx val="2"/>
              <c:layout>
                <c:manualLayout>
                  <c:x val="6.0778302050454123E-3"/>
                  <c:y val="-2.8341186499613962E-2"/>
                </c:manualLayout>
              </c:layout>
              <c:showVal val="1"/>
            </c:dLbl>
            <c:dLbl>
              <c:idx val="3"/>
              <c:layout>
                <c:manualLayout>
                  <c:x val="-1.2155660410090878E-2"/>
                  <c:y val="-5.1529429999298123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Межбюдж. трансферты</c:v>
                </c:pt>
                <c:pt idx="5">
                  <c:v>Прочие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3708.18</c:v>
                </c:pt>
                <c:pt idx="1">
                  <c:v>10862.6</c:v>
                </c:pt>
                <c:pt idx="2">
                  <c:v>2242.9100000000012</c:v>
                </c:pt>
                <c:pt idx="3">
                  <c:v>340.55</c:v>
                </c:pt>
                <c:pt idx="4">
                  <c:v>181.1</c:v>
                </c:pt>
                <c:pt idx="5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9 месяцев 2018 года</c:v>
                </c:pt>
              </c:strCache>
            </c:strRef>
          </c:tx>
          <c:dLbls>
            <c:dLbl>
              <c:idx val="0"/>
              <c:layout>
                <c:manualLayout>
                  <c:x val="5.3181014294147406E-2"/>
                  <c:y val="3.0917657999578841E-2"/>
                </c:manualLayout>
              </c:layout>
              <c:showVal val="1"/>
            </c:dLbl>
            <c:dLbl>
              <c:idx val="1"/>
              <c:layout>
                <c:manualLayout>
                  <c:x val="6.3817217152976974E-2"/>
                  <c:y val="7.7294144998947189E-3"/>
                </c:manualLayout>
              </c:layout>
              <c:showVal val="1"/>
            </c:dLbl>
            <c:dLbl>
              <c:idx val="2"/>
              <c:layout>
                <c:manualLayout>
                  <c:x val="3.038915102522716E-2"/>
                  <c:y val="-3.3494129499543751E-2"/>
                </c:manualLayout>
              </c:layout>
              <c:showVal val="1"/>
            </c:dLbl>
            <c:dLbl>
              <c:idx val="3"/>
              <c:layout>
                <c:manualLayout>
                  <c:x val="2.5830778371443076E-2"/>
                  <c:y val="-2.3188243499684152E-2"/>
                </c:manualLayout>
              </c:layout>
              <c:showVal val="1"/>
            </c:dLbl>
            <c:dLbl>
              <c:idx val="4"/>
              <c:layout>
                <c:manualLayout>
                  <c:x val="3.4947523679011119E-2"/>
                  <c:y val="-2.3188243499684128E-2"/>
                </c:manualLayout>
              </c:layout>
              <c:showVal val="1"/>
            </c:dLbl>
            <c:dLbl>
              <c:idx val="5"/>
              <c:layout>
                <c:manualLayout>
                  <c:x val="1.3675117961352179E-2"/>
                  <c:y val="9.446953034530384E-17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Межбюдж. трансферты</c:v>
                </c:pt>
                <c:pt idx="5">
                  <c:v>Прочие поступления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4365.74</c:v>
                </c:pt>
                <c:pt idx="1">
                  <c:v>10575</c:v>
                </c:pt>
                <c:pt idx="2">
                  <c:v>1238.99</c:v>
                </c:pt>
                <c:pt idx="3">
                  <c:v>389.7</c:v>
                </c:pt>
                <c:pt idx="4">
                  <c:v>240</c:v>
                </c:pt>
                <c:pt idx="5">
                  <c:v>6.9</c:v>
                </c:pt>
              </c:numCache>
            </c:numRef>
          </c:val>
        </c:ser>
        <c:shape val="cylinder"/>
        <c:axId val="67692416"/>
        <c:axId val="67693952"/>
        <c:axId val="0"/>
      </c:bar3DChart>
      <c:catAx>
        <c:axId val="67692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93952"/>
        <c:crosses val="autoZero"/>
        <c:auto val="1"/>
        <c:lblAlgn val="ctr"/>
        <c:lblOffset val="100"/>
      </c:catAx>
      <c:valAx>
        <c:axId val="67693952"/>
        <c:scaling>
          <c:orientation val="minMax"/>
        </c:scaling>
        <c:axPos val="l"/>
        <c:majorGridlines/>
        <c:numFmt formatCode="General" sourceLinked="1"/>
        <c:tickLblPos val="nextTo"/>
        <c:crossAx val="67692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3642.5</c:v>
                </c:pt>
                <c:pt idx="1">
                  <c:v>3617.7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2545.4</c:v>
                </c:pt>
                <c:pt idx="1">
                  <c:v>3137.5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4247.9000000000005</c:v>
                </c:pt>
                <c:pt idx="1">
                  <c:v>4177.1000000000004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3154.4</c:v>
                </c:pt>
                <c:pt idx="1">
                  <c:v>4906.9000000000005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2159.6999999999998</c:v>
                </c:pt>
                <c:pt idx="1">
                  <c:v>2206.4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34.700000000000003</c:v>
                </c:pt>
                <c:pt idx="1">
                  <c:v>79.8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336.2</c:v>
                </c:pt>
                <c:pt idx="1">
                  <c:v>359.4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Здравоохр.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1">
                  <c:v>83.5</c:v>
                </c:pt>
              </c:numCache>
            </c:numRef>
          </c:val>
        </c:ser>
        <c:shape val="box"/>
        <c:axId val="76028160"/>
        <c:axId val="76042240"/>
        <c:axId val="0"/>
      </c:bar3DChart>
      <c:catAx>
        <c:axId val="76028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042240"/>
        <c:crosses val="autoZero"/>
        <c:auto val="1"/>
        <c:lblAlgn val="ctr"/>
        <c:lblOffset val="100"/>
      </c:catAx>
      <c:valAx>
        <c:axId val="76042240"/>
        <c:scaling>
          <c:orientation val="minMax"/>
        </c:scaling>
        <c:axPos val="l"/>
        <c:majorGridlines/>
        <c:numFmt formatCode="General" sourceLinked="1"/>
        <c:tickLblPos val="nextTo"/>
        <c:crossAx val="7602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244216000777698"/>
          <c:h val="0.833566690668925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Программа «Развитие сферы культуры"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9 месяцев 2018 г.</c:v>
                </c:pt>
                <c:pt idx="1">
                  <c:v>исполнено 9 месяцев 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4913.8</c:v>
                </c:pt>
                <c:pt idx="1">
                  <c:v>4906.9000000000005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«Развитие дорожного хозяйства и благоустройство"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9 месяцев 2018 г.</c:v>
                </c:pt>
                <c:pt idx="1">
                  <c:v>исполнено 9 месяцев 2018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6292.2</c:v>
                </c:pt>
                <c:pt idx="1">
                  <c:v>5826.2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Программа «Управление ресурсами"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9 месяцев 2018 г.</c:v>
                </c:pt>
                <c:pt idx="1">
                  <c:v>исполнено 9 месяцев 2018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799.3</c:v>
                </c:pt>
                <c:pt idx="1">
                  <c:v>755.1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Программа «Обеспечение безопасности населения"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9 месяцев 2018 г.</c:v>
                </c:pt>
                <c:pt idx="1">
                  <c:v>исполнено 9 месяцев 2018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2443.5</c:v>
                </c:pt>
                <c:pt idx="1">
                  <c:v>2386.5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Непрограммные мероприятия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9 месяцев 2018 г.</c:v>
                </c:pt>
                <c:pt idx="1">
                  <c:v>исполнено 9 месяцев 2018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4877.8</c:v>
                </c:pt>
                <c:pt idx="1">
                  <c:v>4693.8</c:v>
                </c:pt>
              </c:numCache>
            </c:numRef>
          </c:val>
        </c:ser>
        <c:shape val="box"/>
        <c:axId val="77379456"/>
        <c:axId val="77380992"/>
        <c:axId val="0"/>
      </c:bar3DChart>
      <c:catAx>
        <c:axId val="77379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80992"/>
        <c:crosses val="autoZero"/>
        <c:auto val="1"/>
        <c:lblAlgn val="ctr"/>
        <c:lblOffset val="100"/>
      </c:catAx>
      <c:valAx>
        <c:axId val="77380992"/>
        <c:scaling>
          <c:orientation val="minMax"/>
        </c:scaling>
        <c:axPos val="l"/>
        <c:majorGridlines/>
        <c:numFmt formatCode="General" sourceLinked="1"/>
        <c:tickLblPos val="nextTo"/>
        <c:crossAx val="77379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177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05.11.2018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063" cy="6072230"/>
          </a:xfrm>
        </p:spPr>
        <p:txBody>
          <a:bodyPr/>
          <a:lstStyle/>
          <a:p>
            <a:pPr defTabSz="912813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9 месяцев2018 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84438" y="62166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Поедуги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470741"/>
              </p:ext>
            </p:extLst>
          </p:nvPr>
        </p:nvGraphicFramePr>
        <p:xfrm>
          <a:off x="214282" y="1500173"/>
          <a:ext cx="8643999" cy="51591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2288"/>
                <a:gridCol w="1544733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месяцев 2018 г. назначено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месяцев 2018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6058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-2,8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-2,3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2017-2018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710293"/>
          <a:ext cx="8606191" cy="6103083"/>
        </p:xfrm>
        <a:graphic>
          <a:graphicData uri="http://schemas.openxmlformats.org/drawingml/2006/table">
            <a:tbl>
              <a:tblPr/>
              <a:tblGrid>
                <a:gridCol w="4400322"/>
                <a:gridCol w="1098511"/>
                <a:gridCol w="988161"/>
                <a:gridCol w="988161"/>
                <a:gridCol w="1131036"/>
              </a:tblGrid>
              <a:tr h="748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2018/2017,%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3708,2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4365,7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+46,2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2078,9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2241,5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+162,6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5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+168,8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+128,5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+146,0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поступления от денежных взысканий (штрафов) и иных сумм в возмещение ущерба, зачисляемые в бюджеты сельских поселений</a:t>
                      </a:r>
                    </a:p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в собственности сельских поселений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реализации иного имущества, находящегося в собственности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4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4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1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82270"/>
          </a:xfrm>
        </p:spPr>
        <p:txBody>
          <a:bodyPr/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Расходы бюджета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b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(муниципальным программам и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деятельности), </a:t>
            </a:r>
            <a:r>
              <a:rPr lang="ru-RU" sz="14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за 9 месяцев 2018 год, тыс.рублей</a:t>
            </a:r>
            <a:endParaRPr lang="ru-RU" sz="1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5072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01.10.2018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15271</TotalTime>
  <Words>339</Words>
  <Application>Microsoft Office PowerPoint</Application>
  <PresentationFormat>Экран (4:3)</PresentationFormat>
  <Paragraphs>126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бюджета Поедугинского сельского поселения за 9 месяцев2018 года  </vt:lpstr>
      <vt:lpstr>Основные параметры Бюджета Поедугинского сельского Поселения  млн. руб.</vt:lpstr>
      <vt:lpstr>Слайд 3</vt:lpstr>
      <vt:lpstr>Слайд 4</vt:lpstr>
      <vt:lpstr>Сравнение структуры расходов бюджета поселения с аналогичным периодом прошлого года, тыс.руб.</vt:lpstr>
      <vt:lpstr>   Расходы бюджета Поедугинского сельского поселения по  (муниципальным программам и непрограммным направлениям деятельности),  за 9 месяцев 2018 год, тыс.рублей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1503</cp:revision>
  <dcterms:created xsi:type="dcterms:W3CDTF">2008-03-27T06:10:56Z</dcterms:created>
  <dcterms:modified xsi:type="dcterms:W3CDTF">2018-11-05T13:09:21Z</dcterms:modified>
</cp:coreProperties>
</file>