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63" r:id="rId3"/>
    <p:sldId id="360" r:id="rId4"/>
    <p:sldId id="322" r:id="rId5"/>
    <p:sldId id="377" r:id="rId6"/>
    <p:sldId id="375" r:id="rId7"/>
    <p:sldId id="271" r:id="rId8"/>
    <p:sldId id="313" r:id="rId9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00FF"/>
    <a:srgbClr val="FF33CC"/>
    <a:srgbClr val="00CC66"/>
    <a:srgbClr val="1E23F6"/>
    <a:srgbClr val="FFFF99"/>
    <a:srgbClr val="FFCC99"/>
    <a:srgbClr val="FFFFCC"/>
    <a:srgbClr val="CCEC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27" autoAdjust="0"/>
    <p:restoredTop sz="79925" autoAdjust="0"/>
  </p:normalViewPr>
  <p:slideViewPr>
    <p:cSldViewPr>
      <p:cViewPr>
        <p:scale>
          <a:sx n="64" d="100"/>
          <a:sy n="64" d="100"/>
        </p:scale>
        <p:origin x="-1080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80" y="-84"/>
      </p:cViewPr>
      <p:guideLst>
        <p:guide orient="horz" pos="3126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262168555681252"/>
          <c:y val="4.0927780481108733E-2"/>
          <c:w val="0.60699792755561588"/>
          <c:h val="0.7569547486398483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2018 года</c:v>
                </c:pt>
              </c:strCache>
            </c:strRef>
          </c:tx>
          <c:dLbls>
            <c:dLbl>
              <c:idx val="0"/>
              <c:layout>
                <c:manualLayout>
                  <c:x val="-6.0778302050454123E-3"/>
                  <c:y val="-7.7294144998947354E-3"/>
                </c:manualLayout>
              </c:layout>
              <c:showVal val="1"/>
            </c:dLbl>
            <c:dLbl>
              <c:idx val="1"/>
              <c:layout>
                <c:manualLayout>
                  <c:x val="-1.9752948166397589E-2"/>
                  <c:y val="5.1529429999298123E-3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Прочие поступления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2552.4</c:v>
                </c:pt>
                <c:pt idx="1">
                  <c:v>6837.5</c:v>
                </c:pt>
                <c:pt idx="2">
                  <c:v>249.2</c:v>
                </c:pt>
                <c:pt idx="3">
                  <c:v>1547.09</c:v>
                </c:pt>
                <c:pt idx="4">
                  <c:v>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2019 года</c:v>
                </c:pt>
              </c:strCache>
            </c:strRef>
          </c:tx>
          <c:dLbls>
            <c:dLbl>
              <c:idx val="0"/>
              <c:layout>
                <c:manualLayout>
                  <c:x val="5.4700471845408931E-2"/>
                  <c:y val="-1.2882357499824575E-2"/>
                </c:manualLayout>
              </c:layout>
              <c:showVal val="1"/>
            </c:dLbl>
            <c:dLbl>
              <c:idx val="1"/>
              <c:layout>
                <c:manualLayout>
                  <c:x val="1.9752948166397589E-2"/>
                  <c:y val="-1.2882357499824543E-2"/>
                </c:manualLayout>
              </c:layout>
              <c:showVal val="1"/>
            </c:dLbl>
            <c:dLbl>
              <c:idx val="2"/>
              <c:layout>
                <c:manualLayout>
                  <c:x val="3.0389151025227146E-2"/>
                  <c:y val="-3.3494129499543751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Прочие поступления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2978.6</c:v>
                </c:pt>
                <c:pt idx="1">
                  <c:v>7548.2</c:v>
                </c:pt>
                <c:pt idx="2">
                  <c:v>238</c:v>
                </c:pt>
              </c:numCache>
            </c:numRef>
          </c:val>
        </c:ser>
        <c:shape val="cylinder"/>
        <c:axId val="79632256"/>
        <c:axId val="79633792"/>
        <c:axId val="0"/>
      </c:bar3DChart>
      <c:catAx>
        <c:axId val="79632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633792"/>
        <c:crosses val="autoZero"/>
        <c:auto val="1"/>
        <c:lblAlgn val="ctr"/>
        <c:lblOffset val="100"/>
      </c:catAx>
      <c:valAx>
        <c:axId val="79633792"/>
        <c:scaling>
          <c:orientation val="minMax"/>
        </c:scaling>
        <c:axPos val="l"/>
        <c:majorGridlines/>
        <c:numFmt formatCode="General" sourceLinked="1"/>
        <c:tickLblPos val="nextTo"/>
        <c:crossAx val="796322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359239817244989E-2"/>
          <c:y val="4.0257875963366767E-2"/>
          <c:w val="0.6206667587604181"/>
          <c:h val="0.764336345124724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1полугодие 2018 года</c:v>
                </c:pt>
                <c:pt idx="1">
                  <c:v>1 полугодие 2019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2245.1999999999998</c:v>
                </c:pt>
                <c:pt idx="1">
                  <c:v>1820.76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ЖКХ,благоустройство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1полугодие 2018 года</c:v>
                </c:pt>
                <c:pt idx="1">
                  <c:v>1 полугодие 2019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1296.2</c:v>
                </c:pt>
                <c:pt idx="1">
                  <c:v>1714.46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Дорожный фонд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1полугодие 2018 года</c:v>
                </c:pt>
                <c:pt idx="1">
                  <c:v>1 полугодие 2019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1332.7</c:v>
                </c:pt>
                <c:pt idx="1">
                  <c:v>3299.2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1полугодие 2018 года</c:v>
                </c:pt>
                <c:pt idx="1">
                  <c:v>1 полугодие 2019 года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3187.4</c:v>
                </c:pt>
                <c:pt idx="1">
                  <c:v>3988.8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 ЧС,нац.безопасность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1полугодие 2018 года</c:v>
                </c:pt>
                <c:pt idx="1">
                  <c:v>1 полугодие 2019 года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1470.5</c:v>
                </c:pt>
                <c:pt idx="1">
                  <c:v>1619.4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Спорт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1полугодие 2018 года</c:v>
                </c:pt>
                <c:pt idx="1">
                  <c:v>1 полугодие 2019 года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28.3</c:v>
                </c:pt>
                <c:pt idx="1">
                  <c:v>11.7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Соц.политика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1полугодие 2018 года</c:v>
                </c:pt>
                <c:pt idx="1">
                  <c:v>1 полугодие 2019 года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137</c:v>
                </c:pt>
                <c:pt idx="1">
                  <c:v>275.10000000000002</c:v>
                </c:pt>
              </c:numCache>
            </c:numRef>
          </c:val>
        </c:ser>
        <c:shape val="box"/>
        <c:axId val="102899072"/>
        <c:axId val="102909056"/>
        <c:axId val="0"/>
      </c:bar3DChart>
      <c:catAx>
        <c:axId val="102899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909056"/>
        <c:crosses val="autoZero"/>
        <c:auto val="1"/>
        <c:lblAlgn val="ctr"/>
        <c:lblOffset val="100"/>
      </c:catAx>
      <c:valAx>
        <c:axId val="102909056"/>
        <c:scaling>
          <c:orientation val="minMax"/>
        </c:scaling>
        <c:axPos val="l"/>
        <c:majorGridlines/>
        <c:numFmt formatCode="General" sourceLinked="1"/>
        <c:tickLblPos val="nextTo"/>
        <c:crossAx val="102899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27326518395724"/>
          <c:y val="6.3649720135381907E-2"/>
          <c:w val="0.32146751392918138"/>
          <c:h val="0.8727005597292362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145D2E-2AE4-47A2-9F5E-6725447EF910}" type="datetimeFigureOut">
              <a:rPr lang="ru-RU"/>
              <a:pPr>
                <a:defRPr/>
              </a:pPr>
              <a:t>29.07.2019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E6107B-5379-4E5B-A072-D42FEC2C2E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A826E8F4-A7E9-4883-A6A8-C577D5B98532}" type="slidenum">
              <a:rPr lang="ru-RU" smtClean="0">
                <a:latin typeface="Arial" pitchFamily="34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013" indent="-227013" eaLnBrk="1" hangingPunct="1"/>
            <a:endParaRPr lang="ru-RU" dirty="0" smtClean="0">
              <a:latin typeface="Arial" pitchFamily="34" charset="0"/>
            </a:endParaRPr>
          </a:p>
          <a:p>
            <a:pPr marL="227013" indent="-227013" eaLnBrk="1" hangingPunct="1"/>
            <a:endParaRPr lang="ru-RU" sz="1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B0AD3-9A6E-444B-8363-BFDBD4B55D65}" type="datetime1">
              <a:rPr lang="ru-RU" smtClean="0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1B819-C13E-40F5-8779-125ACDBD4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4D2B-044B-45B2-9D23-D87501394596}" type="datetime1">
              <a:rPr lang="ru-RU" smtClean="0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1953-BCF7-4E41-8266-9558259DD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B431-FC2E-453C-B4A0-F654EEA331A3}" type="datetime1">
              <a:rPr lang="ru-RU" smtClean="0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F099-DC61-44F2-85BF-C40DBB567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2C1B-D8D0-4A92-ACEB-DD50B4066FC5}" type="datetime1">
              <a:rPr lang="ru-RU" smtClean="0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4BBC8-421A-4BA4-9484-47021B7B7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8ED6-9165-470A-B876-D19FDE9AAC0A}" type="datetime1">
              <a:rPr lang="ru-RU" smtClean="0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F2B32-4382-4F90-929F-EBA69A12C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F088-BDAA-4B61-ABE4-905B5E1999B2}" type="datetime1">
              <a:rPr lang="ru-RU" smtClean="0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1F28-9936-464F-94EA-3EE9DE97E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22B40-2610-4024-AD29-94FF80E880C6}" type="datetime1">
              <a:rPr lang="ru-RU" smtClean="0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90ADF-7E35-44BC-8E22-ED54CA79F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5411-55AF-43B8-BB51-990693F6B4A4}" type="datetime1">
              <a:rPr lang="ru-RU" smtClean="0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3F81C-98E0-4764-8531-B6EF16918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47248-391E-4CB7-BBFE-9C19E0E599F5}" type="datetime1">
              <a:rPr lang="ru-RU" smtClean="0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87A8-4A39-4557-A805-D9D6F210E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474E-A336-40D6-86F8-87F086C9A58B}" type="datetime1">
              <a:rPr lang="ru-RU" smtClean="0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18EB3-4871-45A4-AB40-BA7A618DB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2EB02-CB17-4C88-B881-05C9655CF3A3}" type="datetime1">
              <a:rPr lang="ru-RU" smtClean="0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17319-E946-40EA-BA38-FF69923B5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731B-9D60-4CB3-9551-5CCC49DA0B16}" type="datetime1">
              <a:rPr lang="ru-RU" smtClean="0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EFC12-C8C7-46E4-992B-FD07B8C3E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A47F0CA-67CF-4941-8120-C73DC60549FD}" type="datetime1">
              <a:rPr lang="ru-RU" smtClean="0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D28262-1B16-4CEC-8532-5BFDB1497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  <p:sldLayoutId id="214748367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5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535833" cy="6239616"/>
          </a:xfrm>
        </p:spPr>
        <p:txBody>
          <a:bodyPr/>
          <a:lstStyle/>
          <a:p>
            <a:pPr defTabSz="912813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Итоги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исполнения бюджета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полугодие 2019 года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Утверждено Постановлением Администрации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Суксунского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муниципального района  от 24.07.2019 № 329 «Об утверждении отчета об исполнении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сельского поселения за 1 полугодие 2019 года »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98885" cy="928694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параметры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800" b="1" cap="all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 сельского Поселения  млн. руб.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0470741"/>
              </p:ext>
            </p:extLst>
          </p:nvPr>
        </p:nvGraphicFramePr>
        <p:xfrm>
          <a:off x="214282" y="1500173"/>
          <a:ext cx="8643999" cy="5143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49606"/>
                <a:gridCol w="1967415"/>
                <a:gridCol w="1544733"/>
                <a:gridCol w="1782245"/>
              </a:tblGrid>
              <a:tr h="150131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  </a:t>
                      </a:r>
                    </a:p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показателей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Утвержденные бюджетные назначения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Исполнено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полугодие 2019 г. исполнено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</a:p>
                    <a:p>
                      <a:pPr algn="ctr"/>
                      <a:r>
                        <a:rPr lang="ru-RU" smtClean="0">
                          <a:solidFill>
                            <a:schemeClr val="tx1"/>
                          </a:solidFill>
                        </a:rPr>
                        <a:t>плановых назначений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Доходы, 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47,0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Налоговые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и неналоговые доходы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42,3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поступления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 Расходы, 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25,9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 Дефицит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(-), профицит (+)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-2,9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-1,9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0746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Сравнение структуры доходов бюджета поселения с аналогичным периодом прошлого года, тыс.руб.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57158" y="1428736"/>
          <a:ext cx="835824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1075"/>
            <a:ext cx="9144000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Сравнительный анализ динамики роста расходов (консолидированных) бюджетов муниципальных районов (городских округов) за 2007-2009 гг. на душу населения представлен (без учета средств на капитальные вложения) с учетом средств федерального и краевого бюджетов.</a:t>
            </a:r>
          </a:p>
        </p:txBody>
      </p:sp>
      <p:pic>
        <p:nvPicPr>
          <p:cNvPr id="7173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642910" y="0"/>
            <a:ext cx="78581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неналоговых 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доходов бюджета в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2018-2019 г.г </a:t>
            </a:r>
            <a:endParaRPr lang="ru-RU" sz="20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18EB3-4871-45A4-AB40-BA7A618DBE0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8" y="785789"/>
          <a:ext cx="8606191" cy="6423637"/>
        </p:xfrm>
        <a:graphic>
          <a:graphicData uri="http://schemas.openxmlformats.org/drawingml/2006/table">
            <a:tbl>
              <a:tblPr/>
              <a:tblGrid>
                <a:gridCol w="4400322"/>
                <a:gridCol w="1098511"/>
                <a:gridCol w="1053895"/>
                <a:gridCol w="936104"/>
                <a:gridCol w="1117359"/>
              </a:tblGrid>
              <a:tr h="748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источника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полугодие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полугодие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2019/2018,%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Прирост      (снижение),тыс.руб.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и неналоговых доходов, из них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2552,41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2978,6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+426,19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</a:t>
                      </a: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8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НДФЛ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378,23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381,60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+3,37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1390,97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1652,66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+261,69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Госпошлина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11,09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-8,89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195,17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233,85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+36,68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Налог на имущество физических лиц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24,23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36,48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+12,25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Земельный налог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493,66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527,87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+34,21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7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Прочие доходы от компенсации затрат бюджетов сельских поселений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26,62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-26,62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Единый сельскохозяйственный налог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-13,26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Доходы от оказания платных услуг (работ) получателями средств бюджетов</a:t>
                      </a:r>
                      <a:r>
                        <a:rPr lang="ru-RU" sz="1600" b="0" i="0" u="none" strike="noStrike" baseline="0" dirty="0" smtClean="0">
                          <a:latin typeface="Times New Roman"/>
                        </a:rPr>
                        <a:t> сельских поселений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+128,8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Прочие поступления от денежных взысканий(штрафов) и иных сумм в возмещение ущерба , зачисляемые в бюджеты сельских поселений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Доходы от использования имущества, наход. в муниц. собственности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1600" b="1" cap="all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 сельского поселения по </a:t>
            </a:r>
            <a:b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(муниципальным программам и </a:t>
            </a:r>
            <a:r>
              <a:rPr lang="ru-RU" sz="1600" b="1" cap="all" dirty="0" err="1" smtClean="0">
                <a:latin typeface="Times New Roman" pitchFamily="18" charset="0"/>
                <a:cs typeface="Times New Roman" pitchFamily="18" charset="0"/>
              </a:rPr>
              <a:t>непрограммным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 направлениям деятельности) на  2019 год, тыс.рублей</a:t>
            </a:r>
            <a:endParaRPr lang="ru-RU" sz="16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587A8-4A39-4557-A805-D9D6F210E0E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815685"/>
          <a:ext cx="8424936" cy="4288921"/>
        </p:xfrm>
        <a:graphic>
          <a:graphicData uri="http://schemas.openxmlformats.org/drawingml/2006/table">
            <a:tbl>
              <a:tblPr/>
              <a:tblGrid>
                <a:gridCol w="4320480"/>
                <a:gridCol w="1368152"/>
                <a:gridCol w="1080120"/>
                <a:gridCol w="1656184"/>
              </a:tblGrid>
              <a:tr h="971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источника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Утвержденные бюджетные назначения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полугодие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плановых назначений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231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всего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25892,68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12729,50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2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</a:t>
                      </a: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09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Непрограммные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 мероприятия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5125,60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2258,57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098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Программа «Развитие сферы культуры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поедугинского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поселения"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7399,25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3988,8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2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Программа «Развитие транспортного комплекса, дорожного хозяйства и благоустройство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Поедугинского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 сельского поселения»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8793,45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4912,58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09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Программа «Управление ресурсами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Поедугинского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 сельского поселения"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701,18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2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Программа «Обеспечение безопасности населения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Поедугинского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 сельского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поселния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"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3873,20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1521,54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Сравнение структуры расходов бюджета поселения с аналогичным периодом прошлого года, тыс.руб.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2B32-4382-4F90-929F-EBA69A12CC6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500174"/>
          <a:ext cx="7500990" cy="2857520"/>
        </p:xfrm>
        <a:graphic>
          <a:graphicData uri="http://schemas.openxmlformats.org/drawingml/2006/table">
            <a:tbl>
              <a:tblPr/>
              <a:tblGrid>
                <a:gridCol w="6072230"/>
                <a:gridCol w="1428760"/>
              </a:tblGrid>
              <a:tr h="71836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01.07.2019</a:t>
                      </a:r>
                      <a:endParaRPr lang="ru-RU" sz="2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73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кредиторская </a:t>
                      </a:r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задолженность учреждений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4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дебиторская задолженность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28572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Сведения о просроченной задолженности бюджета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928813" y="2428875"/>
            <a:ext cx="5929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Designs\Серые полосы.pot</Template>
  <TotalTime>15381</TotalTime>
  <Words>402</Words>
  <Application>Microsoft Office PowerPoint</Application>
  <PresentationFormat>Экран (4:3)</PresentationFormat>
  <Paragraphs>143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Итоги  исполнения бюджета Поедугинского сельского поселения за I полугодие 2019 года   Утверждено Постановлением Администрации Суксунского муниципального района  от 24.07.2019 № 329 «Об утверждении отчета об исполнении бюджета Поедугинского сельского поселения за 1 полугодие 2019 года »  </vt:lpstr>
      <vt:lpstr>Основные параметры Бюджета Поедугинского сельского Поселения  млн. руб.</vt:lpstr>
      <vt:lpstr>Слайд 3</vt:lpstr>
      <vt:lpstr>Слайд 4</vt:lpstr>
      <vt:lpstr> Расходы бюджета Поедугинского сельского поселения по  (муниципальным программам и непрограммным направлениям деятельности) на  2019 год, тыс.рублей</vt:lpstr>
      <vt:lpstr>Сравнение структуры расходов бюджета поселения с аналогичным периодом прошлого года, тыс.руб.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исполнения бюджета муниципального района  за 2007 год</dc:title>
  <dc:creator>7</dc:creator>
  <cp:lastModifiedBy>poedugi</cp:lastModifiedBy>
  <cp:revision>1512</cp:revision>
  <dcterms:created xsi:type="dcterms:W3CDTF">2008-03-27T06:10:56Z</dcterms:created>
  <dcterms:modified xsi:type="dcterms:W3CDTF">2019-07-29T07:38:54Z</dcterms:modified>
</cp:coreProperties>
</file>