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5" r:id="rId6"/>
    <p:sldId id="376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35"/>
          <c:y val="4.0927780481108733E-2"/>
          <c:w val="0.60699792755561532"/>
          <c:h val="0.75695474863984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25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23E-3"/>
                </c:manualLayout>
              </c:layout>
              <c:showVal val="1"/>
            </c:dLbl>
            <c:dLbl>
              <c:idx val="3"/>
              <c:layout>
                <c:manualLayout>
                  <c:x val="-1.215566041009088E-2"/>
                  <c:y val="-5.1529429999298071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2550.8000000000002</c:v>
                </c:pt>
                <c:pt idx="1">
                  <c:v>7175.2</c:v>
                </c:pt>
                <c:pt idx="3">
                  <c:v>229.9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полугодие2018 года</c:v>
                </c:pt>
              </c:strCache>
            </c:strRef>
          </c:tx>
          <c:dLbls>
            <c:dLbl>
              <c:idx val="0"/>
              <c:layout>
                <c:manualLayout>
                  <c:x val="3.6466981230272477E-2"/>
                  <c:y val="3.0917657999578841E-2"/>
                </c:manualLayout>
              </c:layout>
              <c:showVal val="1"/>
            </c:dLbl>
            <c:dLbl>
              <c:idx val="1"/>
              <c:layout>
                <c:manualLayout>
                  <c:x val="3.9505896332795186E-2"/>
                  <c:y val="2.5764714999649031E-3"/>
                </c:manualLayout>
              </c:layout>
              <c:showVal val="1"/>
            </c:dLbl>
            <c:dLbl>
              <c:idx val="2"/>
              <c:layout>
                <c:manualLayout>
                  <c:x val="3.0389151025227108E-2"/>
                  <c:y val="-3.3494129499543751E-2"/>
                </c:manualLayout>
              </c:layout>
              <c:showVal val="1"/>
            </c:dLbl>
            <c:dLbl>
              <c:idx val="3"/>
              <c:layout>
                <c:manualLayout>
                  <c:x val="2.5830778371443014E-2"/>
                  <c:y val="-2.3188243499684135E-2"/>
                </c:manualLayout>
              </c:layout>
              <c:showVal val="1"/>
            </c:dLbl>
            <c:dLbl>
              <c:idx val="4"/>
              <c:layout>
                <c:manualLayout>
                  <c:x val="1.2155660410090823E-2"/>
                  <c:y val="-7.7294144998946174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2552.4</c:v>
                </c:pt>
                <c:pt idx="1">
                  <c:v>6837.5</c:v>
                </c:pt>
                <c:pt idx="2">
                  <c:v>1547.1</c:v>
                </c:pt>
                <c:pt idx="3">
                  <c:v>249.2</c:v>
                </c:pt>
                <c:pt idx="4">
                  <c:v>6.9</c:v>
                </c:pt>
              </c:numCache>
            </c:numRef>
          </c:val>
        </c:ser>
        <c:shape val="cylinder"/>
        <c:axId val="45421696"/>
        <c:axId val="45423232"/>
        <c:axId val="0"/>
      </c:bar3DChart>
      <c:catAx>
        <c:axId val="45421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5423232"/>
        <c:crosses val="autoZero"/>
        <c:auto val="1"/>
        <c:lblAlgn val="ctr"/>
        <c:lblOffset val="100"/>
      </c:catAx>
      <c:valAx>
        <c:axId val="45423232"/>
        <c:scaling>
          <c:orientation val="minMax"/>
        </c:scaling>
        <c:axPos val="l"/>
        <c:majorGridlines/>
        <c:numFmt formatCode="General" sourceLinked="1"/>
        <c:tickLblPos val="nextTo"/>
        <c:crossAx val="45421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5003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2498.5</c:v>
                </c:pt>
                <c:pt idx="1">
                  <c:v>2245.1999999999998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1040</c:v>
                </c:pt>
                <c:pt idx="1">
                  <c:v>1296.2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1119.2</c:v>
                </c:pt>
                <c:pt idx="1">
                  <c:v>1332.7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3154.4</c:v>
                </c:pt>
                <c:pt idx="1">
                  <c:v>3187.4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1440.4</c:v>
                </c:pt>
                <c:pt idx="1">
                  <c:v>1470.5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26.7</c:v>
                </c:pt>
                <c:pt idx="1">
                  <c:v>28.3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1полугодие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197</c:v>
                </c:pt>
                <c:pt idx="1">
                  <c:v>235.1</c:v>
                </c:pt>
              </c:numCache>
            </c:numRef>
          </c:val>
        </c:ser>
        <c:shape val="box"/>
        <c:axId val="88260992"/>
        <c:axId val="88262528"/>
        <c:axId val="0"/>
      </c:bar3DChart>
      <c:catAx>
        <c:axId val="8826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262528"/>
        <c:crosses val="autoZero"/>
        <c:auto val="1"/>
        <c:lblAlgn val="ctr"/>
        <c:lblOffset val="100"/>
      </c:catAx>
      <c:valAx>
        <c:axId val="88262528"/>
        <c:scaling>
          <c:orientation val="minMax"/>
        </c:scaling>
        <c:axPos val="l"/>
        <c:majorGridlines/>
        <c:numFmt formatCode="General" sourceLinked="1"/>
        <c:tickLblPos val="nextTo"/>
        <c:crossAx val="8826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244216000777687"/>
          <c:h val="0.833566690668925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5003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Программа «Развитие сферы культуры"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1полугодие     2018 г.</c:v>
                </c:pt>
                <c:pt idx="1">
                  <c:v>исполнено1полугодие 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3154.4</c:v>
                </c:pt>
                <c:pt idx="1">
                  <c:v>3187.4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«Развитие дорожного хозяйства и благоустройство"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1полугодие     2018 г.</c:v>
                </c:pt>
                <c:pt idx="1">
                  <c:v>исполнено1полугодие 2018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1931.2</c:v>
                </c:pt>
                <c:pt idx="1">
                  <c:v>2308.6999999999998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«Управление ресурсами"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1полугодие     2018 г.</c:v>
                </c:pt>
                <c:pt idx="1">
                  <c:v>исполнено1полугодие 2018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143.6</c:v>
                </c:pt>
                <c:pt idx="1">
                  <c:v>55.2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Программа «Обеспечение безопасности населения"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1полугодие     2018 г.</c:v>
                </c:pt>
                <c:pt idx="1">
                  <c:v>исполнено1полугодие 2018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1998</c:v>
                </c:pt>
                <c:pt idx="1">
                  <c:v>1697.3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Непрограммные мероприятия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1полугодие     2018 г.</c:v>
                </c:pt>
                <c:pt idx="1">
                  <c:v>исполнено1полугодие 2018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2349.1</c:v>
                </c:pt>
                <c:pt idx="1">
                  <c:v>2545.6</c:v>
                </c:pt>
              </c:numCache>
            </c:numRef>
          </c:val>
        </c:ser>
        <c:shape val="box"/>
        <c:axId val="88368640"/>
        <c:axId val="88370176"/>
        <c:axId val="0"/>
      </c:bar3DChart>
      <c:catAx>
        <c:axId val="88368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370176"/>
        <c:crosses val="autoZero"/>
        <c:auto val="1"/>
        <c:lblAlgn val="ctr"/>
        <c:lblOffset val="100"/>
      </c:catAx>
      <c:valAx>
        <c:axId val="88370176"/>
        <c:scaling>
          <c:orientation val="minMax"/>
        </c:scaling>
        <c:axPos val="l"/>
        <c:majorGridlines/>
        <c:numFmt formatCode="General" sourceLinked="1"/>
        <c:tickLblPos val="nextTo"/>
        <c:crossAx val="8836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105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12.07.2018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063" cy="6072230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полугодие 2018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0470741"/>
              </p:ext>
            </p:extLst>
          </p:nvPr>
        </p:nvGraphicFramePr>
        <p:xfrm>
          <a:off x="214282" y="1500173"/>
          <a:ext cx="8643999" cy="51591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2288"/>
                <a:gridCol w="1544733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полугодие 2018 г. назначено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полугодие 2018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11,02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2,55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6058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8,64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8,47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11,97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9,79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2016-2017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710293"/>
          <a:ext cx="8606191" cy="6103083"/>
        </p:xfrm>
        <a:graphic>
          <a:graphicData uri="http://schemas.openxmlformats.org/drawingml/2006/table">
            <a:tbl>
              <a:tblPr/>
              <a:tblGrid>
                <a:gridCol w="4400322"/>
                <a:gridCol w="1098511"/>
                <a:gridCol w="988161"/>
                <a:gridCol w="988161"/>
                <a:gridCol w="1131036"/>
              </a:tblGrid>
              <a:tr h="7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полугодие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полугодие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2018/2017,%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5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+77,6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5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93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572,45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-78,85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</a:p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реализации иного имущества, находящегося в собственности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4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4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1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Расходы бюджета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деятельности), </a:t>
            </a:r>
            <a:r>
              <a:rPr lang="ru-RU" sz="14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за I полугодие 2018 год, тыс.рублей</a:t>
            </a:r>
            <a:endParaRPr lang="ru-RU" sz="1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5072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01.07.2018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15224</TotalTime>
  <Words>334</Words>
  <Application>Microsoft Office PowerPoint</Application>
  <PresentationFormat>Экран (4:3)</PresentationFormat>
  <Paragraphs>122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Поедугинского сельского поселения за I полугодие 2018 года  </vt:lpstr>
      <vt:lpstr>Основные параметры Бюджета Поедугинского сельского Поселения  млн. руб.</vt:lpstr>
      <vt:lpstr>Слайд 3</vt:lpstr>
      <vt:lpstr>Слайд 4</vt:lpstr>
      <vt:lpstr>Сравнение структуры расходов бюджета поселения с аналогичным периодом прошлого года, тыс.руб.</vt:lpstr>
      <vt:lpstr>   Расходы бюджета Поедугинского сельского поселения по  (муниципальным программам и непрограммным направлениям деятельности),  за I полугодие 2018 год, тыс.рублей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1494</cp:revision>
  <dcterms:created xsi:type="dcterms:W3CDTF">2008-03-27T06:10:56Z</dcterms:created>
  <dcterms:modified xsi:type="dcterms:W3CDTF">2018-07-12T11:26:51Z</dcterms:modified>
</cp:coreProperties>
</file>