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63" r:id="rId3"/>
    <p:sldId id="360" r:id="rId4"/>
    <p:sldId id="322" r:id="rId5"/>
    <p:sldId id="375" r:id="rId6"/>
    <p:sldId id="376" r:id="rId7"/>
    <p:sldId id="271" r:id="rId8"/>
    <p:sldId id="313" r:id="rId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00FF"/>
    <a:srgbClr val="FF33CC"/>
    <a:srgbClr val="00CC66"/>
    <a:srgbClr val="1E23F6"/>
    <a:srgbClr val="FFFF99"/>
    <a:srgbClr val="FFCC99"/>
    <a:srgbClr val="FFFFCC"/>
    <a:srgbClr val="CCEC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27" autoAdjust="0"/>
    <p:restoredTop sz="79925" autoAdjust="0"/>
  </p:normalViewPr>
  <p:slideViewPr>
    <p:cSldViewPr>
      <p:cViewPr>
        <p:scale>
          <a:sx n="64" d="100"/>
          <a:sy n="64" d="100"/>
        </p:scale>
        <p:origin x="-1080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80" y="-84"/>
      </p:cViewPr>
      <p:guideLst>
        <p:guide orient="horz" pos="3126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262168555681225"/>
          <c:y val="4.0927780481108733E-2"/>
          <c:w val="0.60699792755561499"/>
          <c:h val="0.7569547486398473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2017 года</c:v>
                </c:pt>
              </c:strCache>
            </c:strRef>
          </c:tx>
          <c:dLbls>
            <c:dLbl>
              <c:idx val="0"/>
              <c:layout>
                <c:manualLayout>
                  <c:x val="-6.0778302050454123E-3"/>
                  <c:y val="-7.7294144998947189E-3"/>
                </c:manualLayout>
              </c:layout>
              <c:showVal val="1"/>
            </c:dLbl>
            <c:dLbl>
              <c:idx val="1"/>
              <c:layout>
                <c:manualLayout>
                  <c:x val="-1.9752948166397589E-2"/>
                  <c:y val="5.1529429999298106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  <c:pt idx="3">
                  <c:v>Прочие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1382.8</c:v>
                </c:pt>
                <c:pt idx="1">
                  <c:v>2887.7</c:v>
                </c:pt>
                <c:pt idx="2">
                  <c:v>79.599999999999994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2018 года</c:v>
                </c:pt>
              </c:strCache>
            </c:strRef>
          </c:tx>
          <c:dLbls>
            <c:dLbl>
              <c:idx val="0"/>
              <c:layout>
                <c:manualLayout>
                  <c:x val="1.9752948166397562E-2"/>
                  <c:y val="-1.5458828999789436E-2"/>
                </c:manualLayout>
              </c:layout>
              <c:showVal val="1"/>
            </c:dLbl>
            <c:dLbl>
              <c:idx val="1"/>
              <c:layout>
                <c:manualLayout>
                  <c:x val="1.9752948166397589E-2"/>
                  <c:y val="-1.2882357499824528E-2"/>
                </c:manualLayout>
              </c:layout>
              <c:showVal val="1"/>
            </c:dLbl>
            <c:dLbl>
              <c:idx val="2"/>
              <c:layout>
                <c:manualLayout>
                  <c:x val="3.0389151025227094E-2"/>
                  <c:y val="-3.3494129499543751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  <c:pt idx="3">
                  <c:v>Прочие поступления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1332.7</c:v>
                </c:pt>
                <c:pt idx="1">
                  <c:v>2709.3</c:v>
                </c:pt>
                <c:pt idx="2">
                  <c:v>130.69999999999999</c:v>
                </c:pt>
                <c:pt idx="3">
                  <c:v>6.9</c:v>
                </c:pt>
              </c:numCache>
            </c:numRef>
          </c:val>
        </c:ser>
        <c:shape val="cylinder"/>
        <c:axId val="78385920"/>
        <c:axId val="78387456"/>
        <c:axId val="0"/>
      </c:bar3DChart>
      <c:catAx>
        <c:axId val="783859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387456"/>
        <c:crosses val="autoZero"/>
        <c:auto val="1"/>
        <c:lblAlgn val="ctr"/>
        <c:lblOffset val="100"/>
      </c:catAx>
      <c:valAx>
        <c:axId val="78387456"/>
        <c:scaling>
          <c:orientation val="minMax"/>
        </c:scaling>
        <c:axPos val="l"/>
        <c:majorGridlines/>
        <c:numFmt formatCode="General" sourceLinked="1"/>
        <c:tickLblPos val="nextTo"/>
        <c:crossAx val="783859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4989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1квартал 2017 года</c:v>
                </c:pt>
                <c:pt idx="1">
                  <c:v>1 квартал 2018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1361.4</c:v>
                </c:pt>
                <c:pt idx="1">
                  <c:v>961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ЖКХ,благоустройство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1квартал 2017 года</c:v>
                </c:pt>
                <c:pt idx="1">
                  <c:v>1 квартал 2018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398.8</c:v>
                </c:pt>
                <c:pt idx="1">
                  <c:v>758.5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Дорожный фонд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1квартал 2017 года</c:v>
                </c:pt>
                <c:pt idx="1">
                  <c:v>1 квартал 2018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586.9</c:v>
                </c:pt>
                <c:pt idx="1">
                  <c:v>723.8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1квартал 2017 года</c:v>
                </c:pt>
                <c:pt idx="1">
                  <c:v>1 квартал 2018 года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1320</c:v>
                </c:pt>
                <c:pt idx="1">
                  <c:v>1388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 ЧС,нац.безопасность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1квартал 2017 года</c:v>
                </c:pt>
                <c:pt idx="1">
                  <c:v>1 квартал 2018 года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703.7</c:v>
                </c:pt>
                <c:pt idx="1">
                  <c:v>709.1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Спорт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1квартал 2017 года</c:v>
                </c:pt>
                <c:pt idx="1">
                  <c:v>1 квартал 2018 года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10.200000000000001</c:v>
                </c:pt>
                <c:pt idx="1">
                  <c:v>8.4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Соц.политика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1квартал 2017 года</c:v>
                </c:pt>
                <c:pt idx="1">
                  <c:v>1 квартал 2018 года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79.8</c:v>
                </c:pt>
                <c:pt idx="1">
                  <c:v>110.7</c:v>
                </c:pt>
              </c:numCache>
            </c:numRef>
          </c:val>
        </c:ser>
        <c:shape val="box"/>
        <c:axId val="97299456"/>
        <c:axId val="97317632"/>
        <c:axId val="0"/>
      </c:bar3DChart>
      <c:catAx>
        <c:axId val="97299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317632"/>
        <c:crosses val="autoZero"/>
        <c:auto val="1"/>
        <c:lblAlgn val="ctr"/>
        <c:lblOffset val="100"/>
      </c:catAx>
      <c:valAx>
        <c:axId val="97317632"/>
        <c:scaling>
          <c:orientation val="minMax"/>
        </c:scaling>
        <c:axPos val="l"/>
        <c:majorGridlines/>
        <c:numFmt formatCode="General" sourceLinked="1"/>
        <c:tickLblPos val="nextTo"/>
        <c:crossAx val="97299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146751392918055"/>
          <c:h val="0.872700559729236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4989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Программа «Развитие сферы культуры"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1кв. 2018 г.</c:v>
                </c:pt>
                <c:pt idx="1">
                  <c:v>исполнено1 кв. 2018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1414.5</c:v>
                </c:pt>
                <c:pt idx="1">
                  <c:v>1388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Программа «Развитие дорожного хозяйства и благоустройство"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1кв. 2018 г.</c:v>
                </c:pt>
                <c:pt idx="1">
                  <c:v>исполнено1 кв. 2018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1269.7</c:v>
                </c:pt>
                <c:pt idx="1">
                  <c:v>1161.4000000000001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Программа «Управление ресурсами"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1кв. 2018 г.</c:v>
                </c:pt>
                <c:pt idx="1">
                  <c:v>исполнено1 кв. 2018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63.2</c:v>
                </c:pt>
                <c:pt idx="1">
                  <c:v>23.2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Программа «Обеспечение безопасности населения"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1кв. 2018 г.</c:v>
                </c:pt>
                <c:pt idx="1">
                  <c:v>исполнено1 кв. 2018 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847.7</c:v>
                </c:pt>
                <c:pt idx="1">
                  <c:v>826.5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Непрограммные мероприятия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1кв. 2018 г.</c:v>
                </c:pt>
                <c:pt idx="1">
                  <c:v>исполнено1 кв. 2018 г.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1373.4</c:v>
                </c:pt>
                <c:pt idx="1">
                  <c:v>1080.4000000000001</c:v>
                </c:pt>
              </c:numCache>
            </c:numRef>
          </c:val>
        </c:ser>
        <c:shape val="box"/>
        <c:axId val="96890880"/>
        <c:axId val="96892416"/>
        <c:axId val="0"/>
      </c:bar3DChart>
      <c:catAx>
        <c:axId val="96890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892416"/>
        <c:crosses val="autoZero"/>
        <c:auto val="1"/>
        <c:lblAlgn val="ctr"/>
        <c:lblOffset val="100"/>
      </c:catAx>
      <c:valAx>
        <c:axId val="96892416"/>
        <c:scaling>
          <c:orientation val="minMax"/>
        </c:scaling>
        <c:axPos val="l"/>
        <c:majorGridlines/>
        <c:numFmt formatCode="General" sourceLinked="1"/>
        <c:tickLblPos val="nextTo"/>
        <c:crossAx val="96890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146751392918077"/>
          <c:h val="0.872700559729236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145D2E-2AE4-47A2-9F5E-6725447EF910}" type="datetimeFigureOut">
              <a:rPr lang="ru-RU"/>
              <a:pPr>
                <a:defRPr/>
              </a:pPr>
              <a:t>07.05.2018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E6107B-5379-4E5B-A072-D42FEC2C2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A826E8F4-A7E9-4883-A6A8-C577D5B98532}" type="slidenum">
              <a:rPr lang="ru-RU" smtClean="0"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/>
            <a:endParaRPr lang="ru-RU" dirty="0" smtClean="0">
              <a:latin typeface="Arial" pitchFamily="34" charset="0"/>
            </a:endParaRPr>
          </a:p>
          <a:p>
            <a:pPr marL="227013" indent="-227013" eaLnBrk="1" hangingPunct="1"/>
            <a:endParaRPr lang="ru-RU" sz="1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B0AD3-9A6E-444B-8363-BFDBD4B55D65}" type="datetime1">
              <a:rPr lang="ru-RU" smtClean="0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B819-C13E-40F5-8779-125ACDBD4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4D2B-044B-45B2-9D23-D87501394596}" type="datetime1">
              <a:rPr lang="ru-RU" smtClean="0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1953-BCF7-4E41-8266-9558259D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B431-FC2E-453C-B4A0-F654EEA331A3}" type="datetime1">
              <a:rPr lang="ru-RU" smtClean="0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F099-DC61-44F2-85BF-C40DBB567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2C1B-D8D0-4A92-ACEB-DD50B4066FC5}" type="datetime1">
              <a:rPr lang="ru-RU" smtClean="0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BBC8-421A-4BA4-9484-47021B7B7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8ED6-9165-470A-B876-D19FDE9AAC0A}" type="datetime1">
              <a:rPr lang="ru-RU" smtClean="0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2B32-4382-4F90-929F-EBA69A12C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F088-BDAA-4B61-ABE4-905B5E1999B2}" type="datetime1">
              <a:rPr lang="ru-RU" smtClean="0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1F28-9936-464F-94EA-3EE9DE97E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2B40-2610-4024-AD29-94FF80E880C6}" type="datetime1">
              <a:rPr lang="ru-RU" smtClean="0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0ADF-7E35-44BC-8E22-ED54CA79F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5411-55AF-43B8-BB51-990693F6B4A4}" type="datetime1">
              <a:rPr lang="ru-RU" smtClean="0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3F81C-98E0-4764-8531-B6EF16918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47248-391E-4CB7-BBFE-9C19E0E599F5}" type="datetime1">
              <a:rPr lang="ru-RU" smtClean="0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87A8-4A39-4557-A805-D9D6F210E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474E-A336-40D6-86F8-87F086C9A58B}" type="datetime1">
              <a:rPr lang="ru-RU" smtClean="0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8EB3-4871-45A4-AB40-BA7A618DB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2EB02-CB17-4C88-B881-05C9655CF3A3}" type="datetime1">
              <a:rPr lang="ru-RU" smtClean="0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17319-E946-40EA-BA38-FF69923B5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731B-9D60-4CB3-9551-5CCC49DA0B16}" type="datetime1">
              <a:rPr lang="ru-RU" smtClean="0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FC12-C8C7-46E4-992B-FD07B8C3E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A47F0CA-67CF-4941-8120-C73DC60549FD}" type="datetime1">
              <a:rPr lang="ru-RU" smtClean="0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D28262-1B16-4CEC-8532-5BFDB1497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501063" cy="6072230"/>
          </a:xfrm>
        </p:spPr>
        <p:txBody>
          <a:bodyPr/>
          <a:lstStyle/>
          <a:p>
            <a:pPr defTabSz="912813"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Итоги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исполнения бюджета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квартал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484438" y="6216650"/>
            <a:ext cx="414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Поедуги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98885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8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 млн. руб.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0470741"/>
              </p:ext>
            </p:extLst>
          </p:nvPr>
        </p:nvGraphicFramePr>
        <p:xfrm>
          <a:off x="214282" y="1500173"/>
          <a:ext cx="8643999" cy="5143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72288"/>
                <a:gridCol w="1544733"/>
                <a:gridCol w="1544733"/>
                <a:gridCol w="1782245"/>
              </a:tblGrid>
              <a:tr h="150131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  </a:t>
                      </a:r>
                    </a:p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показателей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квартал 2018 г. назначено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квартал 2018 г. исполнено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плановых назначений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квартала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Доходы,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4,17</a:t>
                      </a: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4,01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Налоговые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и неналоговые доходы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поступления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96,4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Расходы,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4,97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4,48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Дефицит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(-), профицит (+)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-0,47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0746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Сравнение структуры доходов бюджета поселения с аналогичным периодом прошлого года, тыс.руб.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57158" y="1428736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91440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Сравнительный анализ динамики роста расходов (консолидированных) бюджетов муниципальных районов (городских округов) за 2007-2009 гг. на душу населения представлен (без учета средств на капитальные вложения) с учетом средств федерального и краевого бюджетов.</a:t>
            </a:r>
          </a:p>
        </p:txBody>
      </p:sp>
      <p:pic>
        <p:nvPicPr>
          <p:cNvPr id="7173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642910" y="0"/>
            <a:ext cx="78581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неналоговых 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доходов бюджета в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2016-2017 г.г </a:t>
            </a:r>
            <a:endParaRPr lang="ru-RU" sz="20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18EB3-4871-45A4-AB40-BA7A618DBE0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785789"/>
          <a:ext cx="8606191" cy="5845797"/>
        </p:xfrm>
        <a:graphic>
          <a:graphicData uri="http://schemas.openxmlformats.org/drawingml/2006/table">
            <a:tbl>
              <a:tblPr/>
              <a:tblGrid>
                <a:gridCol w="4400322"/>
                <a:gridCol w="1098511"/>
                <a:gridCol w="988161"/>
                <a:gridCol w="988161"/>
                <a:gridCol w="1131036"/>
              </a:tblGrid>
              <a:tr h="748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источника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квартал 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квартал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2018/2017,%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Прирост      (снижение),тыс.руб.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7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и неналоговых доходов, из них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1382,8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1332,7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-50,1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</a:t>
                      </a: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28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>
                          <a:latin typeface="Times New Roman"/>
                        </a:rPr>
                        <a:t>НДФЛ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Госпошлина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-42,1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7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Земельный налог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Прочие поступления от денежных взысканий (штрафов) и иных сумм в возмещение ущерба, зачисляемые в бюджеты сельских поселений</a:t>
                      </a:r>
                    </a:p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в собственности сельских поселений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реализации иного имущества, находящегося в собственности сельских поселений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Доходы от использования имущества, наход. в муниц. собственности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Сравнение структуры расходов бюджета поселения с аналогичным периодом прошлого года, тыс.руб.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2B32-4382-4F90-929F-EBA69A12CC6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/>
          <a:lstStyle/>
          <a:p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Расходы бюджета </a:t>
            </a:r>
            <a:r>
              <a:rPr lang="ru-RU" sz="14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по </a:t>
            </a:r>
            <a:b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(муниципальным программам и </a:t>
            </a:r>
            <a:r>
              <a:rPr lang="ru-RU" sz="1400" b="1" cap="all" dirty="0" err="1" smtClean="0"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направлениям деятельности), </a:t>
            </a:r>
            <a:r>
              <a:rPr lang="ru-RU" sz="1400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за I квартал 2018 год, тыс.рублей</a:t>
            </a:r>
            <a:endParaRPr lang="ru-RU" sz="1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55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500174"/>
          <a:ext cx="7500990" cy="2857520"/>
        </p:xfrm>
        <a:graphic>
          <a:graphicData uri="http://schemas.openxmlformats.org/drawingml/2006/table">
            <a:tbl>
              <a:tblPr/>
              <a:tblGrid>
                <a:gridCol w="6072230"/>
                <a:gridCol w="1428760"/>
              </a:tblGrid>
              <a:tr h="71836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01.04.2018</a:t>
                      </a:r>
                      <a:endParaRPr lang="ru-RU" sz="2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73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кредиторская </a:t>
                      </a:r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задолженность учреждений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4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дебиторская задолженность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28572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Сведения о просроченной задолженности бюджета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28813" y="2428875"/>
            <a:ext cx="5929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Designs\Серые полосы.pot</Template>
  <TotalTime>15172</TotalTime>
  <Words>314</Words>
  <Application>Microsoft Office PowerPoint</Application>
  <PresentationFormat>Экран (4:3)</PresentationFormat>
  <Paragraphs>111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Итоги  исполнения бюджета Поедугинского сельского поселения за I квартал 2018 года  </vt:lpstr>
      <vt:lpstr>Основные параметры Бюджета Поедугинского сельского Поселения  млн. руб.</vt:lpstr>
      <vt:lpstr>Слайд 3</vt:lpstr>
      <vt:lpstr>Слайд 4</vt:lpstr>
      <vt:lpstr>Сравнение структуры расходов бюджета поселения с аналогичным периодом прошлого года, тыс.руб.</vt:lpstr>
      <vt:lpstr>   Расходы бюджета Поедугинского сельского поселения по  (муниципальным программам и непрограммным направлениям деятельности),  за I квартал 2018 год, тыс.рублей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исполнения бюджета муниципального района  за 2007 год</dc:title>
  <dc:creator>7</dc:creator>
  <cp:lastModifiedBy>poedugi</cp:lastModifiedBy>
  <cp:revision>1487</cp:revision>
  <dcterms:created xsi:type="dcterms:W3CDTF">2008-03-27T06:10:56Z</dcterms:created>
  <dcterms:modified xsi:type="dcterms:W3CDTF">2018-05-07T12:28:34Z</dcterms:modified>
</cp:coreProperties>
</file>