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63" r:id="rId3"/>
    <p:sldId id="360" r:id="rId4"/>
    <p:sldId id="322" r:id="rId5"/>
    <p:sldId id="375" r:id="rId6"/>
    <p:sldId id="376" r:id="rId7"/>
    <p:sldId id="271" r:id="rId8"/>
    <p:sldId id="313" r:id="rId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6600FF"/>
    <a:srgbClr val="FF33CC"/>
    <a:srgbClr val="00CC66"/>
    <a:srgbClr val="1E23F6"/>
    <a:srgbClr val="FFFF99"/>
    <a:srgbClr val="FFCC99"/>
    <a:srgbClr val="FFFFCC"/>
    <a:srgbClr val="CCECFF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27" autoAdjust="0"/>
    <p:restoredTop sz="79925" autoAdjust="0"/>
  </p:normalViewPr>
  <p:slideViewPr>
    <p:cSldViewPr>
      <p:cViewPr>
        <p:scale>
          <a:sx n="64" d="100"/>
          <a:sy n="64" d="100"/>
        </p:scale>
        <p:origin x="-1080" y="-10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80" y="-84"/>
      </p:cViewPr>
      <p:guideLst>
        <p:guide orient="horz" pos="3126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262168555681225"/>
          <c:y val="4.0927780481108733E-2"/>
          <c:w val="0.60699792755561499"/>
          <c:h val="0.7569547486398473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полугодие 2016 года</c:v>
                </c:pt>
              </c:strCache>
            </c:strRef>
          </c:tx>
          <c:dLbls>
            <c:dLbl>
              <c:idx val="0"/>
              <c:layout>
                <c:manualLayout>
                  <c:x val="-6.0778302050454123E-3"/>
                  <c:y val="-7.7294144998947189E-3"/>
                </c:manualLayout>
              </c:layout>
              <c:showVal val="1"/>
            </c:dLbl>
            <c:dLbl>
              <c:idx val="1"/>
              <c:layout>
                <c:manualLayout>
                  <c:x val="-1.9752948166397589E-2"/>
                  <c:y val="5.1529429999298106E-3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Межбюдж.трансф.</c:v>
                </c:pt>
                <c:pt idx="4">
                  <c:v>Прочие безв.поступления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2670.1</c:v>
                </c:pt>
                <c:pt idx="1">
                  <c:v>6435.9</c:v>
                </c:pt>
                <c:pt idx="2">
                  <c:v>213.5</c:v>
                </c:pt>
                <c:pt idx="3">
                  <c:v>191.4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полугодие 2017 года</c:v>
                </c:pt>
              </c:strCache>
            </c:strRef>
          </c:tx>
          <c:dLbls>
            <c:dLbl>
              <c:idx val="0"/>
              <c:layout>
                <c:manualLayout>
                  <c:x val="5.3180894651820479E-2"/>
                  <c:y val="2.5762686281932522E-3"/>
                </c:manualLayout>
              </c:layout>
              <c:showVal val="1"/>
            </c:dLbl>
            <c:dLbl>
              <c:idx val="1"/>
              <c:layout>
                <c:manualLayout>
                  <c:x val="1.9752948166397589E-2"/>
                  <c:y val="-1.2882357499824528E-2"/>
                </c:manualLayout>
              </c:layout>
              <c:showVal val="1"/>
            </c:dLbl>
            <c:dLbl>
              <c:idx val="2"/>
              <c:layout>
                <c:manualLayout>
                  <c:x val="3.0389151025227094E-2"/>
                  <c:y val="-3.3494129499543751E-2"/>
                </c:manualLayout>
              </c:layout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Собственные доходы</c:v>
                </c:pt>
                <c:pt idx="1">
                  <c:v>Дотации</c:v>
                </c:pt>
                <c:pt idx="2">
                  <c:v>Субвенции</c:v>
                </c:pt>
                <c:pt idx="3">
                  <c:v>Межбюдж.трансф.</c:v>
                </c:pt>
                <c:pt idx="4">
                  <c:v>Прочие безв.поступления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2550.8000000000002</c:v>
                </c:pt>
                <c:pt idx="1">
                  <c:v>7175.2</c:v>
                </c:pt>
                <c:pt idx="2">
                  <c:v>229.9</c:v>
                </c:pt>
                <c:pt idx="4">
                  <c:v>21.06</c:v>
                </c:pt>
              </c:numCache>
            </c:numRef>
          </c:val>
        </c:ser>
        <c:shape val="cylinder"/>
        <c:axId val="98769152"/>
        <c:axId val="98783232"/>
        <c:axId val="0"/>
      </c:bar3DChart>
      <c:catAx>
        <c:axId val="98769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8783232"/>
        <c:crosses val="autoZero"/>
        <c:auto val="1"/>
        <c:lblAlgn val="ctr"/>
        <c:lblOffset val="100"/>
      </c:catAx>
      <c:valAx>
        <c:axId val="98783232"/>
        <c:scaling>
          <c:orientation val="minMax"/>
        </c:scaling>
        <c:axPos val="l"/>
        <c:majorGridlines/>
        <c:numFmt formatCode="General" sourceLinked="1"/>
        <c:tickLblPos val="nextTo"/>
        <c:crossAx val="9876915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1912.2</c:v>
                </c:pt>
                <c:pt idx="1">
                  <c:v>2498.5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ЖКХ,благоустройство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1038.4000000000001</c:v>
                </c:pt>
                <c:pt idx="1">
                  <c:v>1040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Дорожный фонд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1191.2</c:v>
                </c:pt>
                <c:pt idx="1">
                  <c:v>1219.2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2959.4</c:v>
                </c:pt>
                <c:pt idx="1">
                  <c:v>3154.4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 ЧС,нац.безопасность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1354.6</c:v>
                </c:pt>
                <c:pt idx="1">
                  <c:v>1440.4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Спорт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Лист1!$G$2:$G$3</c:f>
              <c:numCache>
                <c:formatCode>General</c:formatCode>
                <c:ptCount val="2"/>
                <c:pt idx="0">
                  <c:v>41</c:v>
                </c:pt>
                <c:pt idx="1">
                  <c:v>26.8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Соц.политика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1полугодие2016 года</c:v>
                </c:pt>
                <c:pt idx="1">
                  <c:v>1 полугодие 2017 года</c:v>
                </c:pt>
              </c:strCache>
            </c:strRef>
          </c:cat>
          <c:val>
            <c:numRef>
              <c:f>Лист1!$H$2:$H$3</c:f>
              <c:numCache>
                <c:formatCode>General</c:formatCode>
                <c:ptCount val="2"/>
                <c:pt idx="0">
                  <c:v>197.6</c:v>
                </c:pt>
                <c:pt idx="1">
                  <c:v>196.9</c:v>
                </c:pt>
              </c:numCache>
            </c:numRef>
          </c:val>
        </c:ser>
        <c:shape val="box"/>
        <c:axId val="121268864"/>
        <c:axId val="121278848"/>
        <c:axId val="0"/>
      </c:bar3DChart>
      <c:catAx>
        <c:axId val="121268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1278848"/>
        <c:crosses val="autoZero"/>
        <c:auto val="1"/>
        <c:lblAlgn val="ctr"/>
        <c:lblOffset val="100"/>
      </c:catAx>
      <c:valAx>
        <c:axId val="121278848"/>
        <c:scaling>
          <c:orientation val="minMax"/>
        </c:scaling>
        <c:axPos val="l"/>
        <c:majorGridlines/>
        <c:numFmt formatCode="General" sourceLinked="1"/>
        <c:tickLblPos val="nextTo"/>
        <c:crossAx val="121268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55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>
        <c:manualLayout>
          <c:layoutTarget val="inner"/>
          <c:xMode val="edge"/>
          <c:yMode val="edge"/>
          <c:x val="9.1359239817244989E-2"/>
          <c:y val="4.0257875963366767E-2"/>
          <c:w val="0.6206667587604181"/>
          <c:h val="0.7643363451247245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 Программа «Развитие сферы культуры"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 кв. 2017 г.</c:v>
                </c:pt>
                <c:pt idx="1">
                  <c:v>исполнено2 кв. 2017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3167.4</c:v>
                </c:pt>
                <c:pt idx="1">
                  <c:v>3154.4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Программа «Развитие дорожного хозяйства и благоустройство"</c:v>
                </c:pt>
              </c:strCache>
            </c:strRef>
          </c:tx>
          <c:dLbls>
            <c:txPr>
              <a:bodyPr/>
              <a:lstStyle/>
              <a:p>
                <a:pPr>
                  <a:defRPr sz="1500" baseline="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 2 кв. 2017 г.</c:v>
                </c:pt>
                <c:pt idx="1">
                  <c:v>исполнено2 кв. 2017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2134.6999999999998</c:v>
                </c:pt>
                <c:pt idx="1">
                  <c:v>1931.2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Программа «Управление ресурсами"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2 кв. 2017 г.</c:v>
                </c:pt>
                <c:pt idx="1">
                  <c:v>исполнено2 кв. 2017 г.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190.7</c:v>
                </c:pt>
                <c:pt idx="1">
                  <c:v>143.6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Программа «Обеспечение безопасности населения" 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2 кв. 2017 г.</c:v>
                </c:pt>
                <c:pt idx="1">
                  <c:v>исполнено2 кв. 2017 г.</c:v>
                </c:pt>
              </c:strCache>
            </c:strRef>
          </c:cat>
          <c:val>
            <c:numRef>
              <c:f>Лист1!$E$2:$E$3</c:f>
              <c:numCache>
                <c:formatCode>General</c:formatCode>
                <c:ptCount val="2"/>
                <c:pt idx="0">
                  <c:v>2103.3000000000002</c:v>
                </c:pt>
                <c:pt idx="1">
                  <c:v>1998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Непрограммные мероприятия</c:v>
                </c:pt>
              </c:strCache>
            </c:strRef>
          </c:tx>
          <c:dLbls>
            <c:showVal val="1"/>
          </c:dLbls>
          <c:cat>
            <c:strRef>
              <c:f>Лист1!$A$2:$A$3</c:f>
              <c:strCache>
                <c:ptCount val="2"/>
                <c:pt idx="0">
                  <c:v>план 2 кв. 2017 г.</c:v>
                </c:pt>
                <c:pt idx="1">
                  <c:v>исполнено2 кв. 2017 г.</c:v>
                </c:pt>
              </c:strCache>
            </c:strRef>
          </c:cat>
          <c:val>
            <c:numRef>
              <c:f>Лист1!$F$2:$F$3</c:f>
              <c:numCache>
                <c:formatCode>General</c:formatCode>
                <c:ptCount val="2"/>
                <c:pt idx="0">
                  <c:v>2667.1</c:v>
                </c:pt>
                <c:pt idx="1">
                  <c:v>2349.1</c:v>
                </c:pt>
              </c:numCache>
            </c:numRef>
          </c:val>
        </c:ser>
        <c:shape val="box"/>
        <c:axId val="122265600"/>
        <c:axId val="122267136"/>
        <c:axId val="0"/>
      </c:bar3DChart>
      <c:catAx>
        <c:axId val="122265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2267136"/>
        <c:crosses val="autoZero"/>
        <c:auto val="1"/>
        <c:lblAlgn val="ctr"/>
        <c:lblOffset val="100"/>
      </c:catAx>
      <c:valAx>
        <c:axId val="122267136"/>
        <c:scaling>
          <c:orientation val="minMax"/>
        </c:scaling>
        <c:axPos val="l"/>
        <c:majorGridlines/>
        <c:numFmt formatCode="General" sourceLinked="1"/>
        <c:tickLblPos val="nextTo"/>
        <c:crossAx val="122265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927326518395724"/>
          <c:y val="6.3649720135381907E-2"/>
          <c:w val="0.32146751392918077"/>
          <c:h val="0.87270055972923621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145D2E-2AE4-47A2-9F5E-6725447EF910}" type="datetimeFigureOut">
              <a:rPr lang="ru-RU"/>
              <a:pPr>
                <a:defRPr/>
              </a:pPr>
              <a:t>05.09.2017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E6107B-5379-4E5B-A072-D42FEC2C2E1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A826E8F4-A7E9-4883-A6A8-C577D5B98532}" type="slidenum">
              <a:rPr lang="ru-RU" smtClean="0">
                <a:latin typeface="Arial" pitchFamily="34" charset="0"/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7013" indent="-227013" eaLnBrk="1" hangingPunct="1"/>
            <a:endParaRPr lang="ru-RU" dirty="0" smtClean="0">
              <a:latin typeface="Arial" pitchFamily="34" charset="0"/>
            </a:endParaRPr>
          </a:p>
          <a:p>
            <a:pPr marL="227013" indent="-227013" eaLnBrk="1" hangingPunct="1"/>
            <a:endParaRPr lang="ru-RU" sz="1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B0AD3-9A6E-444B-8363-BFDBD4B55D65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1B819-C13E-40F5-8779-125ACDBD4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C4D2B-044B-45B2-9D23-D87501394596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1953-BCF7-4E41-8266-9558259DD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9B431-FC2E-453C-B4A0-F654EEA331A3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F099-DC61-44F2-85BF-C40DBB567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72C1B-D8D0-4A92-ACEB-DD50B4066FC5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54BBC8-421A-4BA4-9484-47021B7B7B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8ED6-9165-470A-B876-D19FDE9AAC0A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2B32-4382-4F90-929F-EBA69A12CC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2F088-BDAA-4B61-ABE4-905B5E1999B2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01F28-9936-464F-94EA-3EE9DE97E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22B40-2610-4024-AD29-94FF80E880C6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90ADF-7E35-44BC-8E22-ED54CA79F4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C5411-55AF-43B8-BB51-990693F6B4A4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3F81C-98E0-4764-8531-B6EF169182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47248-391E-4CB7-BBFE-9C19E0E599F5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587A8-4A39-4557-A805-D9D6F210E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4474E-A336-40D6-86F8-87F086C9A58B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18EB3-4871-45A4-AB40-BA7A618DBE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2EB02-CB17-4C88-B881-05C9655CF3A3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17319-E946-40EA-BA38-FF69923B5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4731B-9D60-4CB3-9551-5CCC49DA0B16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EFC12-C8C7-46E4-992B-FD07B8C3E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47F0CA-67CF-4941-8120-C73DC60549FD}" type="datetime1">
              <a:rPr lang="ru-RU" smtClean="0"/>
              <a:pPr>
                <a:defRPr/>
              </a:pPr>
              <a:t>05.09.2017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7D28262-1B16-4CEC-8532-5BFDB14975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5" r:id="rId12"/>
    <p:sldLayoutId id="214748367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>
          <a:xfrm>
            <a:off x="214282" y="500042"/>
            <a:ext cx="8501063" cy="6072230"/>
          </a:xfrm>
        </p:spPr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Итоги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исполнения бюджета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полугодие 2017 года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Постановление администрации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 от 01.08.2017 №94 «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Об итогах исполнения бюджета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полугодие 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1" i="1" smtClean="0">
                <a:latin typeface="Times New Roman" pitchFamily="18" charset="0"/>
                <a:cs typeface="Times New Roman" pitchFamily="18" charset="0"/>
              </a:rPr>
              <a:t>года»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2484438" y="6216650"/>
            <a:ext cx="4143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Поедуги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98885" cy="928694"/>
          </a:xfrm>
        </p:spPr>
        <p:txBody>
          <a:bodyPr>
            <a:noAutofit/>
          </a:bodyPr>
          <a:lstStyle/>
          <a:p>
            <a:pPr algn="ctr"/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2800" b="1" cap="all" dirty="0">
                <a:latin typeface="Times New Roman" pitchFamily="18" charset="0"/>
                <a:cs typeface="Times New Roman" pitchFamily="18" charset="0"/>
              </a:rPr>
              <a:t>параметры 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sz="28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 млн. руб.</a:t>
            </a:r>
            <a:endParaRPr lang="ru-RU" sz="28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0470741"/>
              </p:ext>
            </p:extLst>
          </p:nvPr>
        </p:nvGraphicFramePr>
        <p:xfrm>
          <a:off x="214282" y="1500173"/>
          <a:ext cx="8643999" cy="514353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72288"/>
                <a:gridCol w="1544733"/>
                <a:gridCol w="1544733"/>
                <a:gridCol w="1782245"/>
              </a:tblGrid>
              <a:tr h="1501314"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  </a:t>
                      </a:r>
                    </a:p>
                    <a:p>
                      <a:pPr algn="ctr"/>
                      <a:r>
                        <a:rPr lang="ru-RU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показателей</a:t>
                      </a:r>
                      <a:r>
                        <a:rPr lang="ru-RU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полугодие 2017 г. назначено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полугодие 2017 г. исполнено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 исполнения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плановых назначений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полугодия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Доходы,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10,0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Из них: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Налоговые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и неналоговые доходы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Безвозмездные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поступления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469074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Расходы, всего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9,6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93,3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  <a:tr h="74500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. Дефицит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(-), профицит (+)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972" marR="8297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207466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348" y="1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Сравнение структуры доходов бюджета поселения с аналогичным периодом прошлого года, тыс.руб.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357158" y="1428736"/>
          <a:ext cx="8358246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81075"/>
            <a:ext cx="9144000" cy="565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2209800"/>
            <a:ext cx="9144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Сравнительный анализ динамики роста расходов (консолидированных) бюджетов муниципальных районов (городских округов) за 2007-2009 гг. на душу населения представлен (без учета средств на капитальные вложения) с учетом средств федерального и краевого бюджетов.</a:t>
            </a:r>
          </a:p>
        </p:txBody>
      </p:sp>
      <p:pic>
        <p:nvPicPr>
          <p:cNvPr id="7173" name="Picture 2" descr="ba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938"/>
            <a:ext cx="9144000" cy="685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TextBox 9"/>
          <p:cNvSpPr txBox="1">
            <a:spLocks noChangeArrowheads="1"/>
          </p:cNvSpPr>
          <p:nvPr/>
        </p:nvSpPr>
        <p:spPr bwMode="auto">
          <a:xfrm>
            <a:off x="642910" y="0"/>
            <a:ext cx="785815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Динамика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поступлений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неналоговых  </a:t>
            </a:r>
            <a:r>
              <a:rPr lang="ru-RU" sz="2000" b="1" cap="all" dirty="0">
                <a:latin typeface="Times New Roman" pitchFamily="18" charset="0"/>
                <a:cs typeface="Times New Roman" pitchFamily="18" charset="0"/>
              </a:rPr>
              <a:t>доходов бюджета в </a:t>
            </a:r>
            <a:r>
              <a:rPr lang="ru-RU" sz="2000" b="1" cap="all" dirty="0" smtClean="0">
                <a:latin typeface="Times New Roman" pitchFamily="18" charset="0"/>
                <a:cs typeface="Times New Roman" pitchFamily="18" charset="0"/>
              </a:rPr>
              <a:t>2016-2017 г.г </a:t>
            </a:r>
            <a:endParaRPr lang="ru-RU" sz="20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718EB3-4871-45A4-AB40-BA7A618DBE0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51521" y="785789"/>
          <a:ext cx="8892479" cy="5868315"/>
        </p:xfrm>
        <a:graphic>
          <a:graphicData uri="http://schemas.openxmlformats.org/drawingml/2006/table">
            <a:tbl>
              <a:tblPr/>
              <a:tblGrid>
                <a:gridCol w="4582348"/>
                <a:gridCol w="1125743"/>
                <a:gridCol w="1012657"/>
                <a:gridCol w="1012657"/>
                <a:gridCol w="1159074"/>
              </a:tblGrid>
              <a:tr h="70193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источника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I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полугодие</a:t>
                      </a:r>
                    </a:p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2017/2016,%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Прирост      (снижение),тыс.руб.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222">
                <a:tc>
                  <a:txBody>
                    <a:bodyPr/>
                    <a:lstStyle/>
                    <a:p>
                      <a:pPr algn="just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и неналоговых доходов, из них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2670,1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2550,85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-119,25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из них</a:t>
                      </a:r>
                    </a:p>
                  </a:txBody>
                  <a:tcPr marL="7228" marR="7228" marT="722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НДФЛ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132,9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+84,1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marL="0" marR="0" indent="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1621,0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1313,4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81,0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-307,6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Госпошлина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166,6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+2,6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44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>
                          <a:latin typeface="Times New Roman"/>
                        </a:rPr>
                        <a:t>Транспортный налог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159,4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144,2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+70,5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06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Налог на имущество физических лиц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278,0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+13,0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Земельный налог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388,0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572,45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147,5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+184,45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продажи земельных участков, находящихся в собственности сельских поселений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-61,2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7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реализации иного имущества, находящегося в собственности сельских поселений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-89,5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latin typeface="Times New Roman"/>
                        </a:rPr>
                        <a:t>Доходы от использования имущества, наход. в муниц. собственности</a:t>
                      </a: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65,1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58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Прочие поступления от денежных взысканий (штрафов) и иных сумм в возмещение ущерба, 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-21,8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0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 smtClean="0">
                          <a:latin typeface="Times New Roman"/>
                        </a:rPr>
                        <a:t>Доходы от оказания платных услуг (работ)</a:t>
                      </a:r>
                      <a:endParaRPr lang="ru-RU" sz="1600" b="0" i="0" u="none" strike="noStrike" dirty="0">
                        <a:latin typeface="Times New Roman"/>
                      </a:endParaRPr>
                    </a:p>
                  </a:txBody>
                  <a:tcPr marL="7228" marR="7228" marT="72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41,9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124,8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+10,4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228" marR="7228" marT="72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Сравнение структуры расходов бюджета поселения с аналогичным периодом прошлого года, тыс.руб.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F2B32-4382-4F90-929F-EBA69A12CC6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Расходы бюджета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Поедугинского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сельского поселения по </a:t>
            </a:r>
            <a:b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(муниципальным программам и </a:t>
            </a:r>
            <a:r>
              <a:rPr lang="ru-RU" sz="1400" b="1" cap="all" dirty="0" err="1" smtClean="0">
                <a:latin typeface="Times New Roman" pitchFamily="18" charset="0"/>
                <a:cs typeface="Times New Roman" pitchFamily="18" charset="0"/>
              </a:rPr>
              <a:t>непрограммным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 направлениям деятельности), </a:t>
            </a:r>
            <a:r>
              <a:rPr lang="ru-RU" sz="14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за I 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полугодие </a:t>
            </a:r>
            <a:r>
              <a:rPr lang="ru-RU" sz="1400" b="1" cap="all" dirty="0" smtClean="0">
                <a:latin typeface="Times New Roman" pitchFamily="18" charset="0"/>
                <a:cs typeface="Times New Roman" pitchFamily="18" charset="0"/>
              </a:rPr>
              <a:t>2017 год, тыс.рублей</a:t>
            </a:r>
            <a:endParaRPr lang="ru-RU" sz="1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686800" cy="55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1500174"/>
          <a:ext cx="7500990" cy="2857520"/>
        </p:xfrm>
        <a:graphic>
          <a:graphicData uri="http://schemas.openxmlformats.org/drawingml/2006/table">
            <a:tbl>
              <a:tblPr/>
              <a:tblGrid>
                <a:gridCol w="6072230"/>
                <a:gridCol w="1428760"/>
              </a:tblGrid>
              <a:tr h="718368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01.07.2017</a:t>
                      </a:r>
                      <a:endParaRPr lang="ru-RU" sz="24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473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кредиторская </a:t>
                      </a:r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задолженность учреждений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44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2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Просроченная дебиторская задолженность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28662" y="285728"/>
            <a:ext cx="7715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Сведения о просроченной задолженности бюджета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1928813" y="2428875"/>
            <a:ext cx="59293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6F2B32-4382-4F90-929F-EBA69A12CC6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Designs\Серые полосы.pot</Template>
  <TotalTime>15193</TotalTime>
  <Words>334</Words>
  <Application>Microsoft Office PowerPoint</Application>
  <PresentationFormat>Экран (4:3)</PresentationFormat>
  <Paragraphs>121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Итоги  исполнения бюджета Поедугинского сельского поселения за I полугодие 2017 года  Постановление администрации Поедугинского сельского поселения от 01.08.2017 №94 «Об итогах исполнения бюджета Поедугинского сельского поселения за I полугодие  2017 года» </vt:lpstr>
      <vt:lpstr>Основные параметры Бюджета Поедугинского сельского Поселения  млн. руб.</vt:lpstr>
      <vt:lpstr>Слайд 3</vt:lpstr>
      <vt:lpstr>Слайд 4</vt:lpstr>
      <vt:lpstr>Сравнение структуры расходов бюджета поселения с аналогичным периодом прошлого года, тыс.руб.</vt:lpstr>
      <vt:lpstr>   Расходы бюджета Поедугинского сельского поселения по  (муниципальным программам и непрограммным направлениям деятельности),  за I полугодие 2017 год, тыс.рублей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исполнения бюджета муниципального района  за 2007 год</dc:title>
  <dc:creator>7</dc:creator>
  <cp:lastModifiedBy>poedugi</cp:lastModifiedBy>
  <cp:revision>1488</cp:revision>
  <dcterms:created xsi:type="dcterms:W3CDTF">2008-03-27T06:10:56Z</dcterms:created>
  <dcterms:modified xsi:type="dcterms:W3CDTF">2017-09-05T07:33:15Z</dcterms:modified>
</cp:coreProperties>
</file>