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63" r:id="rId3"/>
    <p:sldId id="360" r:id="rId4"/>
    <p:sldId id="322" r:id="rId5"/>
    <p:sldId id="375" r:id="rId6"/>
    <p:sldId id="376" r:id="rId7"/>
    <p:sldId id="271" r:id="rId8"/>
    <p:sldId id="313" r:id="rId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FF"/>
    <a:srgbClr val="FF33CC"/>
    <a:srgbClr val="00CC66"/>
    <a:srgbClr val="1E23F6"/>
    <a:srgbClr val="FFFF99"/>
    <a:srgbClr val="FFCC99"/>
    <a:srgbClr val="FFFFCC"/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7" autoAdjust="0"/>
    <p:restoredTop sz="79925" autoAdjust="0"/>
  </p:normalViewPr>
  <p:slideViewPr>
    <p:cSldViewPr>
      <p:cViewPr>
        <p:scale>
          <a:sx n="64" d="100"/>
          <a:sy n="64" d="100"/>
        </p:scale>
        <p:origin x="-1080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84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262168555681239"/>
          <c:y val="4.0927780481108733E-2"/>
          <c:w val="0.60699792755561544"/>
          <c:h val="0.756954748639847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2016 года</c:v>
                </c:pt>
              </c:strCache>
            </c:strRef>
          </c:tx>
          <c:dLbls>
            <c:dLbl>
              <c:idx val="0"/>
              <c:layout>
                <c:manualLayout>
                  <c:x val="-6.0778302050454123E-3"/>
                  <c:y val="-7.7294144998947276E-3"/>
                </c:manualLayout>
              </c:layout>
              <c:showVal val="1"/>
            </c:dLbl>
            <c:dLbl>
              <c:idx val="1"/>
              <c:layout>
                <c:manualLayout>
                  <c:x val="-1.9752948166397589E-2"/>
                  <c:y val="5.1529429999298123E-3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Межбюдж.трансф.</c:v>
                </c:pt>
                <c:pt idx="5">
                  <c:v>Прочие безв.поступления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4667.6000000000004</c:v>
                </c:pt>
                <c:pt idx="1">
                  <c:v>9654.1</c:v>
                </c:pt>
                <c:pt idx="2">
                  <c:v>0</c:v>
                </c:pt>
                <c:pt idx="3">
                  <c:v>337.2</c:v>
                </c:pt>
                <c:pt idx="4">
                  <c:v>462.5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месяцев 2017 года</c:v>
                </c:pt>
              </c:strCache>
            </c:strRef>
          </c:tx>
          <c:dLbls>
            <c:dLbl>
              <c:idx val="0"/>
              <c:layout>
                <c:manualLayout>
                  <c:x val="5.3180894651820521E-2"/>
                  <c:y val="2.5762686281932522E-3"/>
                </c:manualLayout>
              </c:layout>
              <c:showVal val="1"/>
            </c:dLbl>
            <c:dLbl>
              <c:idx val="1"/>
              <c:layout>
                <c:manualLayout>
                  <c:x val="4.8622641640363326E-2"/>
                  <c:y val="-5.1529429999298089E-3"/>
                </c:manualLayout>
              </c:layout>
              <c:showVal val="1"/>
            </c:dLbl>
            <c:dLbl>
              <c:idx val="2"/>
              <c:layout>
                <c:manualLayout>
                  <c:x val="6.2297759601715505E-2"/>
                  <c:y val="-3.3494129499543751E-2"/>
                </c:manualLayout>
              </c:layout>
              <c:showVal val="1"/>
            </c:dLbl>
            <c:dLbl>
              <c:idx val="3"/>
              <c:layout>
                <c:manualLayout>
                  <c:x val="4.1025353884056509E-2"/>
                  <c:y val="-4.3800015499403384E-2"/>
                </c:manualLayout>
              </c:layout>
              <c:showVal val="1"/>
            </c:dLbl>
            <c:dLbl>
              <c:idx val="4"/>
              <c:layout>
                <c:manualLayout>
                  <c:x val="4.7103184089101947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2.7350235922704358E-2"/>
                  <c:y val="2.5764714999649031E-3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Межбюдж.трансф.</c:v>
                </c:pt>
                <c:pt idx="5">
                  <c:v>Прочие безв.поступления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3708.2</c:v>
                </c:pt>
                <c:pt idx="1">
                  <c:v>10862.6</c:v>
                </c:pt>
                <c:pt idx="2">
                  <c:v>2242.9</c:v>
                </c:pt>
                <c:pt idx="3">
                  <c:v>340.55</c:v>
                </c:pt>
                <c:pt idx="4">
                  <c:v>181.1</c:v>
                </c:pt>
                <c:pt idx="5">
                  <c:v>21.06</c:v>
                </c:pt>
              </c:numCache>
            </c:numRef>
          </c:val>
        </c:ser>
        <c:shape val="cylinder"/>
        <c:axId val="82910592"/>
        <c:axId val="82928768"/>
        <c:axId val="0"/>
      </c:bar3DChart>
      <c:catAx>
        <c:axId val="82910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928768"/>
        <c:crosses val="autoZero"/>
        <c:auto val="1"/>
        <c:lblAlgn val="ctr"/>
        <c:lblOffset val="100"/>
      </c:catAx>
      <c:valAx>
        <c:axId val="82928768"/>
        <c:scaling>
          <c:orientation val="minMax"/>
        </c:scaling>
        <c:axPos val="l"/>
        <c:majorGridlines/>
        <c:numFmt formatCode="General" sourceLinked="1"/>
        <c:tickLblPos val="nextTo"/>
        <c:crossAx val="82910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месяцев2016 года</c:v>
                </c:pt>
                <c:pt idx="1">
                  <c:v>9 месяцев 2017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3057.3</c:v>
                </c:pt>
                <c:pt idx="1">
                  <c:v>3642.53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ЖКХ,благоустройство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месяцев2016 года</c:v>
                </c:pt>
                <c:pt idx="1">
                  <c:v>9 месяцев 2017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1219.8</c:v>
                </c:pt>
                <c:pt idx="1">
                  <c:v>2545.4100000000012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9 месяцев2016 года</c:v>
                </c:pt>
                <c:pt idx="1">
                  <c:v>9 месяцев 2017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1594.8</c:v>
                </c:pt>
                <c:pt idx="1">
                  <c:v>4247.87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9 месяцев2016 года</c:v>
                </c:pt>
                <c:pt idx="1">
                  <c:v>9 месяцев 2017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4834.4000000000005</c:v>
                </c:pt>
                <c:pt idx="1">
                  <c:v>5230.4000000000005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 ЧС,нац.безопасность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9 месяцев2016 года</c:v>
                </c:pt>
                <c:pt idx="1">
                  <c:v>9 месяцев 2017 года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2071.3000000000002</c:v>
                </c:pt>
                <c:pt idx="1">
                  <c:v>2159.6999999999998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Спорт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9 месяцев2016 года</c:v>
                </c:pt>
                <c:pt idx="1">
                  <c:v>9 месяцев 2017 года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47.2</c:v>
                </c:pt>
                <c:pt idx="1">
                  <c:v>34.74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Соц.политика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9 месяцев2016 года</c:v>
                </c:pt>
                <c:pt idx="1">
                  <c:v>9 месяцев 2017 года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336.8</c:v>
                </c:pt>
                <c:pt idx="1">
                  <c:v>336.21</c:v>
                </c:pt>
              </c:numCache>
            </c:numRef>
          </c:val>
        </c:ser>
        <c:shape val="box"/>
        <c:axId val="90359680"/>
        <c:axId val="90370048"/>
        <c:axId val="0"/>
      </c:bar3DChart>
      <c:catAx>
        <c:axId val="90359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370048"/>
        <c:crosses val="autoZero"/>
        <c:auto val="1"/>
        <c:lblAlgn val="ctr"/>
        <c:lblOffset val="100"/>
      </c:catAx>
      <c:valAx>
        <c:axId val="90370048"/>
        <c:scaling>
          <c:orientation val="minMax"/>
        </c:scaling>
        <c:axPos val="l"/>
        <c:majorGridlines/>
        <c:numFmt formatCode="General" sourceLinked="1"/>
        <c:tickLblPos val="nextTo"/>
        <c:crossAx val="9035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094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Программа «Развитие сферы культуры"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на 9 месяцев   2017 г.</c:v>
                </c:pt>
                <c:pt idx="1">
                  <c:v>исполнено за 9 месяцев 2017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5421.34</c:v>
                </c:pt>
                <c:pt idx="1">
                  <c:v>5230.4000000000005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Программа «Развитие дорожного хозяйства и благоустройство"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на 9 месяцев   2017 г.</c:v>
                </c:pt>
                <c:pt idx="1">
                  <c:v>исполнено за 9 месяцев 2017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6332.59</c:v>
                </c:pt>
                <c:pt idx="1">
                  <c:v>6096.92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Программа «Управление ресурсами"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на 9 месяцев   2017 г.</c:v>
                </c:pt>
                <c:pt idx="1">
                  <c:v>исполнено за 9 месяцев 2017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191</c:v>
                </c:pt>
                <c:pt idx="1">
                  <c:v>143.59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Программа «Обеспечение безопасности населения"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на 9 месяцев   2017 г.</c:v>
                </c:pt>
                <c:pt idx="1">
                  <c:v>исполнено за 9 месяцев 2017 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3109.38</c:v>
                </c:pt>
                <c:pt idx="1">
                  <c:v>3021.16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Непрограммные мероприятия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на 9 месяцев   2017 г.</c:v>
                </c:pt>
                <c:pt idx="1">
                  <c:v>исполнено за 9 месяцев 2017 г.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4079.3500000000008</c:v>
                </c:pt>
                <c:pt idx="1">
                  <c:v>3704.79</c:v>
                </c:pt>
              </c:numCache>
            </c:numRef>
          </c:val>
        </c:ser>
        <c:shape val="box"/>
        <c:axId val="90172032"/>
        <c:axId val="90202496"/>
        <c:axId val="0"/>
      </c:bar3DChart>
      <c:catAx>
        <c:axId val="90172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202496"/>
        <c:crosses val="autoZero"/>
        <c:auto val="1"/>
        <c:lblAlgn val="ctr"/>
        <c:lblOffset val="100"/>
      </c:catAx>
      <c:valAx>
        <c:axId val="90202496"/>
        <c:scaling>
          <c:orientation val="minMax"/>
        </c:scaling>
        <c:axPos val="l"/>
        <c:majorGridlines/>
        <c:numFmt formatCode="General" sourceLinked="1"/>
        <c:tickLblPos val="nextTo"/>
        <c:crossAx val="90172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116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45D2E-2AE4-47A2-9F5E-6725447EF910}" type="datetimeFigureOut">
              <a:rPr lang="ru-RU"/>
              <a:pPr>
                <a:defRPr/>
              </a:pPr>
              <a:t>10.11.2017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E6107B-5379-4E5B-A072-D42FEC2C2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0AD3-9A6E-444B-8363-BFDBD4B55D65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B819-C13E-40F5-8779-125ACDBD4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4D2B-044B-45B2-9D23-D87501394596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1953-BCF7-4E41-8266-9558259D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B431-FC2E-453C-B4A0-F654EEA331A3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F099-DC61-44F2-85BF-C40DBB567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2C1B-D8D0-4A92-ACEB-DD50B4066FC5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BBC8-421A-4BA4-9484-47021B7B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ED6-9165-470A-B876-D19FDE9AAC0A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2B32-4382-4F90-929F-EBA69A12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088-BDAA-4B61-ABE4-905B5E1999B2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1F28-9936-464F-94EA-3EE9DE97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2B40-2610-4024-AD29-94FF80E880C6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0ADF-7E35-44BC-8E22-ED54CA79F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5411-55AF-43B8-BB51-990693F6B4A4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F81C-98E0-4764-8531-B6EF16918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7248-391E-4CB7-BBFE-9C19E0E599F5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87A8-4A39-4557-A805-D9D6F210E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474E-A336-40D6-86F8-87F086C9A58B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8EB3-4871-45A4-AB40-BA7A618DB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EB02-CB17-4C88-B881-05C9655CF3A3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7319-E946-40EA-BA38-FF69923B5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731B-9D60-4CB3-9551-5CCC49DA0B16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FC12-C8C7-46E4-992B-FD07B8C3E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47F0CA-67CF-4941-8120-C73DC60549FD}" type="datetime1">
              <a:rPr lang="ru-RU" smtClean="0"/>
              <a:pPr>
                <a:defRPr/>
              </a:pPr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D28262-1B16-4CEC-8532-5BFDB1497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501063" cy="607223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исполнения бюджета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9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месяцев 2017 года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 от 01.11.2017 № 118 «Об итогах исполнения бюджета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 9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месяцев  2017 года»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484438" y="621665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Поедуги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98885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 млн. руб.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0470741"/>
              </p:ext>
            </p:extLst>
          </p:nvPr>
        </p:nvGraphicFramePr>
        <p:xfrm>
          <a:off x="214282" y="1500173"/>
          <a:ext cx="8643999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2288"/>
                <a:gridCol w="1544733"/>
                <a:gridCol w="1544733"/>
                <a:gridCol w="1782245"/>
              </a:tblGrid>
              <a:tr h="150131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показателей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месяцев 2017 г. назначено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месяцев 2017 г. исполнено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плановых назначений</a:t>
                      </a: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Доходы,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17,37</a:t>
                      </a: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17,34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 неналоговые доходы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3,71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поступления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13,66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13,63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Расходы,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19,13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18,20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Дефицит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(-), профицит (+)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-1,76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-0,86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Сравнение структуры доходов бюджета поселения с аналогичным периодом прошлого года, тыс.руб.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57158" y="1428736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0"/>
            <a:ext cx="78581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неналоговых 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доходов бюджета в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2016-2017 г.г 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785789"/>
          <a:ext cx="8892480" cy="6032565"/>
        </p:xfrm>
        <a:graphic>
          <a:graphicData uri="http://schemas.openxmlformats.org/drawingml/2006/table">
            <a:tbl>
              <a:tblPr/>
              <a:tblGrid>
                <a:gridCol w="4582349"/>
                <a:gridCol w="1125743"/>
                <a:gridCol w="1012657"/>
                <a:gridCol w="1012657"/>
                <a:gridCol w="1159074"/>
              </a:tblGrid>
              <a:tr h="915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месяцев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2017/2016,%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     (снижение),тыс.руб.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22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и неналоговых доходов, из них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4667,60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3708,18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-959,42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НДФЛ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643,60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464,40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-179,2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17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2645,60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2078,91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-566,69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Госпошлина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9,94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+3,04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366,50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270,31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-96,19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4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-52,93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Земельный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660,10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757,79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+97,69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продажи земельных участков, находящихся в собственности сельских поселений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58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реализации иного имущества, находящегося в собственности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-89,5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7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использования имущества, наход. в муниц. собственности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-3,02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58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поступления от денежных взысканий (штрафов) и иных сумм в возмещение ущерба,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21,80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6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оказания платных услуг (работ)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+10,33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Невыясненные поступления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Сравнение структуры расходов бюджета поселения с аналогичным периодом прошлого года, тыс.руб.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2B32-4382-4F90-929F-EBA69A12CC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Расходы бюджета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по </a:t>
            </a:r>
            <a:b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(муниципальным программам и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направлениям деятельности), </a:t>
            </a:r>
            <a:r>
              <a:rPr lang="ru-RU" sz="14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за 9 месяцев 2017 год, тыс.рублей</a:t>
            </a:r>
            <a:endParaRPr lang="ru-RU" sz="1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55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500174"/>
          <a:ext cx="7500990" cy="2857520"/>
        </p:xfrm>
        <a:graphic>
          <a:graphicData uri="http://schemas.openxmlformats.org/drawingml/2006/table">
            <a:tbl>
              <a:tblPr/>
              <a:tblGrid>
                <a:gridCol w="6072230"/>
                <a:gridCol w="1428760"/>
              </a:tblGrid>
              <a:tr h="71836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01.10.2017</a:t>
                      </a:r>
                      <a:endParaRPr lang="ru-RU" sz="2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73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</a:t>
                      </a:r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задолженность учреждений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дебиторская задолженность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8572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Сведения о просроченной задолженности 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92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15229</TotalTime>
  <Words>340</Words>
  <Application>Microsoft Office PowerPoint</Application>
  <PresentationFormat>Экран (4:3)</PresentationFormat>
  <Paragraphs>125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 исполнения бюджета Поедугинского сельского поселения за 9 месяцев 2017 года  Постановление администрации Поедугинского сельского поселения от 01.11.2017 № 118 «Об итогах исполнения бюджета Поедугинского сельского поселения за 9 месяцев  2017 года» </vt:lpstr>
      <vt:lpstr>Основные параметры Бюджета Поедугинского сельского Поселения  млн. руб.</vt:lpstr>
      <vt:lpstr>Слайд 3</vt:lpstr>
      <vt:lpstr>Слайд 4</vt:lpstr>
      <vt:lpstr>Сравнение структуры расходов бюджета поселения с аналогичным периодом прошлого года, тыс.руб.</vt:lpstr>
      <vt:lpstr>   Расходы бюджета Поедугинского сельского поселения по  (муниципальным программам и непрограммным направлениям деятельности),  за 9 месяцев 2017 год, тыс.рублей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исполнения бюджета муниципального района  за 2007 год</dc:title>
  <dc:creator>7</dc:creator>
  <cp:lastModifiedBy>poedugi</cp:lastModifiedBy>
  <cp:revision>1494</cp:revision>
  <dcterms:created xsi:type="dcterms:W3CDTF">2008-03-27T06:10:56Z</dcterms:created>
  <dcterms:modified xsi:type="dcterms:W3CDTF">2017-11-10T09:33:53Z</dcterms:modified>
</cp:coreProperties>
</file>