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63" r:id="rId3"/>
    <p:sldId id="360" r:id="rId4"/>
    <p:sldId id="322" r:id="rId5"/>
    <p:sldId id="375" r:id="rId6"/>
    <p:sldId id="376" r:id="rId7"/>
    <p:sldId id="271" r:id="rId8"/>
    <p:sldId id="313" r:id="rId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33CC"/>
    <a:srgbClr val="00CC66"/>
    <a:srgbClr val="1E23F6"/>
    <a:srgbClr val="FFFF99"/>
    <a:srgbClr val="FFCC99"/>
    <a:srgbClr val="FFFFCC"/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27" autoAdjust="0"/>
    <p:restoredTop sz="79925" autoAdjust="0"/>
  </p:normalViewPr>
  <p:slideViewPr>
    <p:cSldViewPr>
      <p:cViewPr>
        <p:scale>
          <a:sx n="64" d="100"/>
          <a:sy n="64" d="100"/>
        </p:scale>
        <p:origin x="-108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26216855568122"/>
          <c:y val="4.0927780481108733E-2"/>
          <c:w val="0.60699792755561477"/>
          <c:h val="0.756954748639847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2016 года</c:v>
                </c:pt>
              </c:strCache>
            </c:strRef>
          </c:tx>
          <c:dLbls>
            <c:dLbl>
              <c:idx val="0"/>
              <c:layout>
                <c:manualLayout>
                  <c:x val="-6.0778302050454123E-3"/>
                  <c:y val="-7.7294144998947146E-3"/>
                </c:manualLayout>
              </c:layout>
              <c:showVal val="1"/>
            </c:dLbl>
            <c:dLbl>
              <c:idx val="1"/>
              <c:layout>
                <c:manualLayout>
                  <c:x val="-1.9752948166397589E-2"/>
                  <c:y val="5.1529429999298089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1237.5</c:v>
                </c:pt>
                <c:pt idx="1">
                  <c:v>2628.3</c:v>
                </c:pt>
                <c:pt idx="2">
                  <c:v>109.8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2017 года</c:v>
                </c:pt>
              </c:strCache>
            </c:strRef>
          </c:tx>
          <c:dLbls>
            <c:dLbl>
              <c:idx val="0"/>
              <c:layout>
                <c:manualLayout>
                  <c:x val="1.9752948166397562E-2"/>
                  <c:y val="-1.5458828999789429E-2"/>
                </c:manualLayout>
              </c:layout>
              <c:showVal val="1"/>
            </c:dLbl>
            <c:dLbl>
              <c:idx val="1"/>
              <c:layout>
                <c:manualLayout>
                  <c:x val="1.9752948166397589E-2"/>
                  <c:y val="-1.2882357499824524E-2"/>
                </c:manualLayout>
              </c:layout>
              <c:showVal val="1"/>
            </c:dLbl>
            <c:dLbl>
              <c:idx val="2"/>
              <c:layout>
                <c:manualLayout>
                  <c:x val="3.0389151025227084E-2"/>
                  <c:y val="-3.3494129499543751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1382.8</c:v>
                </c:pt>
                <c:pt idx="1">
                  <c:v>2887.7</c:v>
                </c:pt>
                <c:pt idx="2">
                  <c:v>79.599999999999994</c:v>
                </c:pt>
              </c:numCache>
            </c:numRef>
          </c:val>
        </c:ser>
        <c:shape val="cylinder"/>
        <c:axId val="82820480"/>
        <c:axId val="73745536"/>
        <c:axId val="0"/>
      </c:bar3DChart>
      <c:catAx>
        <c:axId val="82820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745536"/>
        <c:crosses val="autoZero"/>
        <c:auto val="1"/>
        <c:lblAlgn val="ctr"/>
        <c:lblOffset val="100"/>
      </c:catAx>
      <c:valAx>
        <c:axId val="73745536"/>
        <c:scaling>
          <c:orientation val="minMax"/>
        </c:scaling>
        <c:axPos val="l"/>
        <c:majorGridlines/>
        <c:numFmt formatCode="General" sourceLinked="1"/>
        <c:tickLblPos val="nextTo"/>
        <c:crossAx val="82820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1квартал 2016 года</c:v>
                </c:pt>
                <c:pt idx="1">
                  <c:v>1 квартал 2017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880.7</c:v>
                </c:pt>
                <c:pt idx="1">
                  <c:v>1361.4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ЖКХ,благоустройство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1квартал 2016 года</c:v>
                </c:pt>
                <c:pt idx="1">
                  <c:v>1 квартал 2017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372.4</c:v>
                </c:pt>
                <c:pt idx="1">
                  <c:v>398.8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2016 года</c:v>
                </c:pt>
                <c:pt idx="1">
                  <c:v>1 квартал 2017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536.4</c:v>
                </c:pt>
                <c:pt idx="1">
                  <c:v>586.9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2016 года</c:v>
                </c:pt>
                <c:pt idx="1">
                  <c:v>1 квартал 2017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1105.7</c:v>
                </c:pt>
                <c:pt idx="1">
                  <c:v>1320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 ЧС,нац.безопасность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2016 года</c:v>
                </c:pt>
                <c:pt idx="1">
                  <c:v>1 квартал 2017 года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680.8</c:v>
                </c:pt>
                <c:pt idx="1">
                  <c:v>703.7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Спорт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1квартал 2016 года</c:v>
                </c:pt>
                <c:pt idx="1">
                  <c:v>1 квартал 2017 года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8.5</c:v>
                </c:pt>
                <c:pt idx="1">
                  <c:v>10.200000000000001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Соц.политика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1квартал 2016 года</c:v>
                </c:pt>
                <c:pt idx="1">
                  <c:v>1 квартал 2017 года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74.099999999999994</c:v>
                </c:pt>
                <c:pt idx="1">
                  <c:v>79.8</c:v>
                </c:pt>
              </c:numCache>
            </c:numRef>
          </c:val>
        </c:ser>
        <c:shape val="box"/>
        <c:axId val="97588736"/>
        <c:axId val="97590272"/>
        <c:axId val="0"/>
      </c:bar3DChart>
      <c:catAx>
        <c:axId val="97588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590272"/>
        <c:crosses val="autoZero"/>
        <c:auto val="1"/>
        <c:lblAlgn val="ctr"/>
        <c:lblOffset val="100"/>
      </c:catAx>
      <c:valAx>
        <c:axId val="97590272"/>
        <c:scaling>
          <c:orientation val="minMax"/>
        </c:scaling>
        <c:axPos val="l"/>
        <c:majorGridlines/>
        <c:numFmt formatCode="General" sourceLinked="1"/>
        <c:tickLblPos val="nextTo"/>
        <c:crossAx val="9758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038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Программа «Развитие сферы культуры"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1кв. 2017 г.</c:v>
                </c:pt>
                <c:pt idx="1">
                  <c:v>исполнено1 кв. 2017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1332.5</c:v>
                </c:pt>
                <c:pt idx="1">
                  <c:v>1320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Программа «Развитие дорожного хозяйства и благоустройство"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1кв. 2017 г.</c:v>
                </c:pt>
                <c:pt idx="1">
                  <c:v>исполнено1 кв. 2017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995</c:v>
                </c:pt>
                <c:pt idx="1">
                  <c:v>934.57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Программа «Управление ресурсами"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1кв. 2017 г.</c:v>
                </c:pt>
                <c:pt idx="1">
                  <c:v>исполнено1 кв. 2017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19.25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Программа «Обеспечение безопасности населения"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1кв. 2017 г.</c:v>
                </c:pt>
                <c:pt idx="1">
                  <c:v>исполнено1 кв. 2017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1219.1699999999998</c:v>
                </c:pt>
                <c:pt idx="1">
                  <c:v>1197.0999999999999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Непрограммные мероприятия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1кв. 2017 г.</c:v>
                </c:pt>
                <c:pt idx="1">
                  <c:v>исполнено1 кв. 2017 г.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1090.0999999999999</c:v>
                </c:pt>
                <c:pt idx="1">
                  <c:v>1001.21</c:v>
                </c:pt>
              </c:numCache>
            </c:numRef>
          </c:val>
        </c:ser>
        <c:shape val="box"/>
        <c:axId val="96430336"/>
        <c:axId val="96444416"/>
        <c:axId val="0"/>
      </c:bar3DChart>
      <c:catAx>
        <c:axId val="96430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444416"/>
        <c:crosses val="autoZero"/>
        <c:auto val="1"/>
        <c:lblAlgn val="ctr"/>
        <c:lblOffset val="100"/>
      </c:catAx>
      <c:valAx>
        <c:axId val="96444416"/>
        <c:scaling>
          <c:orientation val="minMax"/>
        </c:scaling>
        <c:axPos val="l"/>
        <c:majorGridlines/>
        <c:numFmt formatCode="General" sourceLinked="1"/>
        <c:tickLblPos val="nextTo"/>
        <c:crossAx val="9643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055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02.05.2017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01063" cy="6072230"/>
          </a:xfrm>
        </p:spPr>
        <p:txBody>
          <a:bodyPr/>
          <a:lstStyle/>
          <a:p>
            <a:pPr defTabSz="912813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квартал 2017 года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Докладчик:  Глава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 Рогожников А.В.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484438" y="62166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Поедуги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98885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0470741"/>
              </p:ext>
            </p:extLst>
          </p:nvPr>
        </p:nvGraphicFramePr>
        <p:xfrm>
          <a:off x="214282" y="1500173"/>
          <a:ext cx="8643999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2288"/>
                <a:gridCol w="1544733"/>
                <a:gridCol w="1544733"/>
                <a:gridCol w="1782245"/>
              </a:tblGrid>
              <a:tr h="150131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показателей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квартал 2017 г. назначено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квартал 2017 г. исполнено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плановых назначений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квартала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неналоговые доходы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поступления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Расходы,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Дефицит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(-), профицит (+)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Сравнение структуры доходов бюджета поселения с аналогичным периодом прошлого года, тыс.руб.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2016-2017 г.г 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1" y="785789"/>
          <a:ext cx="8643998" cy="5791924"/>
        </p:xfrm>
        <a:graphic>
          <a:graphicData uri="http://schemas.openxmlformats.org/drawingml/2006/table">
            <a:tbl>
              <a:tblPr/>
              <a:tblGrid>
                <a:gridCol w="4438129"/>
                <a:gridCol w="1098511"/>
                <a:gridCol w="988161"/>
                <a:gridCol w="988161"/>
                <a:gridCol w="1131036"/>
              </a:tblGrid>
              <a:tr h="748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2017/2016,%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     (снижение),тыс.руб.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7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и неналоговых доходов, из них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1382,8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+145,3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8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НДФЛ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+76,1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-45,0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Госпошлина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+43,4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+136,7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продажи земельных участков, находящихся в собственности сельских поселений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реализации иного имущества, находящегося в собственности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наход. в муниц. собственности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оказания платных услуг (работ)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структуры расходов бюджета поселения с аналогичным периодом прошлого года,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2B32-4382-4F90-929F-EBA69A12CC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Расходы бюджета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по 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муниципальным программам и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деятельности), </a:t>
            </a:r>
            <a:r>
              <a:rPr lang="ru-RU" sz="14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I квартал 2017 год, тыс.рублей</a:t>
            </a:r>
            <a:endParaRPr lang="ru-RU" sz="1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55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500174"/>
          <a:ext cx="7500990" cy="2857520"/>
        </p:xfrm>
        <a:graphic>
          <a:graphicData uri="http://schemas.openxmlformats.org/drawingml/2006/table">
            <a:tbl>
              <a:tblPr/>
              <a:tblGrid>
                <a:gridCol w="6072230"/>
                <a:gridCol w="1428760"/>
              </a:tblGrid>
              <a:tr h="71836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01.04.2017</a:t>
                      </a:r>
                      <a:endParaRPr lang="ru-RU" sz="2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73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</a:t>
                      </a:r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 учреждений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дебиторская задолженность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857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15148</TotalTime>
  <Words>316</Words>
  <Application>Microsoft Office PowerPoint</Application>
  <PresentationFormat>Экран (4:3)</PresentationFormat>
  <Paragraphs>116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 исполнения бюджета Поедугинского сельского поселения за I квартал 2017 года  Докладчик:  Глава Поедугинского сельского поселения Рогожников А.В. </vt:lpstr>
      <vt:lpstr>Основные параметры Бюджета Поедугинского сельского Поселения  млн. руб.</vt:lpstr>
      <vt:lpstr>Слайд 3</vt:lpstr>
      <vt:lpstr>Слайд 4</vt:lpstr>
      <vt:lpstr>Сравнение структуры расходов бюджета поселения с аналогичным периодом прошлого года, тыс.руб.</vt:lpstr>
      <vt:lpstr>   Расходы бюджета Поедугинского сельского поселения по  (муниципальным программам и непрограммным направлениям деятельности),  за I квартал 2017 год, тыс.рублей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poedugi</cp:lastModifiedBy>
  <cp:revision>1483</cp:revision>
  <dcterms:created xsi:type="dcterms:W3CDTF">2008-03-27T06:10:56Z</dcterms:created>
  <dcterms:modified xsi:type="dcterms:W3CDTF">2017-05-02T06:35:28Z</dcterms:modified>
</cp:coreProperties>
</file>