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70" r:id="rId12"/>
    <p:sldId id="266" r:id="rId13"/>
    <p:sldId id="271" r:id="rId14"/>
    <p:sldId id="272" r:id="rId15"/>
    <p:sldId id="267" r:id="rId16"/>
    <p:sldId id="274" r:id="rId17"/>
    <p:sldId id="268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dirty="0" smtClean="0"/>
              <a:t>2018 </a:t>
            </a:r>
            <a:r>
              <a:rPr lang="ru-RU" dirty="0"/>
              <a:t>год всего расходов </a:t>
            </a:r>
            <a:r>
              <a:rPr lang="ru-RU" dirty="0" smtClean="0"/>
              <a:t>22,2 </a:t>
            </a:r>
            <a:r>
              <a:rPr lang="ru-RU" dirty="0"/>
              <a:t>млн.руб.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всего расходов 22,3 млн.руб.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sz="2400" dirty="0" smtClean="0"/>
                      <a:t>15,6 </a:t>
                    </a:r>
                    <a:r>
                      <a:rPr lang="ru-RU" sz="2400" dirty="0" smtClean="0"/>
                      <a:t>млн.руб.</a:t>
                    </a:r>
                    <a:endParaRPr lang="en-US" sz="2400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sz="2400" dirty="0" smtClean="0"/>
                      <a:t>6</a:t>
                    </a:r>
                    <a:r>
                      <a:rPr lang="en-US" sz="2400" dirty="0" smtClean="0"/>
                      <a:t>,6</a:t>
                    </a:r>
                    <a:r>
                      <a:rPr lang="ru-RU" sz="2400" dirty="0" smtClean="0"/>
                      <a:t> </a:t>
                    </a:r>
                    <a:r>
                      <a:rPr lang="ru-RU" sz="2400" dirty="0" smtClean="0"/>
                      <a:t>млн.руб.</a:t>
                    </a:r>
                    <a:endParaRPr lang="en-US" sz="2400" dirty="0"/>
                  </a:p>
                </c:rich>
              </c:tx>
              <c:spPr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Муниципальные программы</c:v>
                </c:pt>
                <c:pt idx="1">
                  <c:v>Непрограммная часть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16.7</c:v>
                </c:pt>
                <c:pt idx="1">
                  <c:v>5.6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ksu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Рабочий стол\2015\проекты\самое благоустроенное поселение\фото на печать\d2d2625fbbdd6f2718f3c655fa724a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2743200" cy="3581400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2015\проекты\самое благоустроенное поселение\фото на печать\100_6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24200"/>
            <a:ext cx="2743200" cy="3505200"/>
          </a:xfrm>
          <a:prstGeom prst="rect">
            <a:avLst/>
          </a:prstGeom>
          <a:noFill/>
        </p:spPr>
      </p:pic>
      <p:pic>
        <p:nvPicPr>
          <p:cNvPr id="11265" name="Picture 1" descr="C:\Documents and Settings\Admin\Рабочий стол\2015\проекты\самое благоустроенное поселение\фото на печать\100_6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048000"/>
            <a:ext cx="3200400" cy="3581400"/>
          </a:xfrm>
          <a:prstGeom prst="rect">
            <a:avLst/>
          </a:prstGeom>
          <a:noFill/>
        </p:spPr>
      </p:pic>
      <p:pic>
        <p:nvPicPr>
          <p:cNvPr id="10241" name="Picture 1" descr="C:\Documents and Settings\Admin\Рабочий стол\по годам\фотографии\Новая папка (3)\плакун\getImage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0"/>
            <a:ext cx="3073400" cy="32004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819400" cy="3048000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2015\проекты\самое благоустроенное поселение\фото на печать\getImage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0"/>
            <a:ext cx="2743200" cy="3352800"/>
          </a:xfrm>
          <a:prstGeom prst="rect">
            <a:avLst/>
          </a:prstGeom>
          <a:noFill/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00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Поедугинского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4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Подпрограмма «Развитие сферы культуры» включает следующие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Модернизация материально-технической базы учреждений культуры 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110,0 </a:t>
            </a:r>
            <a:r>
              <a:rPr lang="ru-RU" sz="2400" b="1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Сохранение и формирование кадрового потенциала, повышение его профессионального уровня с учетом современных требований 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8,0 </a:t>
            </a:r>
            <a:r>
              <a:rPr lang="ru-RU" sz="2400" b="1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Обеспечение муниципальной услуги по организации </a:t>
            </a:r>
            <a:r>
              <a:rPr lang="ru-RU" sz="24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2400" dirty="0" smtClean="0">
                <a:solidFill>
                  <a:schemeClr val="tx1"/>
                </a:solidFill>
              </a:rPr>
              <a:t> обслуживания населения 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4 975,45 </a:t>
            </a:r>
            <a:r>
              <a:rPr lang="ru-RU" sz="2400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Обеспечение муниципальной услуги по организации библиотечного обслуживания населения -</a:t>
            </a:r>
            <a:r>
              <a:rPr lang="ru-RU" sz="2400" b="1" dirty="0" smtClean="0">
                <a:solidFill>
                  <a:schemeClr val="tx1"/>
                </a:solidFill>
              </a:rPr>
              <a:t>1 </a:t>
            </a:r>
            <a:r>
              <a:rPr lang="ru-RU" sz="2400" b="1" dirty="0" smtClean="0">
                <a:solidFill>
                  <a:schemeClr val="tx1"/>
                </a:solidFill>
              </a:rPr>
              <a:t>528,70 </a:t>
            </a:r>
            <a:r>
              <a:rPr lang="ru-RU" sz="2400" b="1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«Искусство»                                    включает следующие мероприятия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 мероприятий различного уровня, способствующих формированию культурных ценностей населения- </a:t>
            </a:r>
            <a:r>
              <a:rPr lang="ru-RU" b="1" dirty="0" smtClean="0">
                <a:solidFill>
                  <a:schemeClr val="tx1"/>
                </a:solidFill>
              </a:rPr>
              <a:t>15,0 тыс.руб.;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Поддержка и развитие творческих коллективов и объединений учреждений культуры- </a:t>
            </a:r>
            <a:r>
              <a:rPr lang="ru-RU" b="1" dirty="0" smtClean="0">
                <a:solidFill>
                  <a:schemeClr val="tx1"/>
                </a:solidFill>
              </a:rPr>
              <a:t>10,0 тыс.руб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Муниципальная программа «Развитие транспортного комплекса, дорожного хозяйства и благоустройство </a:t>
            </a:r>
            <a:r>
              <a:rPr lang="ru-RU" sz="2400" b="1" dirty="0" err="1" smtClean="0"/>
              <a:t>Поедугинского</a:t>
            </a:r>
            <a:r>
              <a:rPr lang="ru-RU" sz="2400" b="1" dirty="0" smtClean="0"/>
              <a:t> сельского поселения» Объем средств из краевого бюджета и бюджета поселения 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smtClean="0"/>
              <a:t>2018году –4 553,80 тыс.рублей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36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09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Наименование подпрограммы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Объем, тыс.руб.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452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«Обеспечение сохранности автомобильных дорог»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3 237,90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52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«Благоустройство территории»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1 315,90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«Обеспечение сохранности автомобильных дорог» включает следующие мероприятия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Содержание автомобильных дорог и искусственных сооружений на них-      </a:t>
            </a:r>
            <a:r>
              <a:rPr lang="ru-RU" sz="2800" b="1" dirty="0" smtClean="0">
                <a:solidFill>
                  <a:schemeClr val="tx1"/>
                </a:solidFill>
              </a:rPr>
              <a:t>2 463,28 тыс.руб</a:t>
            </a:r>
            <a:r>
              <a:rPr lang="ru-RU" sz="2800" b="1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Ремонт автомобильных дорог и искусственных сооружений на них –     </a:t>
            </a:r>
            <a:r>
              <a:rPr lang="ru-RU" sz="2800" b="1" dirty="0" smtClean="0">
                <a:solidFill>
                  <a:schemeClr val="tx1"/>
                </a:solidFill>
              </a:rPr>
              <a:t>774,62 тыс.руб</a:t>
            </a:r>
            <a:r>
              <a:rPr lang="ru-RU" sz="2800" dirty="0" smtClean="0">
                <a:solidFill>
                  <a:schemeClr val="tx1"/>
                </a:solidFill>
              </a:rPr>
              <a:t>.;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«Благоустройство территории» включает следующие мероприятия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Озеленение- </a:t>
            </a:r>
            <a:r>
              <a:rPr lang="ru-RU" sz="2400" b="1" dirty="0" smtClean="0">
                <a:solidFill>
                  <a:schemeClr val="tx1"/>
                </a:solidFill>
              </a:rPr>
              <a:t>35,0 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Уличное освещение </a:t>
            </a:r>
            <a:r>
              <a:rPr lang="ru-RU" sz="2400" b="1" dirty="0" smtClean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852,77 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Ликвидация несанкционированных свалок и организация сбора и вывоза ТБО и мусора- </a:t>
            </a:r>
            <a:r>
              <a:rPr lang="ru-RU" sz="2400" b="1" dirty="0" smtClean="0">
                <a:solidFill>
                  <a:schemeClr val="tx1"/>
                </a:solidFill>
              </a:rPr>
              <a:t>115,0 </a:t>
            </a:r>
            <a:r>
              <a:rPr lang="ru-RU" sz="2400" dirty="0" smtClean="0">
                <a:solidFill>
                  <a:schemeClr val="tx1"/>
                </a:solidFill>
              </a:rPr>
              <a:t>тыс.руб.;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Организация и содержание мест захоронения- </a:t>
            </a:r>
            <a:r>
              <a:rPr lang="ru-RU" sz="2400" b="1" dirty="0" smtClean="0">
                <a:solidFill>
                  <a:schemeClr val="tx1"/>
                </a:solidFill>
              </a:rPr>
              <a:t>25,0</a:t>
            </a:r>
            <a:r>
              <a:rPr lang="ru-RU" sz="2400" dirty="0" smtClean="0">
                <a:solidFill>
                  <a:schemeClr val="tx1"/>
                </a:solidFill>
              </a:rPr>
              <a:t> тыс.руб.;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Устройство, восстановление парков, скверов, </a:t>
            </a:r>
            <a:r>
              <a:rPr lang="ru-RU" sz="2400" dirty="0" smtClean="0">
                <a:solidFill>
                  <a:schemeClr val="tx1"/>
                </a:solidFill>
              </a:rPr>
              <a:t>памятников-</a:t>
            </a:r>
            <a:r>
              <a:rPr lang="ru-RU" sz="2400" b="1" dirty="0" smtClean="0">
                <a:solidFill>
                  <a:schemeClr val="tx1"/>
                </a:solidFill>
              </a:rPr>
              <a:t>50,0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тыс.руб.;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Содержание и ремонт подвесных мостов- </a:t>
            </a:r>
            <a:r>
              <a:rPr lang="ru-RU" sz="2400" b="1" dirty="0" smtClean="0">
                <a:solidFill>
                  <a:schemeClr val="tx1"/>
                </a:solidFill>
              </a:rPr>
              <a:t>200,0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тыс.руб.;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Реализация </a:t>
            </a:r>
            <a:r>
              <a:rPr lang="ru-RU" sz="2400" dirty="0" smtClean="0">
                <a:solidFill>
                  <a:schemeClr val="tx1"/>
                </a:solidFill>
              </a:rPr>
              <a:t>социально значимых проектов территориального общественного </a:t>
            </a:r>
            <a:r>
              <a:rPr lang="ru-RU" sz="2400" dirty="0" smtClean="0">
                <a:solidFill>
                  <a:schemeClr val="tx1"/>
                </a:solidFill>
              </a:rPr>
              <a:t>самоуправления-</a:t>
            </a:r>
            <a:r>
              <a:rPr lang="ru-RU" sz="2400" b="1" dirty="0" smtClean="0">
                <a:solidFill>
                  <a:schemeClr val="tx1"/>
                </a:solidFill>
              </a:rPr>
              <a:t>43,13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тыс.руб.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Муниципальная программа «Управление ресурсами </a:t>
            </a:r>
            <a:r>
              <a:rPr lang="ru-RU" sz="2400" b="1" dirty="0" err="1" smtClean="0"/>
              <a:t>Поедугинского</a:t>
            </a:r>
            <a:r>
              <a:rPr lang="ru-RU" sz="2400" b="1" dirty="0" smtClean="0"/>
              <a:t> сельского поселения»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Объем средств из бюджета поселения  в </a:t>
            </a:r>
            <a:r>
              <a:rPr lang="ru-RU" sz="2400" dirty="0" smtClean="0"/>
              <a:t>2018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году – </a:t>
            </a:r>
            <a:r>
              <a:rPr lang="ru-RU" sz="2400" b="1" dirty="0" smtClean="0"/>
              <a:t>955,50 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05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92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Наименование подпрограммы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Объем, тыс.руб.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2722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«Управление имуществом </a:t>
                      </a:r>
                      <a:r>
                        <a:rPr lang="ru-RU" sz="2400" dirty="0" err="1" smtClean="0"/>
                        <a:t>Поедугинского</a:t>
                      </a:r>
                      <a:r>
                        <a:rPr lang="ru-RU" sz="2400" dirty="0" smtClean="0"/>
                        <a:t> сельского поселения»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855,5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22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«Управление земельными ресурсами </a:t>
                      </a:r>
                      <a:r>
                        <a:rPr lang="ru-RU" sz="2400" dirty="0" err="1" smtClean="0"/>
                        <a:t>Поедугинского</a:t>
                      </a:r>
                      <a:r>
                        <a:rPr lang="ru-RU" sz="2400" dirty="0" smtClean="0"/>
                        <a:t> сельского поселения»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100,0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Муниципальная программа «Управление ресурсами </a:t>
            </a:r>
            <a:r>
              <a:rPr lang="ru-RU" sz="2400" b="1" dirty="0" err="1" smtClean="0"/>
              <a:t>Поедугинского</a:t>
            </a:r>
            <a:r>
              <a:rPr lang="ru-RU" sz="2400" b="1" dirty="0" smtClean="0"/>
              <a:t> сельского поселения» включает следующие мероприятия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Проведение технической инвентаризации объектов недвижимого имущества, оформление документации для постановки на бесхозяйный учет выявленных объектов информирование в </a:t>
            </a:r>
            <a:r>
              <a:rPr lang="ru-RU" sz="2400" dirty="0" smtClean="0">
                <a:solidFill>
                  <a:schemeClr val="tx1"/>
                </a:solidFill>
              </a:rPr>
              <a:t>СМИ, приобретение </a:t>
            </a:r>
            <a:r>
              <a:rPr lang="ru-RU" sz="2400" dirty="0" smtClean="0">
                <a:solidFill>
                  <a:schemeClr val="tx1"/>
                </a:solidFill>
              </a:rPr>
              <a:t>имущества в муниципальную собственность -</a:t>
            </a:r>
            <a:r>
              <a:rPr lang="ru-RU" sz="2400" b="1" dirty="0" smtClean="0">
                <a:solidFill>
                  <a:schemeClr val="tx1"/>
                </a:solidFill>
              </a:rPr>
              <a:t>855,5 </a:t>
            </a:r>
            <a:r>
              <a:rPr lang="ru-RU" sz="2400" b="1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Проведение работ по формированию и постановке на учет в государственном кадастре недвижимости земельных участков под объектами муниципальной собственности, проведение работ по оформлению невостребованных земельных долей и признанию права муниципальной собственности на них, производство работ по изменению территориальных и вида разрешенного использования </a:t>
            </a:r>
            <a:r>
              <a:rPr lang="ru-RU" sz="2400" dirty="0" smtClean="0">
                <a:solidFill>
                  <a:schemeClr val="tx1"/>
                </a:solidFill>
              </a:rPr>
              <a:t>земель - </a:t>
            </a:r>
            <a:r>
              <a:rPr lang="ru-RU" sz="2400" b="1" dirty="0" smtClean="0">
                <a:solidFill>
                  <a:schemeClr val="tx1"/>
                </a:solidFill>
              </a:rPr>
              <a:t>100,0  </a:t>
            </a:r>
            <a:r>
              <a:rPr lang="ru-RU" sz="2400" b="1" dirty="0" smtClean="0">
                <a:solidFill>
                  <a:schemeClr val="tx1"/>
                </a:solidFill>
              </a:rPr>
              <a:t>тыс.руб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Муниципальная программа «Обеспечение безопасности населения и территории </a:t>
            </a:r>
            <a:r>
              <a:rPr lang="ru-RU" sz="2400" b="1" dirty="0" err="1" smtClean="0"/>
              <a:t>Поедугинского</a:t>
            </a:r>
            <a:r>
              <a:rPr lang="ru-RU" sz="2400" b="1" dirty="0" smtClean="0"/>
              <a:t> сельского поселения»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Объем средств из бюджета поселения  в </a:t>
            </a:r>
            <a:r>
              <a:rPr lang="ru-RU" sz="2400" dirty="0" smtClean="0"/>
              <a:t>2018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году – </a:t>
            </a:r>
            <a:r>
              <a:rPr lang="ru-RU" sz="2400" b="1" dirty="0" smtClean="0"/>
              <a:t>3 433,15тыс.рублей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6475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Наименование подпрограммы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Объем, тыс.руб.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Профилактика терроризма и экстремизма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20,0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Мероприятия по гражданской обороне, защите населения и территорий от чрезвычайных ситуаций природного и техногенного характера. Обеспечение первичных мер пожарной безопасности в границах населенных пунктов поселения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3 415,15</a:t>
                      </a:r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«Мероприятия по гражданской обороне, защите населения и территорий от чрезвычайных ситуаций природного и техногенного характера. Обеспечение первичных мер пожарной безопасности в границах населенных пунктов поселения» включает следующие мероприятия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Мероприятия по гражданской обороне, защите населения и территорий от чрезвычайных ситуаций природного и техногенного характера- </a:t>
            </a:r>
            <a:r>
              <a:rPr lang="ru-RU" sz="2400" b="1" dirty="0" smtClean="0">
                <a:solidFill>
                  <a:schemeClr val="tx1"/>
                </a:solidFill>
              </a:rPr>
              <a:t>70,0 тыс.руб</a:t>
            </a:r>
            <a:r>
              <a:rPr lang="ru-RU" sz="2400" dirty="0" smtClean="0">
                <a:solidFill>
                  <a:schemeClr val="tx1"/>
                </a:solidFill>
              </a:rPr>
              <a:t>.;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Подготовка населения в области гражданской обороны и защиты от чрезвычайных ситуаций природного и техногенного характера на территории </a:t>
            </a:r>
            <a:r>
              <a:rPr lang="ru-RU" sz="2400" dirty="0" smtClean="0">
                <a:solidFill>
                  <a:schemeClr val="tx1"/>
                </a:solidFill>
              </a:rPr>
              <a:t>поселения- </a:t>
            </a:r>
            <a:r>
              <a:rPr lang="ru-RU" sz="2400" b="1" dirty="0" smtClean="0">
                <a:solidFill>
                  <a:schemeClr val="tx1"/>
                </a:solidFill>
              </a:rPr>
              <a:t>24,0 тыс.руб.;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Обеспечение первичных мер пожарной безопасности в границах населенных пунктов поселения- </a:t>
            </a:r>
            <a:r>
              <a:rPr lang="ru-RU" sz="2400" b="1" dirty="0" smtClean="0">
                <a:solidFill>
                  <a:schemeClr val="tx1"/>
                </a:solidFill>
              </a:rPr>
              <a:t>3 319,15тыс.руб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Участие гражданина в бюджетном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Публичные обсуждения социально-экономического развития </a:t>
            </a:r>
            <a:r>
              <a:rPr lang="ru-RU" sz="2400" b="1" dirty="0" err="1" smtClean="0">
                <a:solidFill>
                  <a:schemeClr val="tx1"/>
                </a:solidFill>
              </a:rPr>
              <a:t>Поедугинского</a:t>
            </a:r>
            <a:r>
              <a:rPr lang="ru-RU" sz="2400" b="1" dirty="0" smtClean="0">
                <a:solidFill>
                  <a:schemeClr val="tx1"/>
                </a:solidFill>
              </a:rPr>
              <a:t> сельского поселения;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Оценка качества муниципальных услуг;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Публичные слушания проекта решения Совета депутатов </a:t>
            </a:r>
            <a:r>
              <a:rPr lang="ru-RU" sz="2400" b="1" dirty="0" err="1" smtClean="0">
                <a:solidFill>
                  <a:schemeClr val="tx1"/>
                </a:solidFill>
              </a:rPr>
              <a:t>Поедугинского</a:t>
            </a:r>
            <a:r>
              <a:rPr lang="ru-RU" sz="2400" b="1" dirty="0" smtClean="0">
                <a:solidFill>
                  <a:schemeClr val="tx1"/>
                </a:solidFill>
              </a:rPr>
              <a:t> сельского поселения о бюджете на очередной финансовый год (ежегодно в ноябре);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Публичные слушания проекта решения Совета депутатов </a:t>
            </a:r>
            <a:r>
              <a:rPr lang="ru-RU" sz="2400" b="1" dirty="0" err="1" smtClean="0">
                <a:solidFill>
                  <a:schemeClr val="tx1"/>
                </a:solidFill>
              </a:rPr>
              <a:t>Поедугинского</a:t>
            </a:r>
            <a:r>
              <a:rPr lang="ru-RU" sz="2400" b="1" dirty="0" smtClean="0">
                <a:solidFill>
                  <a:schemeClr val="tx1"/>
                </a:solidFill>
              </a:rPr>
              <a:t> сельского поселения об исполнении бюджета(ежегодно в мае)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87E45-A5DE-49B4-9757-F440B0C73D1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8208963" cy="5601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Поедугинского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сельского поселения!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Эффективное, ответственное и прозрачное управление финансами является базовым условием достижения стратегических целей социально-экономического развития поселения. Для привлечения большего количества граждан к участию в обсуждении вопросов формирования бюджета поселения и его исполнения разработан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-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Поедугинского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на предстоящие три года: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доходами и расходами бюджета, их структурой, объемами бюджетных ассигнований, направляемых на финансирование мероприятий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соответствии со структурой расходов.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 показать основные показатели бюджета поселения.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муниципальных финансов.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«Бюджет для граждан»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подготовлен администрацией </a:t>
            </a:r>
            <a:r>
              <a:rPr lang="ru-RU" sz="2800" dirty="0" err="1" smtClean="0">
                <a:solidFill>
                  <a:srgbClr val="0070C0"/>
                </a:solidFill>
              </a:rPr>
              <a:t>Поедугинского</a:t>
            </a:r>
            <a:r>
              <a:rPr lang="ru-RU" sz="2800" dirty="0" smtClean="0">
                <a:solidFill>
                  <a:srgbClr val="0070C0"/>
                </a:solidFill>
              </a:rPr>
              <a:t> сельского поселения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Суксунский</a:t>
            </a:r>
            <a:r>
              <a:rPr lang="ru-RU" sz="2800" dirty="0" smtClean="0">
                <a:solidFill>
                  <a:srgbClr val="0070C0"/>
                </a:solidFill>
              </a:rPr>
              <a:t> район </a:t>
            </a:r>
            <a:r>
              <a:rPr lang="ru-RU" sz="2800" dirty="0" err="1" smtClean="0">
                <a:solidFill>
                  <a:srgbClr val="0070C0"/>
                </a:solidFill>
              </a:rPr>
              <a:t>д.Поедуги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ул.Ф.В.Рогожникова</a:t>
            </a:r>
            <a:r>
              <a:rPr lang="ru-RU" sz="2800" dirty="0" smtClean="0">
                <a:solidFill>
                  <a:srgbClr val="0070C0"/>
                </a:solidFill>
              </a:rPr>
              <a:t> 10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Информацию о бюджете </a:t>
            </a:r>
            <a:r>
              <a:rPr lang="ru-RU" sz="2800" dirty="0" err="1" smtClean="0">
                <a:solidFill>
                  <a:srgbClr val="0070C0"/>
                </a:solidFill>
              </a:rPr>
              <a:t>Поедугинского</a:t>
            </a:r>
            <a:r>
              <a:rPr lang="ru-RU" sz="2800" dirty="0" smtClean="0">
                <a:solidFill>
                  <a:srgbClr val="0070C0"/>
                </a:solidFill>
              </a:rPr>
              <a:t> сельского поселения можно получить на официальном сайте </a:t>
            </a:r>
            <a:r>
              <a:rPr lang="ru-RU" sz="2800" dirty="0" err="1" smtClean="0">
                <a:solidFill>
                  <a:srgbClr val="0070C0"/>
                </a:solidFill>
              </a:rPr>
              <a:t>Поедугинского</a:t>
            </a:r>
            <a:r>
              <a:rPr lang="ru-RU" sz="2800" dirty="0" smtClean="0">
                <a:solidFill>
                  <a:srgbClr val="0070C0"/>
                </a:solidFill>
              </a:rPr>
              <a:t> сельского поселения </a:t>
            </a:r>
            <a:r>
              <a:rPr lang="en-US" sz="2800" dirty="0" smtClean="0">
                <a:hlinkClick r:id="rId2"/>
              </a:rPr>
              <a:t>http://suksun.ru</a:t>
            </a:r>
            <a:r>
              <a:rPr lang="ru-RU" sz="2800" dirty="0" smtClean="0">
                <a:hlinkClick r:id="rId2"/>
              </a:rPr>
              <a:t>/</a:t>
            </a:r>
            <a:r>
              <a:rPr lang="en-US" sz="2800" dirty="0" err="1" smtClean="0">
                <a:hlinkClick r:id="rId2"/>
              </a:rPr>
              <a:t>poeduginskoe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>
              <a:hlinkClick r:id="rId2"/>
            </a:endParaRPr>
          </a:p>
          <a:p>
            <a:pPr algn="ctr">
              <a:buNone/>
            </a:pPr>
            <a:r>
              <a:rPr lang="ru-RU" sz="2800" dirty="0" smtClean="0">
                <a:hlinkClick r:id="rId2"/>
              </a:rPr>
              <a:t>СПАСИБО ЗА ВНИМАНИЕ!</a:t>
            </a:r>
          </a:p>
          <a:p>
            <a:pPr algn="just">
              <a:buNone/>
            </a:pPr>
            <a:r>
              <a:rPr lang="ru-RU" sz="2800" dirty="0" smtClean="0">
                <a:hlinkClick r:id="rId2"/>
              </a:rPr>
              <a:t>                               </a:t>
            </a:r>
            <a:endParaRPr lang="en-US" sz="2800" dirty="0" smtClean="0">
              <a:hlinkClick r:id="rId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>Бюджет Поселения на </a:t>
            </a:r>
            <a:r>
              <a:rPr lang="ru-RU" sz="4000" b="1" dirty="0" smtClean="0"/>
              <a:t>2018-2020 </a:t>
            </a:r>
            <a:r>
              <a:rPr lang="ru-RU" sz="4000" b="1" dirty="0" smtClean="0"/>
              <a:t>годы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141788" cy="35575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FontTx/>
              <a:buNone/>
              <a:defRPr/>
            </a:pPr>
            <a:r>
              <a:rPr lang="ru-RU" sz="3200" b="1" dirty="0" smtClean="0"/>
              <a:t>в сроки внесен </a:t>
            </a:r>
          </a:p>
          <a:p>
            <a:pPr algn="ctr">
              <a:buFontTx/>
              <a:buNone/>
              <a:defRPr/>
            </a:pPr>
            <a:r>
              <a:rPr lang="ru-RU" sz="3200" b="1" dirty="0" smtClean="0"/>
              <a:t>Администрацией</a:t>
            </a:r>
          </a:p>
          <a:p>
            <a:pPr algn="ctr">
              <a:buFontTx/>
              <a:buNone/>
              <a:defRPr/>
            </a:pPr>
            <a:r>
              <a:rPr lang="ru-RU" sz="3200" b="1" dirty="0" err="1" smtClean="0"/>
              <a:t>Поедугинского</a:t>
            </a:r>
            <a:r>
              <a:rPr lang="ru-RU" sz="3200" b="1" dirty="0" smtClean="0"/>
              <a:t> сельского поселения на  Совет депутатов </a:t>
            </a:r>
            <a:r>
              <a:rPr lang="ru-RU" sz="3200" b="1" dirty="0" err="1" smtClean="0"/>
              <a:t>Поедугинского</a:t>
            </a:r>
            <a:r>
              <a:rPr lang="ru-RU" sz="3200" b="1" dirty="0" smtClean="0"/>
              <a:t> сельского поселения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7488" cy="35575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FontTx/>
              <a:buNone/>
              <a:defRPr/>
            </a:pPr>
            <a:r>
              <a:rPr lang="ru-RU" b="1" dirty="0" smtClean="0"/>
              <a:t>утвержден Советом депутатов </a:t>
            </a:r>
            <a:r>
              <a:rPr lang="ru-RU" b="1" dirty="0" err="1" smtClean="0"/>
              <a:t>Поедугинского</a:t>
            </a:r>
            <a:r>
              <a:rPr lang="ru-RU" b="1" dirty="0" smtClean="0"/>
              <a:t> сельского поселения </a:t>
            </a:r>
          </a:p>
          <a:p>
            <a:pPr algn="ctr">
              <a:buFontTx/>
              <a:buNone/>
              <a:defRPr/>
            </a:pPr>
            <a:r>
              <a:rPr lang="ru-RU" b="1" dirty="0" smtClean="0"/>
              <a:t>в </a:t>
            </a:r>
            <a:r>
              <a:rPr lang="en-US" b="1" dirty="0" smtClean="0"/>
              <a:t>I</a:t>
            </a:r>
            <a:r>
              <a:rPr lang="ru-RU" b="1" dirty="0" smtClean="0"/>
              <a:t> чтении</a:t>
            </a:r>
          </a:p>
          <a:p>
            <a:pPr algn="ctr">
              <a:buFontTx/>
              <a:buNone/>
              <a:defRPr/>
            </a:pPr>
            <a:r>
              <a:rPr lang="ru-RU" b="1" dirty="0" smtClean="0"/>
              <a:t>(решение от </a:t>
            </a:r>
          </a:p>
          <a:p>
            <a:pPr algn="ctr">
              <a:buFontTx/>
              <a:buNone/>
              <a:defRPr/>
            </a:pPr>
            <a:r>
              <a:rPr lang="ru-RU" b="1" dirty="0" smtClean="0"/>
              <a:t>16.11.2017 </a:t>
            </a:r>
            <a:r>
              <a:rPr lang="ru-RU" b="1" dirty="0" smtClean="0"/>
              <a:t>№ </a:t>
            </a:r>
            <a:r>
              <a:rPr lang="ru-RU" b="1" dirty="0" smtClean="0"/>
              <a:t>124)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E1469-BD25-4F70-AAEA-BF22BE723A4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1008063"/>
          </a:xfrm>
          <a:prstGeom prst="curvedUpArrow">
            <a:avLst>
              <a:gd name="adj1" fmla="val 124283"/>
              <a:gd name="adj2" fmla="val 2485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Основные характеристики бюджета </a:t>
            </a:r>
            <a:r>
              <a:rPr lang="ru-RU" sz="3600" b="1" dirty="0" err="1" smtClean="0">
                <a:solidFill>
                  <a:schemeClr val="tx1"/>
                </a:solidFill>
              </a:rPr>
              <a:t>Поедугинского</a:t>
            </a:r>
            <a:r>
              <a:rPr lang="ru-RU" sz="3600" b="1" dirty="0" smtClean="0">
                <a:solidFill>
                  <a:schemeClr val="tx1"/>
                </a:solidFill>
              </a:rPr>
              <a:t> сельского поселения на </a:t>
            </a:r>
            <a:r>
              <a:rPr lang="ru-RU" sz="3600" b="1" dirty="0" smtClean="0">
                <a:solidFill>
                  <a:schemeClr val="tx1"/>
                </a:solidFill>
              </a:rPr>
              <a:t>2018 </a:t>
            </a:r>
            <a:r>
              <a:rPr lang="ru-RU" sz="3600" b="1" dirty="0" smtClean="0">
                <a:solidFill>
                  <a:schemeClr val="tx1"/>
                </a:solidFill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</a:rPr>
              <a:t>2020 </a:t>
            </a:r>
            <a:r>
              <a:rPr lang="ru-RU" sz="3600" b="1" dirty="0" smtClean="0">
                <a:solidFill>
                  <a:schemeClr val="tx1"/>
                </a:solidFill>
              </a:rPr>
              <a:t>годы, тыс. рублей</a:t>
            </a:r>
            <a:endParaRPr lang="ru-RU" sz="3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1895-F3C3-4103-B172-288C7C0935E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2133600"/>
          <a:ext cx="8640960" cy="3509978"/>
        </p:xfrm>
        <a:graphic>
          <a:graphicData uri="http://schemas.openxmlformats.org/drawingml/2006/table">
            <a:tbl>
              <a:tblPr/>
              <a:tblGrid>
                <a:gridCol w="2664296"/>
                <a:gridCol w="1903674"/>
                <a:gridCol w="1984758"/>
                <a:gridCol w="2088232"/>
              </a:tblGrid>
              <a:tr h="792251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3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3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3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82343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</a:t>
                      </a:r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216,20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21 203,50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21 183,50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2343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22 216,20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21 203,50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21 183,50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53041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Дефицит(-) </a:t>
                      </a:r>
                      <a:r>
                        <a:rPr lang="ru-RU" sz="3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98885" cy="1295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2800" b="1" cap="all" dirty="0" err="1" smtClean="0">
                <a:latin typeface="Times New Roman" pitchFamily="18" charset="0"/>
                <a:cs typeface="Times New Roman" pitchFamily="18" charset="0"/>
              </a:rPr>
              <a:t>Поедугинского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сельского поселения,  млн. руб.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0067969"/>
              </p:ext>
            </p:extLst>
          </p:nvPr>
        </p:nvGraphicFramePr>
        <p:xfrm>
          <a:off x="214282" y="1447800"/>
          <a:ext cx="8643999" cy="3762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2288"/>
                <a:gridCol w="1544733"/>
                <a:gridCol w="1544733"/>
                <a:gridCol w="1782245"/>
              </a:tblGrid>
              <a:tr h="107073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 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показателей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</a:tr>
              <a:tr h="520072"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</a:tr>
              <a:tr h="52007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</a:tr>
              <a:tr h="8259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</a:tr>
              <a:tr h="8259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F2B32-4382-4F90-929F-EBA69A12CC6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746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Основные подходы к формированию расходов бюджета на</a:t>
            </a:r>
            <a:br>
              <a:rPr lang="ru-RU" sz="2800" b="1" dirty="0" smtClean="0"/>
            </a:br>
            <a:r>
              <a:rPr lang="ru-RU" sz="2800" b="1" dirty="0" smtClean="0"/>
              <a:t>2018-2020 </a:t>
            </a:r>
            <a:r>
              <a:rPr lang="ru-RU" sz="2800" b="1" dirty="0" smtClean="0"/>
              <a:t>годы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приоритет - действующие расходные обязательства</a:t>
            </a:r>
          </a:p>
          <a:p>
            <a:r>
              <a:rPr lang="ru-RU" dirty="0" smtClean="0"/>
              <a:t>исполнение указов Президента РФ о повышении заработной </a:t>
            </a:r>
            <a:r>
              <a:rPr lang="ru-RU" dirty="0" err="1" smtClean="0"/>
              <a:t>платыработникам</a:t>
            </a:r>
            <a:r>
              <a:rPr lang="ru-RU" dirty="0" smtClean="0"/>
              <a:t> бюджетной сферы</a:t>
            </a:r>
          </a:p>
          <a:p>
            <a:r>
              <a:rPr lang="ru-RU" dirty="0" smtClean="0"/>
              <a:t>не предусматриваются средства на индексацию текущих расходов</a:t>
            </a:r>
          </a:p>
          <a:p>
            <a:r>
              <a:rPr lang="ru-RU" dirty="0" smtClean="0"/>
              <a:t>приостановлена индексация окладов денежного содержания по </a:t>
            </a:r>
            <a:r>
              <a:rPr lang="ru-RU" dirty="0" err="1" smtClean="0"/>
              <a:t>органамместного</a:t>
            </a:r>
            <a:r>
              <a:rPr lang="ru-RU" dirty="0" smtClean="0"/>
              <a:t> самоуправления</a:t>
            </a:r>
          </a:p>
          <a:p>
            <a:r>
              <a:rPr lang="ru-RU" dirty="0" smtClean="0"/>
              <a:t>отказ от отдельных расходных обязательств, режим экономии</a:t>
            </a:r>
          </a:p>
          <a:p>
            <a:r>
              <a:rPr lang="ru-RU" dirty="0" smtClean="0"/>
              <a:t>Бюджет сформирован в рамках 4 муниципальных программ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Бюджет сформирован по </a:t>
            </a:r>
            <a:r>
              <a:rPr lang="ru-RU" sz="2400" b="1" dirty="0" smtClean="0"/>
              <a:t>программно-целевому </a:t>
            </a:r>
            <a:r>
              <a:rPr lang="ru-RU" sz="2400" b="1" dirty="0" smtClean="0"/>
              <a:t>методу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мероприятия</a:t>
            </a:r>
            <a:br>
              <a:rPr lang="ru-RU" sz="2800" b="1" i="1" dirty="0" smtClean="0"/>
            </a:br>
            <a:r>
              <a:rPr lang="ru-RU" sz="2800" b="1" dirty="0" smtClean="0"/>
              <a:t>2018 </a:t>
            </a:r>
            <a:r>
              <a:rPr lang="ru-RU" sz="2800" b="1" dirty="0" smtClean="0"/>
              <a:t>год – </a:t>
            </a:r>
            <a:r>
              <a:rPr lang="ru-RU" sz="2800" b="1" dirty="0" smtClean="0"/>
              <a:t>6,6 </a:t>
            </a:r>
            <a:r>
              <a:rPr lang="ru-RU" sz="2800" b="1" dirty="0" smtClean="0"/>
              <a:t>млн. рублей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Мероприятия, осуществляемые в</a:t>
            </a:r>
          </a:p>
          <a:p>
            <a:r>
              <a:rPr lang="ru-RU" sz="1800" dirty="0" smtClean="0"/>
              <a:t>рамках </a:t>
            </a:r>
            <a:r>
              <a:rPr lang="ru-RU" sz="1800" dirty="0" err="1" smtClean="0"/>
              <a:t>непрограммных</a:t>
            </a:r>
            <a:r>
              <a:rPr lang="ru-RU" sz="1800" dirty="0" smtClean="0"/>
              <a:t> направлений</a:t>
            </a:r>
          </a:p>
          <a:p>
            <a:r>
              <a:rPr lang="ru-RU" sz="1800" dirty="0" smtClean="0"/>
              <a:t>расходов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888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b="1" dirty="0" smtClean="0"/>
              <a:t>1,8 </a:t>
            </a:r>
            <a:r>
              <a:rPr lang="ru-RU" b="1" dirty="0" smtClean="0"/>
              <a:t>млн.рублей</a:t>
            </a:r>
          </a:p>
          <a:p>
            <a:pPr>
              <a:buNone/>
            </a:pPr>
            <a:r>
              <a:rPr lang="ru-RU" b="1" dirty="0" smtClean="0"/>
              <a:t>Проведение спортивных мероприятий</a:t>
            </a:r>
          </a:p>
          <a:p>
            <a:pPr>
              <a:buNone/>
            </a:pPr>
            <a:r>
              <a:rPr lang="ru-RU" b="1" dirty="0" smtClean="0"/>
              <a:t> Социальное обеспечение и иные выплаты населению</a:t>
            </a:r>
          </a:p>
          <a:p>
            <a:pPr>
              <a:buNone/>
            </a:pPr>
            <a:r>
              <a:rPr lang="ru-RU" b="1" dirty="0" smtClean="0"/>
              <a:t> Информирование населения</a:t>
            </a:r>
          </a:p>
          <a:p>
            <a:pPr>
              <a:buNone/>
            </a:pPr>
            <a:r>
              <a:rPr lang="ru-RU" b="1" dirty="0" smtClean="0"/>
              <a:t>др. мероприятия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175447" cy="10801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Обеспечение деятельности органов местного самоуправления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247455" cy="38164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smtClean="0"/>
              <a:t>4,8 </a:t>
            </a:r>
            <a:r>
              <a:rPr lang="ru-RU" b="1" dirty="0" smtClean="0"/>
              <a:t>млн. рублей</a:t>
            </a:r>
          </a:p>
          <a:p>
            <a:r>
              <a:rPr lang="ru-RU" b="1" dirty="0" smtClean="0"/>
              <a:t>Обеспечение выполнения функций органами местного самоуправления</a:t>
            </a:r>
          </a:p>
          <a:p>
            <a:r>
              <a:rPr lang="ru-RU" b="1" dirty="0" smtClean="0"/>
              <a:t>Выполнение переданных государственный  полномочий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Муниципальная программа «Развитие сферы культуры  </a:t>
            </a:r>
            <a:r>
              <a:rPr lang="ru-RU" sz="2800" b="1" dirty="0" err="1" smtClean="0"/>
              <a:t>Поедугинского</a:t>
            </a:r>
            <a:r>
              <a:rPr lang="ru-RU" sz="2800" b="1" dirty="0" smtClean="0"/>
              <a:t> сельского поселения»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Объем средств из бюджета поселения  в </a:t>
            </a:r>
            <a:r>
              <a:rPr lang="ru-RU" sz="2800" dirty="0" smtClean="0"/>
              <a:t>2018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году – </a:t>
            </a:r>
            <a:r>
              <a:rPr lang="ru-RU" sz="2800" b="1" dirty="0" smtClean="0"/>
              <a:t>6 647,15тыс.рублей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60573"/>
          <a:ext cx="8229600" cy="352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76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подпрограммы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Объем, тыс.руб.</a:t>
                      </a:r>
                      <a:endParaRPr lang="ru-RU" sz="2400" dirty="0"/>
                    </a:p>
                  </a:txBody>
                  <a:tcPr/>
                </a:tc>
              </a:tr>
              <a:tr h="1176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«Развитие сферы культуры»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 </a:t>
                      </a:r>
                      <a:r>
                        <a:rPr lang="ru-RU" sz="2400" dirty="0" smtClean="0"/>
                        <a:t>622,15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762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«Искусство»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25,0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997</Words>
  <Application>Microsoft Office PowerPoint</Application>
  <PresentationFormat>Экран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Бюджет для граждан Бюджет Поедугинского сельского поселения на 2018 год  и на плановый период  2019 и 2020 годов </vt:lpstr>
      <vt:lpstr>Слайд 2</vt:lpstr>
      <vt:lpstr>Бюджет Поселения на 2018-2020 годы </vt:lpstr>
      <vt:lpstr>Основные характеристики бюджета Поедугинского сельского поселения на 2018 -2020 годы, тыс. рублей</vt:lpstr>
      <vt:lpstr>Основные параметры Доходов БЮДЖЕТА Поедугинского сельского поселения,  млн. руб.</vt:lpstr>
      <vt:lpstr>Основные подходы к формированию расходов бюджета на 2018-2020 годы</vt:lpstr>
      <vt:lpstr>Бюджет сформирован по программно-целевому методу</vt:lpstr>
      <vt:lpstr>Непрограммные мероприятия 2018 год – 6,6 млн. рублей</vt:lpstr>
      <vt:lpstr>Муниципальная программа «Развитие сферы культуры  Поедугинского сельского поселения»  Объем средств из бюджета поселения  в 2018 году – 6 647,15тыс.рублей</vt:lpstr>
      <vt:lpstr>Подпрограмма «Развитие сферы культуры» включает следующие мероприятия</vt:lpstr>
      <vt:lpstr>Подпрограмма «Искусство»                                    включает следующие мероприятия</vt:lpstr>
      <vt:lpstr>Муниципальная программа «Развитие транспортного комплекса, дорожного хозяйства и благоустройство Поедугинского сельского поселения» Объем средств из краевого бюджета и бюджета поселения   в 2018году –4 553,80 тыс.рублей</vt:lpstr>
      <vt:lpstr>Подпрограмма «Обеспечение сохранности автомобильных дорог» включает следующие мероприятия</vt:lpstr>
      <vt:lpstr>Подпрограмма «Благоустройство территории» включает следующие мероприятия</vt:lpstr>
      <vt:lpstr>Муниципальная программа «Управление ресурсами Поедугинского сельского поселения»  Объем средств из бюджета поселения  в 2018 году – 955,50 тыс.рублей</vt:lpstr>
      <vt:lpstr>Муниципальная программа «Управление ресурсами Поедугинского сельского поселения» включает следующие мероприятия</vt:lpstr>
      <vt:lpstr>Муниципальная программа «Обеспечение безопасности населения и территории Поедугинского сельского поселения»  Объем средств из бюджета поселения  в 2018 году – 3 433,15тыс.рублей</vt:lpstr>
      <vt:lpstr>Подпрограмма «Мероприятия по гражданской обороне, защите населения и территорий от чрезвычайных ситуаций природного и техногенного характера. Обеспечение первичных мер пожарной безопасности в границах населенных пунктов поселения» включает следующие мероприятия</vt:lpstr>
      <vt:lpstr>Участие гражданина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бюджет для граждан  Бюджет Поедугинского сельского поселения на 2017 год  и на плановый период  2018 и 2019 годов </dc:title>
  <dc:creator>poedugi</dc:creator>
  <cp:lastModifiedBy>poedugi</cp:lastModifiedBy>
  <cp:revision>22</cp:revision>
  <dcterms:created xsi:type="dcterms:W3CDTF">2017-01-16T16:42:38Z</dcterms:created>
  <dcterms:modified xsi:type="dcterms:W3CDTF">2018-01-17T05:51:49Z</dcterms:modified>
</cp:coreProperties>
</file>