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8" r:id="rId1"/>
  </p:sldMasterIdLst>
  <p:notesMasterIdLst>
    <p:notesMasterId r:id="rId33"/>
  </p:notesMasterIdLst>
  <p:handoutMasterIdLst>
    <p:handoutMasterId r:id="rId34"/>
  </p:handoutMasterIdLst>
  <p:sldIdLst>
    <p:sldId id="541" r:id="rId2"/>
    <p:sldId id="566" r:id="rId3"/>
    <p:sldId id="567" r:id="rId4"/>
    <p:sldId id="419" r:id="rId5"/>
    <p:sldId id="568" r:id="rId6"/>
    <p:sldId id="492" r:id="rId7"/>
    <p:sldId id="522" r:id="rId8"/>
    <p:sldId id="427" r:id="rId9"/>
    <p:sldId id="494" r:id="rId10"/>
    <p:sldId id="540" r:id="rId11"/>
    <p:sldId id="548" r:id="rId12"/>
    <p:sldId id="525" r:id="rId13"/>
    <p:sldId id="572" r:id="rId14"/>
    <p:sldId id="562" r:id="rId15"/>
    <p:sldId id="557" r:id="rId16"/>
    <p:sldId id="559" r:id="rId17"/>
    <p:sldId id="564" r:id="rId18"/>
    <p:sldId id="552" r:id="rId19"/>
    <p:sldId id="573" r:id="rId20"/>
    <p:sldId id="574" r:id="rId21"/>
    <p:sldId id="575" r:id="rId22"/>
    <p:sldId id="578" r:id="rId23"/>
    <p:sldId id="570" r:id="rId24"/>
    <p:sldId id="569" r:id="rId25"/>
    <p:sldId id="563" r:id="rId26"/>
    <p:sldId id="565" r:id="rId27"/>
    <p:sldId id="501" r:id="rId28"/>
    <p:sldId id="484" r:id="rId29"/>
    <p:sldId id="577" r:id="rId30"/>
    <p:sldId id="560" r:id="rId31"/>
    <p:sldId id="526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07C9"/>
    <a:srgbClr val="CC3300"/>
    <a:srgbClr val="990033"/>
    <a:srgbClr val="CC0066"/>
    <a:srgbClr val="990099"/>
    <a:srgbClr val="FF7C80"/>
    <a:srgbClr val="9900FF"/>
    <a:srgbClr val="CC04D1"/>
    <a:srgbClr val="CC00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7628" autoAdjust="0"/>
  </p:normalViewPr>
  <p:slideViewPr>
    <p:cSldViewPr>
      <p:cViewPr>
        <p:scale>
          <a:sx n="92" d="100"/>
          <a:sy n="92" d="100"/>
        </p:scale>
        <p:origin x="-1374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108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590214930581484E-2"/>
          <c:y val="4.311249367354246E-2"/>
          <c:w val="0.76310931299072415"/>
          <c:h val="0.91377501265291516"/>
        </c:manualLayout>
      </c:layout>
      <c:bar3DChart>
        <c:barDir val="col"/>
        <c:grouping val="clustered"/>
        <c:ser>
          <c:idx val="0"/>
          <c:order val="0"/>
          <c:tx>
            <c:strRef>
              <c:f>Лист8!$A$10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3.0358648674737414E-2"/>
                  <c:y val="-2.7435223246799749E-2"/>
                </c:manualLayout>
              </c:layout>
              <c:showVal val="1"/>
            </c:dLbl>
            <c:dLbl>
              <c:idx val="1"/>
              <c:layout>
                <c:manualLayout>
                  <c:x val="-3.0358648674737414E-2"/>
                  <c:y val="-3.1354540853485408E-2"/>
                </c:manualLayout>
              </c:layout>
              <c:showVal val="1"/>
            </c:dLbl>
            <c:dLbl>
              <c:idx val="2"/>
              <c:layout>
                <c:manualLayout>
                  <c:x val="-5.7825997475690321E-3"/>
                  <c:y val="-2.35159056401140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211B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Лист8!$B$9:$D$9</c:f>
              <c:strCache>
                <c:ptCount val="3"/>
                <c:pt idx="0">
                  <c:v>факт 2021 г</c:v>
                </c:pt>
                <c:pt idx="1">
                  <c:v>план 2022 г</c:v>
                </c:pt>
                <c:pt idx="2">
                  <c:v>факт 2022 г</c:v>
                </c:pt>
              </c:strCache>
            </c:strRef>
          </c:cat>
          <c:val>
            <c:numRef>
              <c:f>Лист8!$B$10:$D$10</c:f>
              <c:numCache>
                <c:formatCode>#,##0.0</c:formatCode>
                <c:ptCount val="3"/>
                <c:pt idx="0">
                  <c:v>774786</c:v>
                </c:pt>
                <c:pt idx="1">
                  <c:v>918827.8</c:v>
                </c:pt>
                <c:pt idx="2">
                  <c:v>899224.8</c:v>
                </c:pt>
              </c:numCache>
            </c:numRef>
          </c:val>
        </c:ser>
        <c:ser>
          <c:idx val="1"/>
          <c:order val="1"/>
          <c:tx>
            <c:strRef>
              <c:f>Лист8!$A$11</c:f>
              <c:strCache>
                <c:ptCount val="1"/>
                <c:pt idx="0">
                  <c:v>ВСЕГО РАСХОДОВ 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3.9797035302088474E-2"/>
                  <c:y val="-2.1334666518534984E-2"/>
                </c:manualLayout>
              </c:layout>
              <c:showVal val="1"/>
            </c:dLbl>
            <c:dLbl>
              <c:idx val="1"/>
              <c:layout>
                <c:manualLayout>
                  <c:x val="3.8578477619062371E-2"/>
                  <c:y val="-3.8457763952153466E-2"/>
                </c:manualLayout>
              </c:layout>
              <c:showVal val="1"/>
            </c:dLbl>
            <c:dLbl>
              <c:idx val="2"/>
              <c:layout>
                <c:manualLayout>
                  <c:x val="5.9241482276104103E-2"/>
                  <c:y val="-2.63319507709019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Лист8!$B$9:$D$9</c:f>
              <c:strCache>
                <c:ptCount val="3"/>
                <c:pt idx="0">
                  <c:v>факт 2021 г</c:v>
                </c:pt>
                <c:pt idx="1">
                  <c:v>план 2022 г</c:v>
                </c:pt>
                <c:pt idx="2">
                  <c:v>факт 2022 г</c:v>
                </c:pt>
              </c:strCache>
            </c:strRef>
          </c:cat>
          <c:val>
            <c:numRef>
              <c:f>Лист8!$B$11:$D$11</c:f>
              <c:numCache>
                <c:formatCode>#,##0.0</c:formatCode>
                <c:ptCount val="3"/>
                <c:pt idx="0">
                  <c:v>777798.8</c:v>
                </c:pt>
                <c:pt idx="1">
                  <c:v>919235.5</c:v>
                </c:pt>
                <c:pt idx="2">
                  <c:v>891797.7</c:v>
                </c:pt>
              </c:numCache>
            </c:numRef>
          </c:val>
        </c:ser>
        <c:ser>
          <c:idx val="2"/>
          <c:order val="2"/>
          <c:tx>
            <c:strRef>
              <c:f>Лист8!$A$12</c:f>
              <c:strCache>
                <c:ptCount val="1"/>
                <c:pt idx="0">
                  <c:v>ДЕФИЦИТ(-)/ ПРОФИЦИТ(+)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4.5122263282221832E-2"/>
                  <c:y val="2.3491217025268803E-2"/>
                </c:manualLayout>
              </c:layout>
              <c:showVal val="1"/>
            </c:dLbl>
            <c:dLbl>
              <c:idx val="1"/>
              <c:layout>
                <c:manualLayout>
                  <c:x val="5.1454138702460843E-2"/>
                  <c:y val="3.7037037037037042E-2"/>
                </c:manualLayout>
              </c:layout>
              <c:showVal val="1"/>
            </c:dLbl>
            <c:dLbl>
              <c:idx val="2"/>
              <c:layout>
                <c:manualLayout>
                  <c:x val="7.2759333662379952E-2"/>
                  <c:y val="8.79880630547223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 </a:t>
                    </a:r>
                    <a:r>
                      <a:rPr lang="en-US" dirty="0" smtClean="0"/>
                      <a:t>7 </a:t>
                    </a:r>
                    <a:r>
                      <a:rPr lang="en-US" dirty="0"/>
                      <a:t>427,1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211B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Лист8!$B$9:$D$9</c:f>
              <c:strCache>
                <c:ptCount val="3"/>
                <c:pt idx="0">
                  <c:v>факт 2021 г</c:v>
                </c:pt>
                <c:pt idx="1">
                  <c:v>план 2022 г</c:v>
                </c:pt>
                <c:pt idx="2">
                  <c:v>факт 2022 г</c:v>
                </c:pt>
              </c:strCache>
            </c:strRef>
          </c:cat>
          <c:val>
            <c:numRef>
              <c:f>Лист8!$B$12:$D$12</c:f>
              <c:numCache>
                <c:formatCode>#,##0.0</c:formatCode>
                <c:ptCount val="3"/>
                <c:pt idx="0">
                  <c:v>-3012.8000000000466</c:v>
                </c:pt>
                <c:pt idx="1">
                  <c:v>-407.69999999995349</c:v>
                </c:pt>
                <c:pt idx="2">
                  <c:v>7427.1000000000931</c:v>
                </c:pt>
              </c:numCache>
            </c:numRef>
          </c:val>
        </c:ser>
        <c:dLbls/>
        <c:shape val="box"/>
        <c:axId val="109110784"/>
        <c:axId val="109112320"/>
        <c:axId val="0"/>
      </c:bar3DChart>
      <c:catAx>
        <c:axId val="1091107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9112320"/>
        <c:crosses val="autoZero"/>
        <c:auto val="1"/>
        <c:lblAlgn val="ctr"/>
        <c:lblOffset val="100"/>
      </c:catAx>
      <c:valAx>
        <c:axId val="10911232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09110784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78648410650182754"/>
          <c:y val="0.11182985841079385"/>
          <c:w val="0.20009309074947959"/>
          <c:h val="0.81004209408831129"/>
        </c:manualLayout>
      </c:layout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AngAx val="1"/>
    </c:view3D>
    <c:plotArea>
      <c:layout>
        <c:manualLayout>
          <c:layoutTarget val="inner"/>
          <c:xMode val="edge"/>
          <c:yMode val="edge"/>
          <c:x val="0.27533696652752876"/>
          <c:y val="0"/>
          <c:w val="0.44718989556715927"/>
          <c:h val="1"/>
        </c:manualLayout>
      </c:layout>
      <c:pie3DChart>
        <c:varyColors val="1"/>
        <c:ser>
          <c:idx val="0"/>
          <c:order val="0"/>
          <c:explosion val="23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990033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.11799412576940566"/>
                  <c:y val="4.8162211367195748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sz="1800" b="1" dirty="0">
                        <a:solidFill>
                          <a:srgbClr val="1E07C9"/>
                        </a:solidFill>
                      </a:rPr>
                      <a:t>алоговые и неналоговые доходы </a:t>
                    </a:r>
                  </a:p>
                  <a:p>
                    <a:r>
                      <a:rPr lang="ru-RU" sz="2000" b="1" dirty="0">
                        <a:solidFill>
                          <a:srgbClr val="1E07C9"/>
                        </a:solidFill>
                      </a:rPr>
                      <a:t>160 </a:t>
                    </a:r>
                    <a:r>
                      <a:rPr lang="ru-RU" sz="2000" b="1" dirty="0" smtClean="0">
                        <a:solidFill>
                          <a:srgbClr val="1E07C9"/>
                        </a:solidFill>
                      </a:rPr>
                      <a:t>687,8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793207110056953E-2"/>
                  <c:y val="0.1038866765557073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</a:t>
                    </a:r>
                    <a:r>
                      <a:rPr lang="ru-RU" sz="2000" b="1" dirty="0">
                        <a:solidFill>
                          <a:srgbClr val="1E07C9"/>
                        </a:solidFill>
                      </a:rPr>
                      <a:t>отация </a:t>
                    </a:r>
                  </a:p>
                  <a:p>
                    <a:r>
                      <a:rPr lang="ru-RU" sz="2000" b="1" dirty="0">
                        <a:solidFill>
                          <a:srgbClr val="1E07C9"/>
                        </a:solidFill>
                      </a:rPr>
                      <a:t>232 </a:t>
                    </a:r>
                    <a:r>
                      <a:rPr lang="ru-RU" sz="2000" b="1" dirty="0" smtClean="0">
                        <a:solidFill>
                          <a:srgbClr val="1E07C9"/>
                        </a:solidFill>
                      </a:rPr>
                      <a:t>607,0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8320266002190234E-3"/>
                  <c:y val="0.20286067588734275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rgbClr val="1E07C9"/>
                        </a:solidFill>
                      </a:rPr>
                      <a:t>Целевые средства  </a:t>
                    </a:r>
                  </a:p>
                  <a:p>
                    <a:r>
                      <a:rPr lang="ru-RU" sz="2000" b="1" dirty="0">
                        <a:solidFill>
                          <a:srgbClr val="1E07C9"/>
                        </a:solidFill>
                      </a:rPr>
                      <a:t>505 </a:t>
                    </a:r>
                    <a:r>
                      <a:rPr lang="ru-RU" sz="2000" b="1" dirty="0" smtClean="0">
                        <a:solidFill>
                          <a:srgbClr val="1E07C9"/>
                        </a:solidFill>
                      </a:rPr>
                      <a:t>930,0</a:t>
                    </a:r>
                    <a:endParaRPr lang="ru-RU" sz="1800" b="1" dirty="0">
                      <a:solidFill>
                        <a:srgbClr val="1E07C9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8.0819705229154049E-2"/>
                  <c:y val="-2.2938913457735896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sz="2000" b="1">
                        <a:solidFill>
                          <a:srgbClr val="1E07C9"/>
                        </a:solidFill>
                      </a:rPr>
                      <a:t>убвенции </a:t>
                    </a:r>
                  </a:p>
                  <a:p>
                    <a:r>
                      <a:rPr lang="en-US" sz="2000" b="1">
                        <a:solidFill>
                          <a:srgbClr val="1E07C9"/>
                        </a:solidFill>
                      </a:rPr>
                      <a:t>24</a:t>
                    </a:r>
                    <a:r>
                      <a:rPr lang="ru-RU" sz="2000" b="1">
                        <a:solidFill>
                          <a:srgbClr val="1E07C9"/>
                        </a:solidFill>
                      </a:rPr>
                      <a:t>2</a:t>
                    </a:r>
                    <a:r>
                      <a:rPr lang="en-US" sz="2000" b="1">
                        <a:solidFill>
                          <a:srgbClr val="1E07C9"/>
                        </a:solidFill>
                      </a:rPr>
                      <a:t> </a:t>
                    </a:r>
                    <a:r>
                      <a:rPr lang="ru-RU" sz="2000" b="1">
                        <a:solidFill>
                          <a:srgbClr val="1E07C9"/>
                        </a:solidFill>
                      </a:rPr>
                      <a:t> 448,1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0.30079199819812363"/>
                  <c:y val="5.9604270164483834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</a:t>
                    </a:r>
                    <a:r>
                      <a:rPr lang="ru-RU" sz="2000" b="1">
                        <a:solidFill>
                          <a:srgbClr val="1E07C9"/>
                        </a:solidFill>
                      </a:rPr>
                      <a:t>ные межбюджетные трансферты </a:t>
                    </a:r>
                    <a:r>
                      <a:rPr lang="ru-RU" sz="2000" b="1" baseline="0">
                        <a:solidFill>
                          <a:srgbClr val="1E07C9"/>
                        </a:solidFill>
                      </a:rPr>
                      <a:t> 3 029,9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5.6226785302974695E-2"/>
                  <c:y val="-0.1527614450203790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2000" b="1">
                        <a:solidFill>
                          <a:srgbClr val="1E07C9"/>
                        </a:solidFill>
                      </a:rPr>
                      <a:t>озврат остатков</a:t>
                    </a:r>
                    <a:r>
                      <a:rPr lang="ru-RU" sz="2000" b="1" baseline="0">
                        <a:solidFill>
                          <a:srgbClr val="1E07C9"/>
                        </a:solidFill>
                      </a:rPr>
                      <a:t> субсидий </a:t>
                    </a:r>
                    <a:r>
                      <a:rPr lang="ru-RU" sz="2000" b="1">
                        <a:solidFill>
                          <a:srgbClr val="1E07C9"/>
                        </a:solidFill>
                      </a:rPr>
                      <a:t>прошлых лет от автономных учреждений </a:t>
                    </a:r>
                  </a:p>
                  <a:p>
                    <a:r>
                      <a:rPr lang="ru-RU" sz="2000" b="1">
                        <a:solidFill>
                          <a:srgbClr val="1E07C9"/>
                        </a:solidFill>
                      </a:rPr>
                      <a:t>50,1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0.27125207940556728"/>
                  <c:y val="7.6103500761035003E-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2000" b="1">
                        <a:solidFill>
                          <a:srgbClr val="1E07C9"/>
                        </a:solidFill>
                      </a:rPr>
                      <a:t>озврат целевых средств прошлых лет</a:t>
                    </a:r>
                    <a:r>
                      <a:rPr lang="en-US" sz="2000" b="1">
                        <a:solidFill>
                          <a:srgbClr val="1E07C9"/>
                        </a:solidFill>
                      </a:rPr>
                      <a:t>-464,7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1E07C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Лист1!$A$6:$A$8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Целевые средства</c:v>
                </c:pt>
              </c:strCache>
            </c:strRef>
          </c:cat>
          <c:val>
            <c:numRef>
              <c:f>Лист1!$B$6:$B$8</c:f>
              <c:numCache>
                <c:formatCode>#,##0.0</c:formatCode>
                <c:ptCount val="3"/>
                <c:pt idx="0">
                  <c:v>160687.79999999999</c:v>
                </c:pt>
                <c:pt idx="1">
                  <c:v>232607</c:v>
                </c:pt>
                <c:pt idx="2">
                  <c:v>505930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5275680785809405E-3"/>
          <c:y val="1.2665291732417159E-3"/>
          <c:w val="0.89170603674540683"/>
          <c:h val="0.63859443351377287"/>
        </c:manualLayout>
      </c:layout>
      <c:bar3DChart>
        <c:barDir val="col"/>
        <c:grouping val="standard"/>
        <c:ser>
          <c:idx val="0"/>
          <c:order val="0"/>
          <c:tx>
            <c:strRef>
              <c:f>Лист5!$A$9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3.5117835546511669E-2"/>
                  <c:y val="-1.1225543315422571E-2"/>
                </c:manualLayout>
              </c:layout>
              <c:showVal val="1"/>
            </c:dLbl>
            <c:dLbl>
              <c:idx val="1"/>
              <c:layout>
                <c:manualLayout>
                  <c:x val="0.10019741786617628"/>
                  <c:y val="7.595086441084233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Лист5!$B$9:$C$9</c:f>
              <c:numCache>
                <c:formatCode>General</c:formatCode>
                <c:ptCount val="2"/>
                <c:pt idx="0">
                  <c:v>117.8</c:v>
                </c:pt>
                <c:pt idx="1">
                  <c:v>160.1</c:v>
                </c:pt>
              </c:numCache>
            </c:numRef>
          </c:val>
        </c:ser>
        <c:ser>
          <c:idx val="1"/>
          <c:order val="1"/>
          <c:tx>
            <c:strRef>
              <c:f>Лист5!$A$10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accent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6.451467756370793E-3"/>
                  <c:y val="0.12027595230010189"/>
                </c:manualLayout>
              </c:layout>
              <c:showVal val="1"/>
            </c:dLbl>
            <c:dLbl>
              <c:idx val="1"/>
              <c:layout>
                <c:manualLayout>
                  <c:x val="3.5706995702693011E-3"/>
                  <c:y val="0.10772582795677449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1E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Лист5!$B$10:$C$10</c:f>
              <c:numCache>
                <c:formatCode>General</c:formatCode>
                <c:ptCount val="2"/>
                <c:pt idx="0" formatCode="0.0">
                  <c:v>667</c:v>
                </c:pt>
                <c:pt idx="1">
                  <c:v>758.7</c:v>
                </c:pt>
              </c:numCache>
            </c:numRef>
          </c:val>
        </c:ser>
        <c:dLbls/>
        <c:shape val="box"/>
        <c:axId val="115891200"/>
        <c:axId val="115905280"/>
        <c:axId val="115760640"/>
      </c:bar3DChart>
      <c:catAx>
        <c:axId val="115891200"/>
        <c:scaling>
          <c:orientation val="minMax"/>
        </c:scaling>
        <c:delete val="1"/>
        <c:axPos val="b"/>
        <c:tickLblPos val="none"/>
        <c:crossAx val="115905280"/>
        <c:crosses val="autoZero"/>
        <c:auto val="1"/>
        <c:lblAlgn val="ctr"/>
        <c:lblOffset val="100"/>
      </c:catAx>
      <c:valAx>
        <c:axId val="1159052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5891200"/>
        <c:crosses val="autoZero"/>
        <c:crossBetween val="between"/>
        <c:majorUnit val="500"/>
        <c:minorUnit val="200"/>
      </c:valAx>
      <c:serAx>
        <c:axId val="115760640"/>
        <c:scaling>
          <c:orientation val="minMax"/>
        </c:scaling>
        <c:delete val="1"/>
        <c:axPos val="b"/>
        <c:tickLblPos val="none"/>
        <c:crossAx val="115905280"/>
        <c:crosses val="autoZero"/>
      </c:serAx>
    </c:plotArea>
    <c:legend>
      <c:legendPos val="r"/>
      <c:layout>
        <c:manualLayout>
          <c:xMode val="edge"/>
          <c:yMode val="edge"/>
          <c:x val="3.0907941733607277E-2"/>
          <c:y val="0.64131600433453861"/>
          <c:w val="0.93942913385826776"/>
          <c:h val="0.15331104159925318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99"/>
      <c:perspective val="30"/>
    </c:view3D>
    <c:plotArea>
      <c:layout>
        <c:manualLayout>
          <c:layoutTarget val="inner"/>
          <c:xMode val="edge"/>
          <c:yMode val="edge"/>
          <c:x val="9.5263480852450233E-2"/>
          <c:y val="0.21191257878790393"/>
          <c:w val="0.70076917688029694"/>
          <c:h val="0.73837353287458962"/>
        </c:manualLayout>
      </c:layout>
      <c:pie3DChart>
        <c:varyColors val="1"/>
        <c:ser>
          <c:idx val="0"/>
          <c:order val="0"/>
          <c:explosion val="22"/>
          <c:dPt>
            <c:idx val="1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CC00FF"/>
              </a:solidFill>
            </c:spPr>
          </c:dPt>
          <c:dPt>
            <c:idx val="7"/>
            <c:spPr>
              <a:solidFill>
                <a:srgbClr val="CC3300"/>
              </a:solidFill>
            </c:spPr>
          </c:dPt>
          <c:dPt>
            <c:idx val="9"/>
            <c:spPr>
              <a:solidFill>
                <a:srgbClr val="CC0066"/>
              </a:solidFill>
            </c:spPr>
          </c:dPt>
          <c:dPt>
            <c:idx val="11"/>
            <c:spPr>
              <a:solidFill>
                <a:srgbClr val="CC04D1"/>
              </a:solidFill>
            </c:spPr>
          </c:dPt>
          <c:dLbls>
            <c:dLbl>
              <c:idx val="0"/>
              <c:layout>
                <c:manualLayout>
                  <c:x val="-3.4234912510666612E-2"/>
                  <c:y val="-0.27832011435498205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chemeClr val="bg1"/>
                        </a:solidFill>
                      </a:rPr>
                      <a:t>НДФЛ</a:t>
                    </a:r>
                  </a:p>
                  <a:p>
                    <a:r>
                      <a:rPr lang="en-US" sz="1800" b="1" dirty="0">
                        <a:solidFill>
                          <a:schemeClr val="bg1"/>
                        </a:solidFill>
                      </a:rPr>
                      <a:t>69,2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3.7063145417267698E-3"/>
                  <c:y val="0.1820802114393890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</a:rPr>
                      <a:t>Акцизы</a:t>
                    </a:r>
                  </a:p>
                  <a:p>
                    <a:r>
                      <a:rPr lang="en-US" sz="1800" b="1">
                        <a:solidFill>
                          <a:srgbClr val="1E07C9"/>
                        </a:solidFill>
                      </a:rPr>
                      <a:t>21,0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9.8811671096488543E-2"/>
                  <c:y val="8.65918653210427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</a:rPr>
                      <a:t>Патент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0,8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7.2483083257299094E-3"/>
                  <c:y val="-7.564734116120810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</a:rPr>
                      <a:t>Налог на имущ. физ.лиц</a:t>
                    </a:r>
                  </a:p>
                  <a:p>
                    <a:r>
                      <a:rPr lang="en-US" sz="1800" b="1">
                        <a:solidFill>
                          <a:srgbClr val="1E07C9"/>
                        </a:solidFill>
                      </a:rPr>
                      <a:t>4,3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4.8404209076338038E-3"/>
                  <c:y val="-0.11689796664225745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</a:rPr>
                      <a:t>Трансп.</a:t>
                    </a:r>
                    <a:r>
                      <a:rPr lang="ru-RU" sz="1800" b="1" baseline="0">
                        <a:solidFill>
                          <a:srgbClr val="FF0000"/>
                        </a:solidFill>
                      </a:rPr>
                      <a:t> налог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22,1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-0.15305473404699757"/>
                  <c:y val="-4.539358154560618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</a:rPr>
                      <a:t>Земельный налог</a:t>
                    </a:r>
                  </a:p>
                  <a:p>
                    <a:r>
                      <a:rPr lang="en-US" sz="1800" b="1">
                        <a:solidFill>
                          <a:srgbClr val="1E07C9"/>
                        </a:solidFill>
                      </a:rPr>
                      <a:t>10,6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6.4304976565131053E-2"/>
                  <c:y val="-0.12904131554460335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</a:rPr>
                      <a:t>Госпошлина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2,1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7"/>
              <c:layout>
                <c:manualLayout>
                  <c:x val="2.3225714968183781E-2"/>
                  <c:y val="-8.837255775197101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</a:rPr>
                      <a:t>Аренда земли</a:t>
                    </a:r>
                  </a:p>
                  <a:p>
                    <a:r>
                      <a:rPr lang="en-US" sz="1800" b="1">
                        <a:solidFill>
                          <a:srgbClr val="1E07C9"/>
                        </a:solidFill>
                      </a:rPr>
                      <a:t>3,1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0.18703442959964967"/>
                  <c:y val="-7.7817729260346968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</a:rPr>
                      <a:t>Аренда имущества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1,7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9"/>
              <c:layout>
                <c:manualLayout>
                  <c:x val="4.0237494272904593E-2"/>
                  <c:y val="-9.6354716605707019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</a:rPr>
                      <a:t>Продажа имущества</a:t>
                    </a:r>
                  </a:p>
                  <a:p>
                    <a:r>
                      <a:rPr lang="en-US" sz="1800" b="1">
                        <a:solidFill>
                          <a:srgbClr val="1E07C9"/>
                        </a:solidFill>
                      </a:rPr>
                      <a:t>16,3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>
                <c:manualLayout>
                  <c:x val="2.4034863894828951E-2"/>
                  <c:y val="1.389898625850455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</a:rPr>
                      <a:t>Продажа земли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4,6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11"/>
              <c:layout>
                <c:manualLayout>
                  <c:x val="8.2842781013312522E-2"/>
                  <c:y val="1.250315591683960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</a:rPr>
                      <a:t>Штрафы</a:t>
                    </a:r>
                  </a:p>
                  <a:p>
                    <a:r>
                      <a:rPr lang="en-US" sz="1800" b="1">
                        <a:solidFill>
                          <a:srgbClr val="1E07C9"/>
                        </a:solidFill>
                      </a:rPr>
                      <a:t>1,6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</a:rPr>
                      <a:t>Прочие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3,3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1E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Лист2!$A$5:$A$17</c:f>
              <c:strCache>
                <c:ptCount val="13"/>
                <c:pt idx="0">
                  <c:v>НДФЛ</c:v>
                </c:pt>
                <c:pt idx="1">
                  <c:v>Акцизы</c:v>
                </c:pt>
                <c:pt idx="2">
                  <c:v>Патент</c:v>
                </c:pt>
                <c:pt idx="3">
                  <c:v>налог на имущество физ.лиц</c:v>
                </c:pt>
                <c:pt idx="4">
                  <c:v>транспортный налог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арендная плата земельн участков</c:v>
                </c:pt>
                <c:pt idx="8">
                  <c:v>аренда имущества</c:v>
                </c:pt>
                <c:pt idx="9">
                  <c:v>доходы от продажи имущества</c:v>
                </c:pt>
                <c:pt idx="10">
                  <c:v>доходы от продажи земли</c:v>
                </c:pt>
                <c:pt idx="11">
                  <c:v>штрафы, санкции</c:v>
                </c:pt>
                <c:pt idx="12">
                  <c:v>прочие</c:v>
                </c:pt>
              </c:strCache>
            </c:strRef>
          </c:cat>
          <c:val>
            <c:numRef>
              <c:f>Лист2!$B$5:$B$17</c:f>
              <c:numCache>
                <c:formatCode>0.0</c:formatCode>
                <c:ptCount val="13"/>
                <c:pt idx="0" formatCode="General">
                  <c:v>69.2</c:v>
                </c:pt>
                <c:pt idx="1">
                  <c:v>21</c:v>
                </c:pt>
                <c:pt idx="2">
                  <c:v>0.8</c:v>
                </c:pt>
                <c:pt idx="3" formatCode="General">
                  <c:v>4.3</c:v>
                </c:pt>
                <c:pt idx="4" formatCode="General">
                  <c:v>22.1</c:v>
                </c:pt>
                <c:pt idx="5">
                  <c:v>10.6</c:v>
                </c:pt>
                <c:pt idx="6" formatCode="General">
                  <c:v>2.1</c:v>
                </c:pt>
                <c:pt idx="7" formatCode="General">
                  <c:v>3.1</c:v>
                </c:pt>
                <c:pt idx="8" formatCode="General">
                  <c:v>1.7</c:v>
                </c:pt>
                <c:pt idx="9" formatCode="General">
                  <c:v>16.3</c:v>
                </c:pt>
                <c:pt idx="10">
                  <c:v>4.5999999999999996</c:v>
                </c:pt>
                <c:pt idx="11" formatCode="General">
                  <c:v>1.6</c:v>
                </c:pt>
                <c:pt idx="12" formatCode="General">
                  <c:v>3.3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124917467388071E-2"/>
          <c:y val="0.20467379575785338"/>
          <c:w val="0.97287508253261201"/>
          <c:h val="0.2918241199988435"/>
        </c:manualLayout>
      </c:layout>
      <c:bar3DChart>
        <c:barDir val="col"/>
        <c:grouping val="clustered"/>
        <c:ser>
          <c:idx val="0"/>
          <c:order val="0"/>
          <c:tx>
            <c:strRef>
              <c:f>Лист9!$B$3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742160278745644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3550135501355018E-2"/>
                  <c:y val="-1.3917884481558803E-2"/>
                </c:manualLayout>
              </c:layout>
              <c:showVal val="1"/>
            </c:dLbl>
            <c:dLbl>
              <c:idx val="2"/>
              <c:layout>
                <c:manualLayout>
                  <c:x val="-2.51645373596593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7.7429699713147592E-3"/>
                  <c:y val="-2.322991509314773E-3"/>
                </c:manualLayout>
              </c:layout>
              <c:showVal val="1"/>
            </c:dLbl>
            <c:dLbl>
              <c:idx val="4"/>
              <c:layout>
                <c:manualLayout>
                  <c:x val="-3.8714672861014333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8.1957132579845646E-3"/>
                  <c:y val="-1.981343777632014E-2"/>
                </c:manualLayout>
              </c:layout>
              <c:showVal val="1"/>
            </c:dLbl>
            <c:dLbl>
              <c:idx val="6"/>
              <c:layout>
                <c:manualLayout>
                  <c:x val="-1.4003002350962556E-2"/>
                  <c:y val="-2.4356312007950413E-2"/>
                </c:manualLayout>
              </c:layout>
              <c:showVal val="1"/>
            </c:dLbl>
            <c:dLbl>
              <c:idx val="7"/>
              <c:layout>
                <c:manualLayout>
                  <c:x val="-5.8072009291521495E-3"/>
                  <c:y val="-3.1315240083507313E-2"/>
                </c:manualLayout>
              </c:layout>
              <c:showVal val="1"/>
            </c:dLbl>
            <c:dLbl>
              <c:idx val="8"/>
              <c:layout>
                <c:manualLayout>
                  <c:x val="-1.8327230623289739E-2"/>
                  <c:y val="-1.5487244187479927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Лист9!$A$6:$A$15</c:f>
              <c:strCache>
                <c:ptCount val="10"/>
                <c:pt idx="0">
                  <c:v>Акцизы </c:v>
                </c:pt>
                <c:pt idx="1">
                  <c:v>Налоги на имущество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Доходы от использ. имущ.</c:v>
                </c:pt>
                <c:pt idx="6">
                  <c:v>Госпошлина</c:v>
                </c:pt>
                <c:pt idx="7">
                  <c:v>Штрафы, санкции</c:v>
                </c:pt>
                <c:pt idx="8">
                  <c:v>Продажа имущества</c:v>
                </c:pt>
                <c:pt idx="9">
                  <c:v>Прочие налог. и ненал. доходы</c:v>
                </c:pt>
              </c:strCache>
            </c:strRef>
          </c:cat>
          <c:val>
            <c:numRef>
              <c:f>Лист9!$B$6:$B$15</c:f>
              <c:numCache>
                <c:formatCode>#,##0.0</c:formatCode>
                <c:ptCount val="10"/>
                <c:pt idx="0">
                  <c:v>21</c:v>
                </c:pt>
                <c:pt idx="1">
                  <c:v>5.0999999999999996</c:v>
                </c:pt>
                <c:pt idx="2">
                  <c:v>21.4</c:v>
                </c:pt>
                <c:pt idx="3">
                  <c:v>10.5</c:v>
                </c:pt>
                <c:pt idx="4">
                  <c:v>3.1</c:v>
                </c:pt>
                <c:pt idx="5">
                  <c:v>1.7</c:v>
                </c:pt>
                <c:pt idx="6">
                  <c:v>2</c:v>
                </c:pt>
                <c:pt idx="7">
                  <c:v>1.6</c:v>
                </c:pt>
                <c:pt idx="8">
                  <c:v>16.3</c:v>
                </c:pt>
                <c:pt idx="9">
                  <c:v>8.5</c:v>
                </c:pt>
              </c:numCache>
            </c:numRef>
          </c:val>
        </c:ser>
        <c:ser>
          <c:idx val="1"/>
          <c:order val="1"/>
          <c:tx>
            <c:strRef>
              <c:f>Лист9!$C$3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1.9357336430507167E-2"/>
                  <c:y val="-6.9589422407794026E-3"/>
                </c:manualLayout>
              </c:layout>
              <c:showVal val="1"/>
            </c:dLbl>
            <c:dLbl>
              <c:idx val="1"/>
              <c:layout>
                <c:manualLayout>
                  <c:x val="1.355013550135501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8714672861014684E-3"/>
                  <c:y val="-1.0438413361169102E-2"/>
                </c:manualLayout>
              </c:layout>
              <c:showVal val="1"/>
            </c:dLbl>
            <c:dLbl>
              <c:idx val="3"/>
              <c:layout>
                <c:manualLayout>
                  <c:x val="2.7635208689516452E-2"/>
                  <c:y val="-1.2854355604324024E-2"/>
                </c:manualLayout>
              </c:layout>
              <c:showVal val="1"/>
            </c:dLbl>
            <c:dLbl>
              <c:idx val="4"/>
              <c:layout>
                <c:manualLayout>
                  <c:x val="5.8072009291521495E-3"/>
                  <c:y val="-2.0876826722338204E-2"/>
                </c:manualLayout>
              </c:layout>
              <c:showVal val="1"/>
            </c:dLbl>
            <c:dLbl>
              <c:idx val="5"/>
              <c:layout>
                <c:manualLayout>
                  <c:x val="7.7429345722028657E-3"/>
                  <c:y val="-2.4356297842727907E-2"/>
                </c:manualLayout>
              </c:layout>
              <c:showVal val="1"/>
            </c:dLbl>
            <c:dLbl>
              <c:idx val="8"/>
              <c:layout>
                <c:manualLayout>
                  <c:x val="1.0955056664383647E-2"/>
                  <c:y val="-1.9023761438987763E-7"/>
                </c:manualLayout>
              </c:layout>
              <c:showVal val="1"/>
            </c:dLbl>
            <c:dLbl>
              <c:idx val="9"/>
              <c:layout>
                <c:manualLayout>
                  <c:x val="1.7215089044031441E-2"/>
                  <c:y val="7.2480531082543369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Лист9!$A$6:$A$15</c:f>
              <c:strCache>
                <c:ptCount val="10"/>
                <c:pt idx="0">
                  <c:v>Акцизы </c:v>
                </c:pt>
                <c:pt idx="1">
                  <c:v>Налоги на имущество</c:v>
                </c:pt>
                <c:pt idx="2">
                  <c:v>Транспортный налог</c:v>
                </c:pt>
                <c:pt idx="3">
                  <c:v>Земельный налог</c:v>
                </c:pt>
                <c:pt idx="4">
                  <c:v>Аренда земли</c:v>
                </c:pt>
                <c:pt idx="5">
                  <c:v>Доходы от использ. имущ.</c:v>
                </c:pt>
                <c:pt idx="6">
                  <c:v>Госпошлина</c:v>
                </c:pt>
                <c:pt idx="7">
                  <c:v>Штрафы, санкции</c:v>
                </c:pt>
                <c:pt idx="8">
                  <c:v>Продажа имущества</c:v>
                </c:pt>
                <c:pt idx="9">
                  <c:v>Прочие налог. и ненал. доходы</c:v>
                </c:pt>
              </c:strCache>
            </c:strRef>
          </c:cat>
          <c:val>
            <c:numRef>
              <c:f>Лист9!$C$6:$C$15</c:f>
              <c:numCache>
                <c:formatCode>#,##0.0</c:formatCode>
                <c:ptCount val="10"/>
                <c:pt idx="0">
                  <c:v>21</c:v>
                </c:pt>
                <c:pt idx="1">
                  <c:v>4.3</c:v>
                </c:pt>
                <c:pt idx="2">
                  <c:v>22.1</c:v>
                </c:pt>
                <c:pt idx="3">
                  <c:v>10.6</c:v>
                </c:pt>
                <c:pt idx="4">
                  <c:v>3.1</c:v>
                </c:pt>
                <c:pt idx="5">
                  <c:v>1.7</c:v>
                </c:pt>
                <c:pt idx="6">
                  <c:v>2.1</c:v>
                </c:pt>
                <c:pt idx="7">
                  <c:v>1.6</c:v>
                </c:pt>
                <c:pt idx="8">
                  <c:v>16.3</c:v>
                </c:pt>
                <c:pt idx="9">
                  <c:v>8.7000000000000011</c:v>
                </c:pt>
              </c:numCache>
            </c:numRef>
          </c:val>
        </c:ser>
        <c:dLbls/>
        <c:shape val="box"/>
        <c:axId val="129718912"/>
        <c:axId val="129732992"/>
        <c:axId val="0"/>
      </c:bar3DChart>
      <c:catAx>
        <c:axId val="129718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732992"/>
        <c:crosses val="autoZero"/>
        <c:auto val="1"/>
        <c:lblAlgn val="ctr"/>
        <c:lblOffset val="100"/>
      </c:catAx>
      <c:valAx>
        <c:axId val="129732992"/>
        <c:scaling>
          <c:orientation val="minMax"/>
          <c:max val="10"/>
          <c:min val="0"/>
        </c:scaling>
        <c:delete val="1"/>
        <c:axPos val="l"/>
        <c:majorGridlines/>
        <c:numFmt formatCode="#,##0.0" sourceLinked="1"/>
        <c:tickLblPos val="none"/>
        <c:crossAx val="129718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453827417914221"/>
          <c:y val="0.87201491515022"/>
          <c:w val="0.75383183809340926"/>
          <c:h val="0.1258379497969852"/>
        </c:manualLayout>
      </c:layout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depthPercent val="90"/>
      <c:rAngAx val="1"/>
    </c:view3D>
    <c:plotArea>
      <c:layout>
        <c:manualLayout>
          <c:layoutTarget val="inner"/>
          <c:xMode val="edge"/>
          <c:yMode val="edge"/>
          <c:x val="3.2087046440933006E-2"/>
          <c:y val="2.2462266367105469E-2"/>
          <c:w val="0.49544765788277917"/>
          <c:h val="0.8110965203746584"/>
        </c:manualLayout>
      </c:layout>
      <c:bar3DChart>
        <c:barDir val="col"/>
        <c:grouping val="clustered"/>
        <c:ser>
          <c:idx val="0"/>
          <c:order val="0"/>
          <c:tx>
            <c:strRef>
              <c:f>Лист9!$B$19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6.3328261670382621E-2"/>
                  <c:y val="-2.279561469810957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Лист9!$B$20</c:f>
              <c:numCache>
                <c:formatCode>#,##0.0</c:formatCode>
                <c:ptCount val="1"/>
                <c:pt idx="0">
                  <c:v>68.900000000000006</c:v>
                </c:pt>
              </c:numCache>
            </c:numRef>
          </c:val>
        </c:ser>
        <c:ser>
          <c:idx val="1"/>
          <c:order val="1"/>
          <c:tx>
            <c:strRef>
              <c:f>Лист9!$C$19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9.9009900990099056E-2"/>
                  <c:y val="-1.388888888888889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Лист9!$C$20</c:f>
              <c:numCache>
                <c:formatCode>#,##0.0</c:formatCode>
                <c:ptCount val="1"/>
                <c:pt idx="0">
                  <c:v>69.2</c:v>
                </c:pt>
              </c:numCache>
            </c:numRef>
          </c:val>
        </c:ser>
        <c:dLbls/>
        <c:gapWidth val="404"/>
        <c:shape val="box"/>
        <c:axId val="130179840"/>
        <c:axId val="130181376"/>
        <c:axId val="0"/>
      </c:bar3DChart>
      <c:catAx>
        <c:axId val="130179840"/>
        <c:scaling>
          <c:orientation val="minMax"/>
        </c:scaling>
        <c:delete val="1"/>
        <c:axPos val="b"/>
        <c:tickLblPos val="none"/>
        <c:crossAx val="130181376"/>
        <c:crosses val="autoZero"/>
        <c:auto val="1"/>
        <c:lblAlgn val="ctr"/>
        <c:lblOffset val="100"/>
      </c:catAx>
      <c:valAx>
        <c:axId val="130181376"/>
        <c:scaling>
          <c:orientation val="minMax"/>
          <c:max val="106"/>
        </c:scaling>
        <c:delete val="1"/>
        <c:axPos val="l"/>
        <c:majorGridlines/>
        <c:numFmt formatCode="#,##0.0" sourceLinked="1"/>
        <c:tickLblPos val="none"/>
        <c:crossAx val="130179840"/>
        <c:crosses val="autoZero"/>
        <c:crossBetween val="between"/>
        <c:majorUnit val="50"/>
        <c:minorUnit val="50"/>
      </c:valAx>
    </c:plotArea>
    <c:plotVisOnly val="1"/>
    <c:dispBlanksAs val="gap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1.6033573867547075E-2"/>
          <c:y val="0.10872081730660395"/>
          <c:w val="0.96073013934288987"/>
          <c:h val="0.57648837657466834"/>
        </c:manualLayout>
      </c:layout>
      <c:bar3DChart>
        <c:barDir val="col"/>
        <c:grouping val="clustered"/>
        <c:ser>
          <c:idx val="0"/>
          <c:order val="0"/>
          <c:tx>
            <c:strRef>
              <c:f>Лист3!$B$7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11B95"/>
            </a:solidFill>
          </c:spPr>
          <c:dLbls>
            <c:dLbl>
              <c:idx val="0"/>
              <c:layout>
                <c:manualLayout>
                  <c:x val="-8.1517581783564663E-2"/>
                  <c:y val="-1.5684904052689699E-2"/>
                </c:manualLayout>
              </c:layout>
              <c:showVal val="1"/>
            </c:dLbl>
            <c:dLbl>
              <c:idx val="1"/>
              <c:layout>
                <c:manualLayout>
                  <c:x val="-4.4562317290998592E-3"/>
                  <c:y val="-2.756258200431725E-2"/>
                </c:manualLayout>
              </c:layout>
              <c:showVal val="1"/>
            </c:dLbl>
            <c:dLbl>
              <c:idx val="2"/>
              <c:layout>
                <c:manualLayout>
                  <c:x val="-6.8217864247620821E-3"/>
                  <c:y val="-4.2247977440858456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1E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Лист3!$B$8:$B$10</c:f>
              <c:numCache>
                <c:formatCode>#,##0.0</c:formatCode>
                <c:ptCount val="3"/>
                <c:pt idx="0">
                  <c:v>120085.6</c:v>
                </c:pt>
                <c:pt idx="1">
                  <c:v>221100.4</c:v>
                </c:pt>
                <c:pt idx="2">
                  <c:v>433600</c:v>
                </c:pt>
              </c:numCache>
            </c:numRef>
          </c:val>
        </c:ser>
        <c:ser>
          <c:idx val="1"/>
          <c:order val="1"/>
          <c:tx>
            <c:strRef>
              <c:f>Лист3!$C$7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0149240781010619E-2"/>
                  <c:y val="-1.6912127136582838E-2"/>
                </c:manualLayout>
              </c:layout>
              <c:showVal val="1"/>
            </c:dLbl>
            <c:dLbl>
              <c:idx val="1"/>
              <c:layout>
                <c:manualLayout>
                  <c:x val="5.9020423238146109E-2"/>
                  <c:y val="-2.5564135484971894E-2"/>
                </c:manualLayout>
              </c:layout>
              <c:showVal val="1"/>
            </c:dLbl>
            <c:dLbl>
              <c:idx val="2"/>
              <c:layout>
                <c:manualLayout>
                  <c:x val="5.5310206041179789E-2"/>
                  <c:y val="-1.530576041508333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Лист3!$A$8:$A$10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</c:v>
                </c:pt>
                <c:pt idx="2">
                  <c:v>субсидии, субвенции, ИМБТ</c:v>
                </c:pt>
              </c:strCache>
            </c:strRef>
          </c:cat>
          <c:val>
            <c:numRef>
              <c:f>Лист3!$C$8:$C$10</c:f>
              <c:numCache>
                <c:formatCode>#,##0.0</c:formatCode>
                <c:ptCount val="3"/>
                <c:pt idx="0">
                  <c:v>160687.79999999999</c:v>
                </c:pt>
                <c:pt idx="1">
                  <c:v>232607</c:v>
                </c:pt>
                <c:pt idx="2">
                  <c:v>505930</c:v>
                </c:pt>
              </c:numCache>
            </c:numRef>
          </c:val>
        </c:ser>
        <c:dLbls/>
        <c:shape val="box"/>
        <c:axId val="134720512"/>
        <c:axId val="149234432"/>
        <c:axId val="0"/>
      </c:bar3DChart>
      <c:catAx>
        <c:axId val="134720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1E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234432"/>
        <c:crosses val="autoZero"/>
        <c:auto val="1"/>
        <c:lblAlgn val="ctr"/>
        <c:lblOffset val="100"/>
      </c:catAx>
      <c:valAx>
        <c:axId val="149234432"/>
        <c:scaling>
          <c:orientation val="minMax"/>
          <c:max val="440000"/>
          <c:min val="0"/>
        </c:scaling>
        <c:delete val="1"/>
        <c:axPos val="l"/>
        <c:numFmt formatCode="#,##0.0" sourceLinked="1"/>
        <c:tickLblPos val="none"/>
        <c:crossAx val="134720512"/>
        <c:crosses val="autoZero"/>
        <c:crossBetween val="between"/>
        <c:majorUnit val="100000"/>
        <c:minorUnit val="5000"/>
      </c:valAx>
    </c:plotArea>
    <c:legend>
      <c:legendPos val="r"/>
      <c:layout>
        <c:manualLayout>
          <c:xMode val="edge"/>
          <c:yMode val="edge"/>
          <c:x val="0.22172814381140207"/>
          <c:y val="0.87512153807901472"/>
          <c:w val="0.45468518358901167"/>
          <c:h val="0.12435530838188993"/>
        </c:manualLayout>
      </c:layout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80"/>
      <c:perspective val="0"/>
    </c:view3D>
    <c:plotArea>
      <c:layout>
        <c:manualLayout>
          <c:layoutTarget val="inner"/>
          <c:xMode val="edge"/>
          <c:yMode val="edge"/>
          <c:x val="0.20025914994952251"/>
          <c:y val="7.1163493386637688E-2"/>
          <c:w val="0.70465479681001641"/>
          <c:h val="0.66792013821133622"/>
        </c:manualLayout>
      </c:layout>
      <c:pie3DChart>
        <c:varyColors val="1"/>
        <c:ser>
          <c:idx val="0"/>
          <c:order val="0"/>
          <c:explosion val="17"/>
          <c:dPt>
            <c:idx val="0"/>
            <c:spPr>
              <a:solidFill>
                <a:srgbClr val="990033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00FF"/>
              </a:solidFill>
            </c:spPr>
          </c:dPt>
          <c:dPt>
            <c:idx val="6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2120320656588703E-2"/>
                  <c:y val="9.0184750534806707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1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АО "СОМЗ"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sz="1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8,3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6568993918916736"/>
                  <c:y val="6.4873750245672879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</a:t>
                    </a:r>
                    <a:r>
                      <a:rPr lang="ru-RU" sz="1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АО "Курорт</a:t>
                    </a:r>
                    <a:r>
                      <a:rPr lang="ru-RU" sz="18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Ключи"</a:t>
                    </a:r>
                  </a:p>
                  <a:p>
                    <a:pPr>
                      <a:defRPr sz="1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1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6,7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5969235349896926"/>
                  <c:y val="0.1403265259065158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УЗ "Суксунская</a:t>
                    </a:r>
                    <a:r>
                      <a:rPr lang="ru-RU" sz="1800" baseline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ЦРБ"</a:t>
                    </a:r>
                  </a:p>
                  <a:p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3.5781786524526613E-2"/>
                  <c:y val="0.14011614369173359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ВД России "Суксунский"</a:t>
                    </a:r>
                  </a:p>
                  <a:p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0.10223356020078256"/>
                  <c:y val="3.545405565619506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ОО "Овен"</a:t>
                    </a:r>
                  </a:p>
                  <a:p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2,4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8.6588120689599368E-2"/>
                  <c:y val="-6.274133245700554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>
                        <a:solidFill>
                          <a:srgbClr val="1E07C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илиал</a:t>
                    </a:r>
                    <a:r>
                      <a:rPr lang="ru-RU" sz="1800" baseline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ОАО "МРСК Урала" "Пермэнерго"</a:t>
                    </a:r>
                  </a:p>
                  <a:p>
                    <a:r>
                      <a:rPr lang="en-US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</a:t>
                    </a:r>
                    <a:r>
                      <a:rPr lang="ru-RU" sz="180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1.2531432954357892E-2"/>
                  <c:y val="0.1414567345684532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40,0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1E07C9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'\\192.168.35.99\общее бюджетный отдел\2020 год\Решение об исполнении бюджета 2020\[Таблица к слайдам дох20.xlsx]Лист4'!$A$22:$A$28</c:f>
              <c:strCache>
                <c:ptCount val="7"/>
                <c:pt idx="0">
                  <c:v>ОАО "СОМЗ"</c:v>
                </c:pt>
                <c:pt idx="1">
                  <c:v>ЗАО КУРОРТ КЛЮЧИ</c:v>
                </c:pt>
                <c:pt idx="2">
                  <c:v>МУЗ "Суксунская  центральная районная больница"</c:v>
                </c:pt>
                <c:pt idx="3">
                  <c:v>Межмуниципальный отдел МВД России "Суксунский"</c:v>
                </c:pt>
                <c:pt idx="4">
                  <c:v>ООО "ОВЕН"</c:v>
                </c:pt>
                <c:pt idx="5">
                  <c:v>Филиал ОАО "МРСК Урала" - "Пермэнерго"</c:v>
                </c:pt>
                <c:pt idx="6">
                  <c:v>Прочие</c:v>
                </c:pt>
              </c:strCache>
            </c:strRef>
          </c:cat>
          <c:val>
            <c:numRef>
              <c:f>'\\192.168.35.99\общее бюджетный отдел\2020 год\Решение об исполнении бюджета 2020\[Таблица к слайдам дох20.xlsx]Лист4'!$B$22:$B$28</c:f>
              <c:numCache>
                <c:formatCode>General</c:formatCode>
                <c:ptCount val="7"/>
                <c:pt idx="0">
                  <c:v>24.1</c:v>
                </c:pt>
                <c:pt idx="1">
                  <c:v>13.8</c:v>
                </c:pt>
                <c:pt idx="2">
                  <c:v>7</c:v>
                </c:pt>
                <c:pt idx="3">
                  <c:v>6.1</c:v>
                </c:pt>
                <c:pt idx="4">
                  <c:v>1.8</c:v>
                </c:pt>
                <c:pt idx="5">
                  <c:v>1.7</c:v>
                </c:pt>
                <c:pt idx="6">
                  <c:v>45.5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0.20166037464495018"/>
          <c:y val="0.1033541698652571"/>
          <c:w val="0.43317165833722832"/>
          <c:h val="0.89664583013474319"/>
        </c:manualLayout>
      </c:layout>
      <c:doughnutChart>
        <c:varyColors val="1"/>
        <c:ser>
          <c:idx val="0"/>
          <c:order val="0"/>
          <c:explosion val="25"/>
          <c:dPt>
            <c:idx val="3"/>
            <c:spPr>
              <a:solidFill>
                <a:schemeClr val="accent6"/>
              </a:solidFill>
            </c:spPr>
          </c:dPt>
          <c:dPt>
            <c:idx val="5"/>
            <c:spPr>
              <a:solidFill>
                <a:srgbClr val="FF7C8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8264840182648401E-2"/>
                  <c:y val="-0.1337047353760446"/>
                </c:manualLayout>
              </c:layout>
              <c:showVal val="1"/>
            </c:dLbl>
            <c:dLbl>
              <c:idx val="1"/>
              <c:layout>
                <c:manualLayout>
                  <c:x val="3.1963470319634764E-2"/>
                  <c:y val="-0.12256267409470752"/>
                </c:manualLayout>
              </c:layout>
              <c:showVal val="1"/>
            </c:dLbl>
            <c:dLbl>
              <c:idx val="2"/>
              <c:layout>
                <c:manualLayout>
                  <c:x val="6.3926940639269403E-2"/>
                  <c:y val="-9.2850510677808723E-2"/>
                </c:manualLayout>
              </c:layout>
              <c:showVal val="1"/>
            </c:dLbl>
            <c:dLbl>
              <c:idx val="6"/>
              <c:layout>
                <c:manualLayout>
                  <c:x val="-3.6529680365296802E-2"/>
                  <c:y val="-5.1996285979572877E-2"/>
                </c:manualLayout>
              </c:layout>
              <c:showVal val="1"/>
            </c:dLbl>
            <c:dLbl>
              <c:idx val="7"/>
              <c:layout>
                <c:manualLayout>
                  <c:x val="-2.4353120243531198E-2"/>
                  <c:y val="-0.13741875580315691"/>
                </c:manualLayout>
              </c:layout>
              <c:showVal val="1"/>
            </c:dLbl>
            <c:dLbl>
              <c:idx val="8"/>
              <c:layout>
                <c:manualLayout>
                  <c:x val="6.088280060882802E-3"/>
                  <c:y val="-3.3426183844011144E-2"/>
                </c:manualLayout>
              </c:layout>
              <c:showVal val="1"/>
            </c:dLbl>
            <c:dLbl>
              <c:idx val="9"/>
              <c:layout>
                <c:manualLayout>
                  <c:x val="9.1324200913242611E-3"/>
                  <c:y val="-0.1374187558031569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Лист1!$B$4:$B$13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БЕЗОПАСНОСТЬ 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СПОРТ</c:v>
                </c:pt>
              </c:strCache>
            </c:strRef>
          </c:cat>
          <c:val>
            <c:numRef>
              <c:f>Лист1!$C$4:$C$13</c:f>
              <c:numCache>
                <c:formatCode>0.0%</c:formatCode>
                <c:ptCount val="10"/>
                <c:pt idx="0">
                  <c:v>9.4000000000000028E-2</c:v>
                </c:pt>
                <c:pt idx="1">
                  <c:v>1.0000000000000002E-3</c:v>
                </c:pt>
                <c:pt idx="2">
                  <c:v>2.5000000000000005E-2</c:v>
                </c:pt>
                <c:pt idx="3">
                  <c:v>0.14700000000000002</c:v>
                </c:pt>
                <c:pt idx="4">
                  <c:v>0.21100000000000002</c:v>
                </c:pt>
                <c:pt idx="5">
                  <c:v>0.43300000000000005</c:v>
                </c:pt>
                <c:pt idx="6">
                  <c:v>3.8000000000000006E-2</c:v>
                </c:pt>
                <c:pt idx="7">
                  <c:v>2.0000000000000005E-3</c:v>
                </c:pt>
                <c:pt idx="8">
                  <c:v>4.0000000000000008E-2</c:v>
                </c:pt>
                <c:pt idx="9">
                  <c:v>9.0000000000000045E-3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spPr>
    <a:noFill/>
  </c:sp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#1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 custT="1"/>
      <dgm:spPr/>
      <dgm:t>
        <a:bodyPr/>
        <a:lstStyle/>
        <a:p>
          <a:r>
            <a:rPr lang="ru-RU" sz="1200" b="1" dirty="0" smtClean="0"/>
            <a:t>Проводятся публичные слушания</a:t>
          </a:r>
          <a:endParaRPr lang="ru-RU" sz="1200" b="1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 custLinFactNeighborX="-9" custLinFactNeighborY="-43273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81348067-CCDF-4E25-8C82-9FFABCBE2221}" type="presOf" srcId="{2A9A4847-3BA1-4BA1-AC2F-31C06C0F3570}" destId="{C0FEDEF4-320D-4FFD-9A58-C78DE507E03C}" srcOrd="0" destOrd="0" presId="urn:microsoft.com/office/officeart/2005/8/layout/vList3#1"/>
    <dgm:cxn modelId="{14931E04-8559-4548-BF94-3FCD6F4ECB95}" type="presOf" srcId="{8EB40CAB-6CF8-4B41-A93E-BCD427C7FA54}" destId="{11FF78F1-9292-4A98-A799-4DD163EB3031}" srcOrd="0" destOrd="0" presId="urn:microsoft.com/office/officeart/2005/8/layout/vList3#1"/>
    <dgm:cxn modelId="{7BEFD2BE-11CC-42D5-B2D0-14AEE020D86B}" type="presParOf" srcId="{11FF78F1-9292-4A98-A799-4DD163EB3031}" destId="{03B708F0-6BA0-4E90-BCF1-E61ED13B6541}" srcOrd="0" destOrd="0" presId="urn:microsoft.com/office/officeart/2005/8/layout/vList3#1"/>
    <dgm:cxn modelId="{E5E61B96-EB33-4684-9B10-7BC681A0311F}" type="presParOf" srcId="{03B708F0-6BA0-4E90-BCF1-E61ED13B6541}" destId="{15B302CE-8C3B-4D59-B08D-822E2198B2FC}" srcOrd="0" destOrd="0" presId="urn:microsoft.com/office/officeart/2005/8/layout/vList3#1"/>
    <dgm:cxn modelId="{DE68DC12-2FE8-491B-8EB6-C13F5EEB2765}" type="presParOf" srcId="{03B708F0-6BA0-4E90-BCF1-E61ED13B6541}" destId="{C0FEDEF4-320D-4FFD-9A58-C78DE507E03C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F9B19-E886-4183-BD61-71E93547EDD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BEC33-2297-4750-B964-4C737C826A46}">
      <dgm:prSet phldrT="[Текст]"/>
      <dgm:spPr/>
      <dgm:t>
        <a:bodyPr/>
        <a:lstStyle/>
        <a:p>
          <a:r>
            <a:rPr lang="ru-RU" dirty="0" smtClean="0"/>
            <a:t>     Ремонт систем водоснабжения</a:t>
          </a:r>
          <a:endParaRPr lang="ru-RU" dirty="0"/>
        </a:p>
      </dgm:t>
    </dgm:pt>
    <dgm:pt modelId="{331DF306-4CA9-4390-967F-0C0F1F6EF3AC}" type="parTrans" cxnId="{3D4E4AAA-9576-452B-896C-2BE825C65BE5}">
      <dgm:prSet/>
      <dgm:spPr/>
      <dgm:t>
        <a:bodyPr/>
        <a:lstStyle/>
        <a:p>
          <a:endParaRPr lang="ru-RU"/>
        </a:p>
      </dgm:t>
    </dgm:pt>
    <dgm:pt modelId="{64FA8E68-1E6C-45C8-A525-1BCA5B0B8291}" type="sibTrans" cxnId="{3D4E4AAA-9576-452B-896C-2BE825C65BE5}">
      <dgm:prSet/>
      <dgm:spPr/>
      <dgm:t>
        <a:bodyPr/>
        <a:lstStyle/>
        <a:p>
          <a:endParaRPr lang="ru-RU"/>
        </a:p>
      </dgm:t>
    </dgm:pt>
    <dgm:pt modelId="{A5140D2C-C33F-4E27-95E4-6DD0A00CCF45}">
      <dgm:prSet phldrT="[Текст]"/>
      <dgm:spPr/>
      <dgm:t>
        <a:bodyPr/>
        <a:lstStyle/>
        <a:p>
          <a:r>
            <a:rPr lang="ru-RU" dirty="0" smtClean="0"/>
            <a:t>     Приведение в нормативное состояние учреждений образования      </a:t>
          </a:r>
          <a:endParaRPr lang="ru-RU" dirty="0"/>
        </a:p>
      </dgm:t>
    </dgm:pt>
    <dgm:pt modelId="{D1C4ABA5-629B-4AA9-86A6-B4E05170C71E}" type="parTrans" cxnId="{BDFA4A4A-E86A-42CD-9303-B5CE366B626F}">
      <dgm:prSet/>
      <dgm:spPr/>
      <dgm:t>
        <a:bodyPr/>
        <a:lstStyle/>
        <a:p>
          <a:endParaRPr lang="ru-RU"/>
        </a:p>
      </dgm:t>
    </dgm:pt>
    <dgm:pt modelId="{F75AC4D0-B6A6-476B-A958-648AC39CB74A}" type="sibTrans" cxnId="{BDFA4A4A-E86A-42CD-9303-B5CE366B626F}">
      <dgm:prSet/>
      <dgm:spPr/>
      <dgm:t>
        <a:bodyPr/>
        <a:lstStyle/>
        <a:p>
          <a:endParaRPr lang="ru-RU"/>
        </a:p>
      </dgm:t>
    </dgm:pt>
    <dgm:pt modelId="{E7848331-F628-4727-9E69-E525A4462026}">
      <dgm:prSet phldrT="[Текст]"/>
      <dgm:spPr/>
      <dgm:t>
        <a:bodyPr/>
        <a:lstStyle/>
        <a:p>
          <a:r>
            <a:rPr lang="ru-RU" dirty="0" smtClean="0"/>
            <a:t>    Ремонт систем теплоснабжения</a:t>
          </a:r>
          <a:endParaRPr lang="ru-RU" dirty="0"/>
        </a:p>
      </dgm:t>
    </dgm:pt>
    <dgm:pt modelId="{054C807F-9922-4402-B7BB-6BD867121391}" type="sibTrans" cxnId="{5DA2B1F5-FA62-4BE4-B7EF-FF18E0931C2F}">
      <dgm:prSet/>
      <dgm:spPr/>
      <dgm:t>
        <a:bodyPr/>
        <a:lstStyle/>
        <a:p>
          <a:endParaRPr lang="ru-RU"/>
        </a:p>
      </dgm:t>
    </dgm:pt>
    <dgm:pt modelId="{444B20E1-04DE-4658-9FAF-FDD2DFB453CE}" type="parTrans" cxnId="{5DA2B1F5-FA62-4BE4-B7EF-FF18E0931C2F}">
      <dgm:prSet/>
      <dgm:spPr/>
      <dgm:t>
        <a:bodyPr/>
        <a:lstStyle/>
        <a:p>
          <a:endParaRPr lang="ru-RU"/>
        </a:p>
      </dgm:t>
    </dgm:pt>
    <dgm:pt modelId="{A8A17AE6-5896-40FD-A6E9-5F0184DDB4D5}" type="pres">
      <dgm:prSet presAssocID="{331F9B19-E886-4183-BD61-71E93547ED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7A5BB3-F487-48B5-87F0-B928868D2066}" type="pres">
      <dgm:prSet presAssocID="{331F9B19-E886-4183-BD61-71E93547EDDA}" presName="Name1" presStyleCnt="0"/>
      <dgm:spPr/>
    </dgm:pt>
    <dgm:pt modelId="{96A95438-5418-490D-B472-786CBA73A4F4}" type="pres">
      <dgm:prSet presAssocID="{331F9B19-E886-4183-BD61-71E93547EDDA}" presName="cycle" presStyleCnt="0"/>
      <dgm:spPr/>
    </dgm:pt>
    <dgm:pt modelId="{B46B299F-7821-4BF0-9B2D-C1B31CF2BBC6}" type="pres">
      <dgm:prSet presAssocID="{331F9B19-E886-4183-BD61-71E93547EDDA}" presName="srcNode" presStyleLbl="node1" presStyleIdx="0" presStyleCnt="3"/>
      <dgm:spPr/>
    </dgm:pt>
    <dgm:pt modelId="{35B9E926-FB98-44E7-88CC-9133389488DB}" type="pres">
      <dgm:prSet presAssocID="{331F9B19-E886-4183-BD61-71E93547EDDA}" presName="conn" presStyleLbl="parChTrans1D2" presStyleIdx="0" presStyleCnt="1"/>
      <dgm:spPr/>
      <dgm:t>
        <a:bodyPr/>
        <a:lstStyle/>
        <a:p>
          <a:endParaRPr lang="ru-RU"/>
        </a:p>
      </dgm:t>
    </dgm:pt>
    <dgm:pt modelId="{618EDE2C-7B48-4760-A4AB-6A44A4F36D9D}" type="pres">
      <dgm:prSet presAssocID="{331F9B19-E886-4183-BD61-71E93547EDDA}" presName="extraNode" presStyleLbl="node1" presStyleIdx="0" presStyleCnt="3"/>
      <dgm:spPr/>
    </dgm:pt>
    <dgm:pt modelId="{921BDA76-85B6-460B-9964-E5B73C73EF98}" type="pres">
      <dgm:prSet presAssocID="{331F9B19-E886-4183-BD61-71E93547EDDA}" presName="dstNode" presStyleLbl="node1" presStyleIdx="0" presStyleCnt="3"/>
      <dgm:spPr/>
    </dgm:pt>
    <dgm:pt modelId="{A4C06204-4CD9-4D16-BB17-1B4D18C19ADD}" type="pres">
      <dgm:prSet presAssocID="{E7848331-F628-4727-9E69-E525A446202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90760-2406-43D9-9951-7E95702163A1}" type="pres">
      <dgm:prSet presAssocID="{E7848331-F628-4727-9E69-E525A4462026}" presName="accent_1" presStyleCnt="0"/>
      <dgm:spPr/>
    </dgm:pt>
    <dgm:pt modelId="{C287C346-E1FE-43BA-B032-AC5AA7F6FE2B}" type="pres">
      <dgm:prSet presAssocID="{E7848331-F628-4727-9E69-E525A4462026}" presName="accentRepeatNode" presStyleLbl="solidFgAcc1" presStyleIdx="0" presStyleCnt="3" custScaleX="184516" custScaleY="138533"/>
      <dgm:spPr/>
    </dgm:pt>
    <dgm:pt modelId="{585E0958-27F3-4B8C-9E1D-CF39F3C74F3D}" type="pres">
      <dgm:prSet presAssocID="{809BEC33-2297-4750-B964-4C737C826A4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EA42-9609-4DF1-94D0-CA3E22D6E724}" type="pres">
      <dgm:prSet presAssocID="{809BEC33-2297-4750-B964-4C737C826A46}" presName="accent_2" presStyleCnt="0"/>
      <dgm:spPr/>
    </dgm:pt>
    <dgm:pt modelId="{37AE4E6A-93BF-487F-9C62-5DB829AF8DBD}" type="pres">
      <dgm:prSet presAssocID="{809BEC33-2297-4750-B964-4C737C826A46}" presName="accentRepeatNode" presStyleLbl="solidFgAcc1" presStyleIdx="1" presStyleCnt="3" custScaleX="182434" custScaleY="149313" custLinFactNeighborX="-33056" custLinFactNeighborY="-4116"/>
      <dgm:spPr/>
    </dgm:pt>
    <dgm:pt modelId="{F5B43883-4518-4F09-A841-8BB81C349494}" type="pres">
      <dgm:prSet presAssocID="{A5140D2C-C33F-4E27-95E4-6DD0A00CCF45}" presName="text_3" presStyleLbl="node1" presStyleIdx="2" presStyleCnt="3" custScaleY="11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FF707-0E53-484C-8406-E09CD276D314}" type="pres">
      <dgm:prSet presAssocID="{A5140D2C-C33F-4E27-95E4-6DD0A00CCF45}" presName="accent_3" presStyleCnt="0"/>
      <dgm:spPr/>
    </dgm:pt>
    <dgm:pt modelId="{70A5C494-0FFC-4F19-8A56-17516FBB8B81}" type="pres">
      <dgm:prSet presAssocID="{A5140D2C-C33F-4E27-95E4-6DD0A00CCF45}" presName="accentRepeatNode" presStyleLbl="solidFgAcc1" presStyleIdx="2" presStyleCnt="3" custScaleX="184666" custScaleY="136520"/>
      <dgm:spPr/>
    </dgm:pt>
  </dgm:ptLst>
  <dgm:cxnLst>
    <dgm:cxn modelId="{7E2F9FA3-88CB-48F7-B919-D990DAB83763}" type="presOf" srcId="{331F9B19-E886-4183-BD61-71E93547EDDA}" destId="{A8A17AE6-5896-40FD-A6E9-5F0184DDB4D5}" srcOrd="0" destOrd="0" presId="urn:microsoft.com/office/officeart/2008/layout/VerticalCurvedList"/>
    <dgm:cxn modelId="{3D4E4AAA-9576-452B-896C-2BE825C65BE5}" srcId="{331F9B19-E886-4183-BD61-71E93547EDDA}" destId="{809BEC33-2297-4750-B964-4C737C826A46}" srcOrd="1" destOrd="0" parTransId="{331DF306-4CA9-4390-967F-0C0F1F6EF3AC}" sibTransId="{64FA8E68-1E6C-45C8-A525-1BCA5B0B8291}"/>
    <dgm:cxn modelId="{4B0720A6-0A51-4D79-85DB-9BC216962A11}" type="presOf" srcId="{E7848331-F628-4727-9E69-E525A4462026}" destId="{A4C06204-4CD9-4D16-BB17-1B4D18C19ADD}" srcOrd="0" destOrd="0" presId="urn:microsoft.com/office/officeart/2008/layout/VerticalCurvedList"/>
    <dgm:cxn modelId="{12F4097E-B4B8-419C-9175-248A3BB1749F}" type="presOf" srcId="{054C807F-9922-4402-B7BB-6BD867121391}" destId="{35B9E926-FB98-44E7-88CC-9133389488DB}" srcOrd="0" destOrd="0" presId="urn:microsoft.com/office/officeart/2008/layout/VerticalCurvedList"/>
    <dgm:cxn modelId="{5DA2B1F5-FA62-4BE4-B7EF-FF18E0931C2F}" srcId="{331F9B19-E886-4183-BD61-71E93547EDDA}" destId="{E7848331-F628-4727-9E69-E525A4462026}" srcOrd="0" destOrd="0" parTransId="{444B20E1-04DE-4658-9FAF-FDD2DFB453CE}" sibTransId="{054C807F-9922-4402-B7BB-6BD867121391}"/>
    <dgm:cxn modelId="{81694D16-EF94-43BB-85F0-0F8957C627E6}" type="presOf" srcId="{809BEC33-2297-4750-B964-4C737C826A46}" destId="{585E0958-27F3-4B8C-9E1D-CF39F3C74F3D}" srcOrd="0" destOrd="0" presId="urn:microsoft.com/office/officeart/2008/layout/VerticalCurvedList"/>
    <dgm:cxn modelId="{18C9F933-4270-40DD-AFE9-C42A8A5534FC}" type="presOf" srcId="{A5140D2C-C33F-4E27-95E4-6DD0A00CCF45}" destId="{F5B43883-4518-4F09-A841-8BB81C349494}" srcOrd="0" destOrd="0" presId="urn:microsoft.com/office/officeart/2008/layout/VerticalCurvedList"/>
    <dgm:cxn modelId="{BDFA4A4A-E86A-42CD-9303-B5CE366B626F}" srcId="{331F9B19-E886-4183-BD61-71E93547EDDA}" destId="{A5140D2C-C33F-4E27-95E4-6DD0A00CCF45}" srcOrd="2" destOrd="0" parTransId="{D1C4ABA5-629B-4AA9-86A6-B4E05170C71E}" sibTransId="{F75AC4D0-B6A6-476B-A958-648AC39CB74A}"/>
    <dgm:cxn modelId="{5BCED6E6-B1CB-41C7-9BFD-0BE4A9175B39}" type="presParOf" srcId="{A8A17AE6-5896-40FD-A6E9-5F0184DDB4D5}" destId="{9D7A5BB3-F487-48B5-87F0-B928868D2066}" srcOrd="0" destOrd="0" presId="urn:microsoft.com/office/officeart/2008/layout/VerticalCurvedList"/>
    <dgm:cxn modelId="{C8E9F617-505A-4B9A-A0D1-37E15C91630C}" type="presParOf" srcId="{9D7A5BB3-F487-48B5-87F0-B928868D2066}" destId="{96A95438-5418-490D-B472-786CBA73A4F4}" srcOrd="0" destOrd="0" presId="urn:microsoft.com/office/officeart/2008/layout/VerticalCurvedList"/>
    <dgm:cxn modelId="{4A6122B8-8869-4EFC-89CB-8184045B24C8}" type="presParOf" srcId="{96A95438-5418-490D-B472-786CBA73A4F4}" destId="{B46B299F-7821-4BF0-9B2D-C1B31CF2BBC6}" srcOrd="0" destOrd="0" presId="urn:microsoft.com/office/officeart/2008/layout/VerticalCurvedList"/>
    <dgm:cxn modelId="{5777D790-4942-4C4B-87E7-F253F14A027A}" type="presParOf" srcId="{96A95438-5418-490D-B472-786CBA73A4F4}" destId="{35B9E926-FB98-44E7-88CC-9133389488DB}" srcOrd="1" destOrd="0" presId="urn:microsoft.com/office/officeart/2008/layout/VerticalCurvedList"/>
    <dgm:cxn modelId="{C1D201B3-7328-4CCE-8960-BFAD4FF2C7D4}" type="presParOf" srcId="{96A95438-5418-490D-B472-786CBA73A4F4}" destId="{618EDE2C-7B48-4760-A4AB-6A44A4F36D9D}" srcOrd="2" destOrd="0" presId="urn:microsoft.com/office/officeart/2008/layout/VerticalCurvedList"/>
    <dgm:cxn modelId="{5B58C9D2-8A7B-43D2-B5D8-4FF2008B46DD}" type="presParOf" srcId="{96A95438-5418-490D-B472-786CBA73A4F4}" destId="{921BDA76-85B6-460B-9964-E5B73C73EF98}" srcOrd="3" destOrd="0" presId="urn:microsoft.com/office/officeart/2008/layout/VerticalCurvedList"/>
    <dgm:cxn modelId="{ADF7FD52-B55B-4DBE-9902-23C0503DAA22}" type="presParOf" srcId="{9D7A5BB3-F487-48B5-87F0-B928868D2066}" destId="{A4C06204-4CD9-4D16-BB17-1B4D18C19ADD}" srcOrd="1" destOrd="0" presId="urn:microsoft.com/office/officeart/2008/layout/VerticalCurvedList"/>
    <dgm:cxn modelId="{A530D488-B8C9-44F0-BF03-B3FB4731B1A4}" type="presParOf" srcId="{9D7A5BB3-F487-48B5-87F0-B928868D2066}" destId="{48A90760-2406-43D9-9951-7E95702163A1}" srcOrd="2" destOrd="0" presId="urn:microsoft.com/office/officeart/2008/layout/VerticalCurvedList"/>
    <dgm:cxn modelId="{47503044-734A-46B8-98F1-26CA9D409848}" type="presParOf" srcId="{48A90760-2406-43D9-9951-7E95702163A1}" destId="{C287C346-E1FE-43BA-B032-AC5AA7F6FE2B}" srcOrd="0" destOrd="0" presId="urn:microsoft.com/office/officeart/2008/layout/VerticalCurvedList"/>
    <dgm:cxn modelId="{508797D2-FEF7-46E4-90E9-FD9397302BB9}" type="presParOf" srcId="{9D7A5BB3-F487-48B5-87F0-B928868D2066}" destId="{585E0958-27F3-4B8C-9E1D-CF39F3C74F3D}" srcOrd="3" destOrd="0" presId="urn:microsoft.com/office/officeart/2008/layout/VerticalCurvedList"/>
    <dgm:cxn modelId="{C905BA3D-517A-4B1D-8847-59C1C50B988C}" type="presParOf" srcId="{9D7A5BB3-F487-48B5-87F0-B928868D2066}" destId="{0AAEEA42-9609-4DF1-94D0-CA3E22D6E724}" srcOrd="4" destOrd="0" presId="urn:microsoft.com/office/officeart/2008/layout/VerticalCurvedList"/>
    <dgm:cxn modelId="{60661CD8-80C9-4D22-9C16-8B5A29C9A7CF}" type="presParOf" srcId="{0AAEEA42-9609-4DF1-94D0-CA3E22D6E724}" destId="{37AE4E6A-93BF-487F-9C62-5DB829AF8DBD}" srcOrd="0" destOrd="0" presId="urn:microsoft.com/office/officeart/2008/layout/VerticalCurvedList"/>
    <dgm:cxn modelId="{241F24BD-62D9-42B9-8841-01766F205200}" type="presParOf" srcId="{9D7A5BB3-F487-48B5-87F0-B928868D2066}" destId="{F5B43883-4518-4F09-A841-8BB81C349494}" srcOrd="5" destOrd="0" presId="urn:microsoft.com/office/officeart/2008/layout/VerticalCurvedList"/>
    <dgm:cxn modelId="{D36E0D38-48D5-4739-861B-35C205550016}" type="presParOf" srcId="{9D7A5BB3-F487-48B5-87F0-B928868D2066}" destId="{4CBFF707-0E53-484C-8406-E09CD276D314}" srcOrd="6" destOrd="0" presId="urn:microsoft.com/office/officeart/2008/layout/VerticalCurvedList"/>
    <dgm:cxn modelId="{EFADD910-001F-41EF-8BC2-9F3EFA0D6534}" type="presParOf" srcId="{4CBFF707-0E53-484C-8406-E09CD276D314}" destId="{70A5C494-0FFC-4F19-8A56-17516FBB8B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473B0-A58B-4F0F-BBAF-F8C44BD666B2}" type="doc">
      <dgm:prSet loTypeId="urn:microsoft.com/office/officeart/2005/8/layout/funne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5F8350-0DA1-4148-9D00-CE38BE4F94F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Транспортный налог 22,1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38D00B-968A-45E1-ADFC-1EEC41BE8A5E}" type="parTrans" cxnId="{85648110-D6A5-4AFD-83EE-6887BD564090}">
      <dgm:prSet/>
      <dgm:spPr/>
      <dgm:t>
        <a:bodyPr/>
        <a:lstStyle/>
        <a:p>
          <a:endParaRPr lang="ru-RU"/>
        </a:p>
      </dgm:t>
    </dgm:pt>
    <dgm:pt modelId="{E2C68A32-D576-477D-BA3B-0ADB93388447}" type="sibTrans" cxnId="{85648110-D6A5-4AFD-83EE-6887BD564090}">
      <dgm:prSet/>
      <dgm:spPr/>
      <dgm:t>
        <a:bodyPr/>
        <a:lstStyle/>
        <a:p>
          <a:endParaRPr lang="ru-RU"/>
        </a:p>
      </dgm:t>
    </dgm:pt>
    <dgm:pt modelId="{88FF2678-52A4-468A-9864-518C6E3AAC2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Целевые поступления , остатки прошлых лет 67,3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2AEFB0F-F0B3-4689-AEDC-215A6F55CEDF}" type="parTrans" cxnId="{EEC90AF7-C99D-498C-B213-B90378BC51B5}">
      <dgm:prSet/>
      <dgm:spPr/>
      <dgm:t>
        <a:bodyPr/>
        <a:lstStyle/>
        <a:p>
          <a:endParaRPr lang="ru-RU"/>
        </a:p>
      </dgm:t>
    </dgm:pt>
    <dgm:pt modelId="{FC395A63-5A0C-4C7C-B40F-40D5E1D4604E}" type="sibTrans" cxnId="{EEC90AF7-C99D-498C-B213-B90378BC51B5}">
      <dgm:prSet/>
      <dgm:spPr/>
      <dgm:t>
        <a:bodyPr/>
        <a:lstStyle/>
        <a:p>
          <a:endParaRPr lang="ru-RU"/>
        </a:p>
      </dgm:t>
    </dgm:pt>
    <dgm:pt modelId="{560ED038-4801-4500-884F-4A9F55745B05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42F5FEAA-5749-4F77-BEA3-EDFA18F0C59D}" type="parTrans" cxnId="{004E555A-E4BD-4A3B-920D-673BEFA54AD4}">
      <dgm:prSet/>
      <dgm:spPr/>
      <dgm:t>
        <a:bodyPr/>
        <a:lstStyle/>
        <a:p>
          <a:endParaRPr lang="ru-RU"/>
        </a:p>
      </dgm:t>
    </dgm:pt>
    <dgm:pt modelId="{64E6A488-4888-49B8-8DC2-D183077E4382}" type="sibTrans" cxnId="{004E555A-E4BD-4A3B-920D-673BEFA54AD4}">
      <dgm:prSet/>
      <dgm:spPr/>
      <dgm:t>
        <a:bodyPr/>
        <a:lstStyle/>
        <a:p>
          <a:endParaRPr lang="ru-RU"/>
        </a:p>
      </dgm:t>
    </dgm:pt>
    <dgm:pt modelId="{82DFAC99-CD1E-4BF3-89F8-0A35E5E4C86B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9306C9B2-4A02-429A-92B5-EECB382ECFFD}" type="parTrans" cxnId="{972D4FD6-A6C2-4806-92ED-405250637EE3}">
      <dgm:prSet/>
      <dgm:spPr/>
      <dgm:t>
        <a:bodyPr/>
        <a:lstStyle/>
        <a:p>
          <a:endParaRPr lang="ru-RU"/>
        </a:p>
      </dgm:t>
    </dgm:pt>
    <dgm:pt modelId="{DBCC4614-B0C6-4C26-9D24-B622F3EEA442}" type="sibTrans" cxnId="{972D4FD6-A6C2-4806-92ED-405250637EE3}">
      <dgm:prSet/>
      <dgm:spPr/>
      <dgm:t>
        <a:bodyPr/>
        <a:lstStyle/>
        <a:p>
          <a:endParaRPr lang="ru-RU"/>
        </a:p>
      </dgm:t>
    </dgm:pt>
    <dgm:pt modelId="{E90CA72B-8098-483E-8408-905DF384CB0E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747A44AA-CB2C-4EF0-B2D2-2E76C1C104BC}" type="parTrans" cxnId="{3D145215-5094-43C9-B4ED-04C8BE8AC5F0}">
      <dgm:prSet/>
      <dgm:spPr/>
      <dgm:t>
        <a:bodyPr/>
        <a:lstStyle/>
        <a:p>
          <a:endParaRPr lang="ru-RU"/>
        </a:p>
      </dgm:t>
    </dgm:pt>
    <dgm:pt modelId="{B10579D1-FCEA-43D6-8209-088DDC8B7A72}" type="sibTrans" cxnId="{3D145215-5094-43C9-B4ED-04C8BE8AC5F0}">
      <dgm:prSet/>
      <dgm:spPr/>
      <dgm:t>
        <a:bodyPr/>
        <a:lstStyle/>
        <a:p>
          <a:endParaRPr lang="ru-RU"/>
        </a:p>
      </dgm:t>
    </dgm:pt>
    <dgm:pt modelId="{3BD52912-BF17-433B-B825-049F5FD20109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50C94038-35BF-4501-9941-1A5F41E0ADE7}" type="parTrans" cxnId="{3CA09877-3944-44E6-94D8-0B8B95B5EE3D}">
      <dgm:prSet/>
      <dgm:spPr/>
      <dgm:t>
        <a:bodyPr/>
        <a:lstStyle/>
        <a:p>
          <a:endParaRPr lang="ru-RU"/>
        </a:p>
      </dgm:t>
    </dgm:pt>
    <dgm:pt modelId="{B7B65A4D-0507-4854-919B-FA1FDA1D6DD2}" type="sibTrans" cxnId="{3CA09877-3944-44E6-94D8-0B8B95B5EE3D}">
      <dgm:prSet/>
      <dgm:spPr/>
      <dgm:t>
        <a:bodyPr/>
        <a:lstStyle/>
        <a:p>
          <a:endParaRPr lang="ru-RU"/>
        </a:p>
      </dgm:t>
    </dgm:pt>
    <dgm:pt modelId="{77D56480-2DAF-4CC4-BF60-35FB22C35C19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739FCB65-B432-473C-945D-375C37AEBFAB}" type="parTrans" cxnId="{EC42B3CA-570A-46FE-9608-0B213CD67824}">
      <dgm:prSet/>
      <dgm:spPr/>
      <dgm:t>
        <a:bodyPr/>
        <a:lstStyle/>
        <a:p>
          <a:endParaRPr lang="ru-RU"/>
        </a:p>
      </dgm:t>
    </dgm:pt>
    <dgm:pt modelId="{E7982779-F242-417E-9363-C98857A8CD41}" type="sibTrans" cxnId="{EC42B3CA-570A-46FE-9608-0B213CD67824}">
      <dgm:prSet/>
      <dgm:spPr/>
      <dgm:t>
        <a:bodyPr/>
        <a:lstStyle/>
        <a:p>
          <a:endParaRPr lang="ru-RU"/>
        </a:p>
      </dgm:t>
    </dgm:pt>
    <dgm:pt modelId="{72C700E3-0DB9-4EE4-A8A3-F6C41902EFD6}">
      <dgm:prSet/>
      <dgm:spPr/>
      <dgm:t>
        <a:bodyPr/>
        <a:lstStyle/>
        <a:p>
          <a:endParaRPr lang="ru-RU"/>
        </a:p>
      </dgm:t>
    </dgm:pt>
    <dgm:pt modelId="{1929AA12-4B6E-44E6-BB46-B7CFF974DCCE}" type="parTrans" cxnId="{831DA054-0FCB-47E7-B563-E0DAAF1D2B5D}">
      <dgm:prSet/>
      <dgm:spPr/>
      <dgm:t>
        <a:bodyPr/>
        <a:lstStyle/>
        <a:p>
          <a:endParaRPr lang="ru-RU"/>
        </a:p>
      </dgm:t>
    </dgm:pt>
    <dgm:pt modelId="{46DF04F6-8E07-444C-A7F7-AF61B3895E47}" type="sibTrans" cxnId="{831DA054-0FCB-47E7-B563-E0DAAF1D2B5D}">
      <dgm:prSet/>
      <dgm:spPr/>
      <dgm:t>
        <a:bodyPr/>
        <a:lstStyle/>
        <a:p>
          <a:endParaRPr lang="ru-RU"/>
        </a:p>
      </dgm:t>
    </dgm:pt>
    <dgm:pt modelId="{56955116-BC83-4CB4-868C-35C914DB7572}">
      <dgm:prSet/>
      <dgm:spPr/>
      <dgm:t>
        <a:bodyPr/>
        <a:lstStyle/>
        <a:p>
          <a:endParaRPr lang="ru-RU"/>
        </a:p>
      </dgm:t>
    </dgm:pt>
    <dgm:pt modelId="{4F74883E-9428-49AA-BA77-7020F1793F97}" type="parTrans" cxnId="{018DEF3C-35FF-4736-AA49-3743343C3D75}">
      <dgm:prSet/>
      <dgm:spPr/>
      <dgm:t>
        <a:bodyPr/>
        <a:lstStyle/>
        <a:p>
          <a:endParaRPr lang="ru-RU"/>
        </a:p>
      </dgm:t>
    </dgm:pt>
    <dgm:pt modelId="{179CBA09-E892-4F8C-80AF-E7FAD41FD855}" type="sibTrans" cxnId="{018DEF3C-35FF-4736-AA49-3743343C3D75}">
      <dgm:prSet/>
      <dgm:spPr/>
      <dgm:t>
        <a:bodyPr/>
        <a:lstStyle/>
        <a:p>
          <a:endParaRPr lang="ru-RU"/>
        </a:p>
      </dgm:t>
    </dgm:pt>
    <dgm:pt modelId="{F992A317-4BE3-448C-BFF4-341A55A14B4A}">
      <dgm:prSet phldrT="[Текст]" custScaleX="195091" custLinFactNeighborX="-66651" custLinFactNeighborY="-14764"/>
      <dgm:spPr/>
      <dgm:t>
        <a:bodyPr/>
        <a:lstStyle/>
        <a:p>
          <a:endParaRPr lang="ru-RU"/>
        </a:p>
      </dgm:t>
    </dgm:pt>
    <dgm:pt modelId="{BD604734-8F7C-49C3-901C-9AE375C28104}" type="parTrans" cxnId="{289F41CA-7168-4E84-9A34-D91CBF8B9178}">
      <dgm:prSet/>
      <dgm:spPr/>
      <dgm:t>
        <a:bodyPr/>
        <a:lstStyle/>
        <a:p>
          <a:endParaRPr lang="ru-RU"/>
        </a:p>
      </dgm:t>
    </dgm:pt>
    <dgm:pt modelId="{38376A7E-245B-491F-BB00-F08B6521F0C0}" type="sibTrans" cxnId="{289F41CA-7168-4E84-9A34-D91CBF8B9178}">
      <dgm:prSet/>
      <dgm:spPr/>
      <dgm:t>
        <a:bodyPr/>
        <a:lstStyle/>
        <a:p>
          <a:endParaRPr lang="ru-RU"/>
        </a:p>
      </dgm:t>
    </dgm:pt>
    <dgm:pt modelId="{E222663F-4987-4195-BC6C-F465F2E8BB4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Акцизы 21,0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95BC017-A2E1-4DAD-B511-CDAC68E7FD98}" type="sibTrans" cxnId="{A687DDDB-892D-48A5-A699-8E74D6B37EA6}">
      <dgm:prSet/>
      <dgm:spPr/>
      <dgm:t>
        <a:bodyPr/>
        <a:lstStyle/>
        <a:p>
          <a:endParaRPr lang="ru-RU"/>
        </a:p>
      </dgm:t>
    </dgm:pt>
    <dgm:pt modelId="{B0DB15FC-F6C3-4703-B149-1C7373C3A619}" type="parTrans" cxnId="{A687DDDB-892D-48A5-A699-8E74D6B37EA6}">
      <dgm:prSet/>
      <dgm:spPr/>
      <dgm:t>
        <a:bodyPr/>
        <a:lstStyle/>
        <a:p>
          <a:endParaRPr lang="ru-RU"/>
        </a:p>
      </dgm:t>
    </dgm:pt>
    <dgm:pt modelId="{5A80C095-CF02-40B6-96B1-91DDF7D1C2B5}">
      <dgm:prSet custT="1"/>
      <dgm:spPr/>
      <dgm:t>
        <a:bodyPr/>
        <a:lstStyle/>
        <a:p>
          <a:endParaRPr lang="ru-RU" sz="2400" b="1" dirty="0">
            <a:solidFill>
              <a:srgbClr val="CC04D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F6019-5324-473C-9CA3-A91D27533932}" type="sibTrans" cxnId="{4FE94B39-661A-4EA4-977C-09847E1F79A6}">
      <dgm:prSet/>
      <dgm:spPr/>
      <dgm:t>
        <a:bodyPr/>
        <a:lstStyle/>
        <a:p>
          <a:endParaRPr lang="ru-RU"/>
        </a:p>
      </dgm:t>
    </dgm:pt>
    <dgm:pt modelId="{8C81B216-BAAC-4D06-80F4-23C101E43643}" type="parTrans" cxnId="{4FE94B39-661A-4EA4-977C-09847E1F79A6}">
      <dgm:prSet/>
      <dgm:spPr/>
      <dgm:t>
        <a:bodyPr/>
        <a:lstStyle/>
        <a:p>
          <a:endParaRPr lang="ru-RU"/>
        </a:p>
      </dgm:t>
    </dgm:pt>
    <dgm:pt modelId="{C10DA31B-5816-4A1C-9ADA-EB8ACEC56B70}" type="pres">
      <dgm:prSet presAssocID="{61D473B0-A58B-4F0F-BBAF-F8C44BD666B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83FF8-8EB9-4082-B49E-A9492B84D8F2}" type="pres">
      <dgm:prSet presAssocID="{61D473B0-A58B-4F0F-BBAF-F8C44BD666B2}" presName="ellipse" presStyleLbl="trBgShp" presStyleIdx="0" presStyleCnt="1" custScaleX="86751" custScaleY="99150" custLinFactNeighborX="60369" custLinFactNeighborY="28248"/>
      <dgm:spPr>
        <a:solidFill>
          <a:schemeClr val="accent1"/>
        </a:solid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xmlns="" id="0" name="" title="прочие доходы"/>
        </a:ext>
      </dgm:extLst>
    </dgm:pt>
    <dgm:pt modelId="{B1CE96F4-6F4E-4615-9271-932E476B0957}" type="pres">
      <dgm:prSet presAssocID="{61D473B0-A58B-4F0F-BBAF-F8C44BD666B2}" presName="arrow1" presStyleLbl="fgShp" presStyleIdx="0" presStyleCnt="1" custScaleX="53726" custScaleY="45512" custLinFactNeighborX="-13752" custLinFactNeighborY="73632"/>
      <dgm:spPr>
        <a:noFill/>
        <a:ln>
          <a:solidFill>
            <a:schemeClr val="accent1"/>
          </a:solidFill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ru-RU"/>
        </a:p>
      </dgm:t>
    </dgm:pt>
    <dgm:pt modelId="{1B8869B4-EAAF-4666-AE97-B38F2CB7D786}" type="pres">
      <dgm:prSet presAssocID="{61D473B0-A58B-4F0F-BBAF-F8C44BD666B2}" presName="rectangle" presStyleLbl="revTx" presStyleIdx="0" presStyleCnt="1" custScaleX="399610" custScaleY="85952" custLinFactNeighborX="909" custLinFactNeighborY="39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F220F-ECA8-4E52-BDE2-FAAF1E0DC06B}" type="pres">
      <dgm:prSet presAssocID="{E222663F-4987-4195-BC6C-F465F2E8BB41}" presName="item1" presStyleLbl="node1" presStyleIdx="0" presStyleCnt="3" custScaleX="263111" custScaleY="146036" custLinFactNeighborX="-23450" custLinFactNeighborY="1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56718-401B-4943-9AF5-EE8F16448F15}" type="pres">
      <dgm:prSet presAssocID="{88FF2678-52A4-468A-9864-518C6E3AAC27}" presName="item2" presStyleLbl="node1" presStyleIdx="1" presStyleCnt="3" custScaleX="179617" custScaleY="103621" custLinFactX="-20179" custLinFactNeighborX="-100000" custLinFactNeighborY="-2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2DA71-2B0D-4D6F-BBC0-2A9FD54096A9}" type="pres">
      <dgm:prSet presAssocID="{5A80C095-CF02-40B6-96B1-91DDF7D1C2B5}" presName="item3" presStyleLbl="node1" presStyleIdx="2" presStyleCnt="3" custScaleX="204634" custScaleY="99960" custLinFactNeighborX="-47041" custLinFactNeighborY="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C03CD-4304-4FAF-9120-36A2EE0BF896}" type="pres">
      <dgm:prSet presAssocID="{61D473B0-A58B-4F0F-BBAF-F8C44BD666B2}" presName="funnel" presStyleLbl="trAlignAcc1" presStyleIdx="0" presStyleCnt="1" custScaleX="224510" custScaleY="116855" custLinFactNeighborX="-4993" custLinFactNeighborY="13052"/>
      <dgm:spPr>
        <a:solidFill>
          <a:schemeClr val="lt1">
            <a:hueOff val="0"/>
            <a:satOff val="0"/>
            <a:lumOff val="0"/>
            <a:alpha val="28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C42B3CA-570A-46FE-9608-0B213CD67824}" srcId="{61D473B0-A58B-4F0F-BBAF-F8C44BD666B2}" destId="{77D56480-2DAF-4CC4-BF60-35FB22C35C19}" srcOrd="8" destOrd="0" parTransId="{739FCB65-B432-473C-945D-375C37AEBFAB}" sibTransId="{E7982779-F242-417E-9363-C98857A8CD41}"/>
    <dgm:cxn modelId="{3D145215-5094-43C9-B4ED-04C8BE8AC5F0}" srcId="{61D473B0-A58B-4F0F-BBAF-F8C44BD666B2}" destId="{E90CA72B-8098-483E-8408-905DF384CB0E}" srcOrd="6" destOrd="0" parTransId="{747A44AA-CB2C-4EF0-B2D2-2E76C1C104BC}" sibTransId="{B10579D1-FCEA-43D6-8209-088DDC8B7A72}"/>
    <dgm:cxn modelId="{A687DDDB-892D-48A5-A699-8E74D6B37EA6}" srcId="{61D473B0-A58B-4F0F-BBAF-F8C44BD666B2}" destId="{E222663F-4987-4195-BC6C-F465F2E8BB41}" srcOrd="1" destOrd="0" parTransId="{B0DB15FC-F6C3-4703-B149-1C7373C3A619}" sibTransId="{895BC017-A2E1-4DAD-B511-CDAC68E7FD98}"/>
    <dgm:cxn modelId="{3CA09877-3944-44E6-94D8-0B8B95B5EE3D}" srcId="{61D473B0-A58B-4F0F-BBAF-F8C44BD666B2}" destId="{3BD52912-BF17-433B-B825-049F5FD20109}" srcOrd="7" destOrd="0" parTransId="{50C94038-35BF-4501-9941-1A5F41E0ADE7}" sibTransId="{B7B65A4D-0507-4854-919B-FA1FDA1D6DD2}"/>
    <dgm:cxn modelId="{EEC90AF7-C99D-498C-B213-B90378BC51B5}" srcId="{61D473B0-A58B-4F0F-BBAF-F8C44BD666B2}" destId="{88FF2678-52A4-468A-9864-518C6E3AAC27}" srcOrd="2" destOrd="0" parTransId="{12AEFB0F-F0B3-4689-AEDC-215A6F55CEDF}" sibTransId="{FC395A63-5A0C-4C7C-B40F-40D5E1D4604E}"/>
    <dgm:cxn modelId="{018DEF3C-35FF-4736-AA49-3743343C3D75}" srcId="{61D473B0-A58B-4F0F-BBAF-F8C44BD666B2}" destId="{56955116-BC83-4CB4-868C-35C914DB7572}" srcOrd="10" destOrd="0" parTransId="{4F74883E-9428-49AA-BA77-7020F1793F97}" sibTransId="{179CBA09-E892-4F8C-80AF-E7FAD41FD855}"/>
    <dgm:cxn modelId="{4FE94B39-661A-4EA4-977C-09847E1F79A6}" srcId="{61D473B0-A58B-4F0F-BBAF-F8C44BD666B2}" destId="{5A80C095-CF02-40B6-96B1-91DDF7D1C2B5}" srcOrd="3" destOrd="0" parTransId="{8C81B216-BAAC-4D06-80F4-23C101E43643}" sibTransId="{BADF6019-5324-473C-9CA3-A91D27533932}"/>
    <dgm:cxn modelId="{65C800F2-748D-4EE2-AC49-F2B57A460C45}" type="presOf" srcId="{5A5F8350-0DA1-4148-9D00-CE38BE4F94F5}" destId="{E932DA71-2B0D-4D6F-BBC0-2A9FD54096A9}" srcOrd="0" destOrd="0" presId="urn:microsoft.com/office/officeart/2005/8/layout/funnel1"/>
    <dgm:cxn modelId="{289F41CA-7168-4E84-9A34-D91CBF8B9178}" srcId="{61D473B0-A58B-4F0F-BBAF-F8C44BD666B2}" destId="{F992A317-4BE3-448C-BFF4-341A55A14B4A}" srcOrd="11" destOrd="0" parTransId="{BD604734-8F7C-49C3-901C-9AE375C28104}" sibTransId="{38376A7E-245B-491F-BB00-F08B6521F0C0}"/>
    <dgm:cxn modelId="{972D4FD6-A6C2-4806-92ED-405250637EE3}" srcId="{61D473B0-A58B-4F0F-BBAF-F8C44BD666B2}" destId="{82DFAC99-CD1E-4BF3-89F8-0A35E5E4C86B}" srcOrd="5" destOrd="0" parTransId="{9306C9B2-4A02-429A-92B5-EECB382ECFFD}" sibTransId="{DBCC4614-B0C6-4C26-9D24-B622F3EEA442}"/>
    <dgm:cxn modelId="{61DFA234-2D4B-48C9-8A53-FD60625BE9E8}" type="presOf" srcId="{88FF2678-52A4-468A-9864-518C6E3AAC27}" destId="{2F6F220F-ECA8-4E52-BDE2-FAAF1E0DC06B}" srcOrd="0" destOrd="0" presId="urn:microsoft.com/office/officeart/2005/8/layout/funnel1"/>
    <dgm:cxn modelId="{004E555A-E4BD-4A3B-920D-673BEFA54AD4}" srcId="{61D473B0-A58B-4F0F-BBAF-F8C44BD666B2}" destId="{560ED038-4801-4500-884F-4A9F55745B05}" srcOrd="4" destOrd="0" parTransId="{42F5FEAA-5749-4F77-BEA3-EDFA18F0C59D}" sibTransId="{64E6A488-4888-49B8-8DC2-D183077E4382}"/>
    <dgm:cxn modelId="{7755ADE8-3D00-454C-82CC-C29F782CEBC5}" type="presOf" srcId="{E222663F-4987-4195-BC6C-F465F2E8BB41}" destId="{E3556718-401B-4943-9AF5-EE8F16448F15}" srcOrd="0" destOrd="0" presId="urn:microsoft.com/office/officeart/2005/8/layout/funnel1"/>
    <dgm:cxn modelId="{831DA054-0FCB-47E7-B563-E0DAAF1D2B5D}" srcId="{61D473B0-A58B-4F0F-BBAF-F8C44BD666B2}" destId="{72C700E3-0DB9-4EE4-A8A3-F6C41902EFD6}" srcOrd="9" destOrd="0" parTransId="{1929AA12-4B6E-44E6-BB46-B7CFF974DCCE}" sibTransId="{46DF04F6-8E07-444C-A7F7-AF61B3895E47}"/>
    <dgm:cxn modelId="{9184B68C-0F03-45AF-9F48-4B9AF098FA25}" type="presOf" srcId="{5A80C095-CF02-40B6-96B1-91DDF7D1C2B5}" destId="{1B8869B4-EAAF-4666-AE97-B38F2CB7D786}" srcOrd="0" destOrd="0" presId="urn:microsoft.com/office/officeart/2005/8/layout/funnel1"/>
    <dgm:cxn modelId="{85648110-D6A5-4AFD-83EE-6887BD564090}" srcId="{61D473B0-A58B-4F0F-BBAF-F8C44BD666B2}" destId="{5A5F8350-0DA1-4148-9D00-CE38BE4F94F5}" srcOrd="0" destOrd="0" parTransId="{3538D00B-968A-45E1-ADFC-1EEC41BE8A5E}" sibTransId="{E2C68A32-D576-477D-BA3B-0ADB93388447}"/>
    <dgm:cxn modelId="{7B7E10D1-6870-4A92-9078-324A26B29A43}" type="presOf" srcId="{61D473B0-A58B-4F0F-BBAF-F8C44BD666B2}" destId="{C10DA31B-5816-4A1C-9ADA-EB8ACEC56B70}" srcOrd="0" destOrd="0" presId="urn:microsoft.com/office/officeart/2005/8/layout/funnel1"/>
    <dgm:cxn modelId="{B782502E-E60A-4D7D-ACD8-6CB2FECFB93D}" type="presParOf" srcId="{C10DA31B-5816-4A1C-9ADA-EB8ACEC56B70}" destId="{3AC83FF8-8EB9-4082-B49E-A9492B84D8F2}" srcOrd="0" destOrd="0" presId="urn:microsoft.com/office/officeart/2005/8/layout/funnel1"/>
    <dgm:cxn modelId="{3CA6AAFD-27AD-4FDA-BDE5-8BEBEC349021}" type="presParOf" srcId="{C10DA31B-5816-4A1C-9ADA-EB8ACEC56B70}" destId="{B1CE96F4-6F4E-4615-9271-932E476B0957}" srcOrd="1" destOrd="0" presId="urn:microsoft.com/office/officeart/2005/8/layout/funnel1"/>
    <dgm:cxn modelId="{0334273B-24E0-4520-B91C-CCE49F415DAE}" type="presParOf" srcId="{C10DA31B-5816-4A1C-9ADA-EB8ACEC56B70}" destId="{1B8869B4-EAAF-4666-AE97-B38F2CB7D786}" srcOrd="2" destOrd="0" presId="urn:microsoft.com/office/officeart/2005/8/layout/funnel1"/>
    <dgm:cxn modelId="{CC54375C-62CE-4D5C-9986-58BEEDFB3EB3}" type="presParOf" srcId="{C10DA31B-5816-4A1C-9ADA-EB8ACEC56B70}" destId="{2F6F220F-ECA8-4E52-BDE2-FAAF1E0DC06B}" srcOrd="3" destOrd="0" presId="urn:microsoft.com/office/officeart/2005/8/layout/funnel1"/>
    <dgm:cxn modelId="{DDD390DC-5959-4CD6-A550-A8B1DF3E84AA}" type="presParOf" srcId="{C10DA31B-5816-4A1C-9ADA-EB8ACEC56B70}" destId="{E3556718-401B-4943-9AF5-EE8F16448F15}" srcOrd="4" destOrd="0" presId="urn:microsoft.com/office/officeart/2005/8/layout/funnel1"/>
    <dgm:cxn modelId="{293CADA7-1B56-4FBC-B69F-2FD2E0E2E1E1}" type="presParOf" srcId="{C10DA31B-5816-4A1C-9ADA-EB8ACEC56B70}" destId="{E932DA71-2B0D-4D6F-BBC0-2A9FD54096A9}" srcOrd="5" destOrd="0" presId="urn:microsoft.com/office/officeart/2005/8/layout/funnel1"/>
    <dgm:cxn modelId="{2A335FE4-2152-4964-8026-50A0B90A8A4C}" type="presParOf" srcId="{C10DA31B-5816-4A1C-9ADA-EB8ACEC56B70}" destId="{E1CC03CD-4304-4FAF-9120-36A2EE0BF89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Проводятся публичные слушания</a:t>
          </a:r>
          <a:endParaRPr lang="ru-RU" sz="1200" b="1" kern="1200" dirty="0"/>
        </a:p>
      </dsp:txBody>
      <dsp:txXfrm rot="10800000">
        <a:off x="604427" y="131578"/>
        <a:ext cx="1599777" cy="805903"/>
      </dsp:txXfrm>
    </dsp:sp>
    <dsp:sp modelId="{15B302CE-8C3B-4D59-B08D-822E2198B2FC}">
      <dsp:nvSpPr>
        <dsp:cNvPr id="0" name=""/>
        <dsp:cNvSpPr/>
      </dsp:nvSpPr>
      <dsp:spPr>
        <a:xfrm>
          <a:off x="201403" y="0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0.36199</cdr:x>
      <cdr:y>0.34375</cdr:y>
    </cdr:from>
    <cdr:to>
      <cdr:x>0.50526</cdr:x>
      <cdr:y>0.68204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1156" y="792088"/>
          <a:ext cx="1294584" cy="779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56,2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0.5168</cdr:x>
      <cdr:y>0.0625</cdr:y>
    </cdr:from>
    <cdr:to>
      <cdr:x>0.62394</cdr:x>
      <cdr:y>0.22917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70038" y="144016"/>
          <a:ext cx="968170" cy="384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17,9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0.5697</cdr:x>
      <cdr:y>0.40625</cdr:y>
    </cdr:from>
    <cdr:to>
      <cdr:x>0.67684</cdr:x>
      <cdr:y>0.61197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48064" y="936104"/>
          <a:ext cx="968170" cy="474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25,9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0.48094</cdr:x>
      <cdr:y>0.21277</cdr:y>
    </cdr:from>
    <cdr:to>
      <cdr:x>0.54844</cdr:x>
      <cdr:y>0.25772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104456" y="681736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0.28542</cdr:x>
      <cdr:y>0.47569</cdr:y>
    </cdr:from>
    <cdr:to>
      <cdr:x>0.36667</cdr:x>
      <cdr:y>0.54861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4925" y="1304925"/>
          <a:ext cx="3714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0.47251</cdr:x>
      <cdr:y>0.02581</cdr:y>
    </cdr:from>
    <cdr:to>
      <cdr:x>0.60793</cdr:x>
      <cdr:y>0.14535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32448" y="82701"/>
          <a:ext cx="1155699" cy="383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113,7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0.39657</cdr:x>
      <cdr:y>0.43752</cdr:y>
    </cdr:from>
    <cdr:to>
      <cdr:x>0.51469</cdr:x>
      <cdr:y>0.45179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3384376" y="1401817"/>
          <a:ext cx="1008112" cy="4571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0.37969</cdr:x>
      <cdr:y>0.48246</cdr:y>
    </cdr:from>
    <cdr:to>
      <cdr:x>0.51511</cdr:x>
      <cdr:y>0.59484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40344" y="1545817"/>
          <a:ext cx="1155698" cy="360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135,9%</a:t>
          </a:r>
        </a:p>
      </cdr:txBody>
    </cdr:sp>
  </cdr:relSizeAnchor>
  <cdr:relSizeAnchor xmlns:cdr="http://schemas.openxmlformats.org/drawingml/2006/chartDrawing">
    <cdr:from>
      <cdr:x>0.62438</cdr:x>
      <cdr:y>0</cdr:y>
    </cdr:from>
    <cdr:to>
      <cdr:x>0.85129</cdr:x>
      <cdr:y>0.18251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328592" y="0"/>
          <a:ext cx="193650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Уточненный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2">
                  <a:lumMod val="25000"/>
                </a:schemeClr>
              </a:solidFill>
            </a:rPr>
            <a:t>бюджет</a:t>
          </a:r>
          <a:endParaRPr lang="ru-RU" sz="1600" b="1" dirty="0">
            <a:solidFill>
              <a:schemeClr val="bg2">
                <a:lumMod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0.35674</cdr:x>
      <cdr:y>0.10959</cdr:y>
    </cdr:from>
    <cdr:to>
      <cdr:x>0.4366</cdr:x>
      <cdr:y>0.13699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894902" y="576064"/>
          <a:ext cx="648072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0.34786</cdr:x>
      <cdr:y>0.02668</cdr:y>
    </cdr:from>
    <cdr:to>
      <cdr:x>0.44547</cdr:x>
      <cdr:y>0.07739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22894" y="140241"/>
          <a:ext cx="792088" cy="266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+0,9%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0.60519</cdr:x>
      <cdr:y>0.30524</cdr:y>
    </cdr:from>
    <cdr:to>
      <cdr:x>0.64956</cdr:x>
      <cdr:y>0.32877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4911126" y="1604509"/>
          <a:ext cx="360040" cy="123683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0.57857</cdr:x>
      <cdr:y>0.25032</cdr:y>
    </cdr:from>
    <cdr:to>
      <cdr:x>0.67618</cdr:x>
      <cdr:y>0.29767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695102" y="1315844"/>
          <a:ext cx="792088" cy="248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+5,0%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0.33413</cdr:x>
      <cdr:y>0.18056</cdr:y>
    </cdr:from>
    <cdr:to>
      <cdr:x>0.62019</cdr:x>
      <cdr:y>0.29167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9180" y="495300"/>
          <a:ext cx="90678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0.07839</cdr:x>
      <cdr:y>0.55577</cdr:y>
    </cdr:from>
    <cdr:to>
      <cdr:x>0.45819</cdr:x>
      <cdr:y>0.63077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520" y="3096344"/>
          <a:ext cx="1218656" cy="417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НДФЛ</a:t>
          </a:r>
        </a:p>
      </cdr:txBody>
    </cdr:sp>
  </cdr:relSizeAnchor>
  <cdr:relSizeAnchor xmlns:cdr="http://schemas.openxmlformats.org/drawingml/2006/chartDrawing">
    <cdr:from>
      <cdr:x>0.16815</cdr:x>
      <cdr:y>0.17035</cdr:y>
    </cdr:from>
    <cdr:to>
      <cdr:x>0.32525</cdr:x>
      <cdr:y>0.19757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39552" y="1059463"/>
          <a:ext cx="504056" cy="169277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0.19008</cdr:x>
      <cdr:y>0.26027</cdr:y>
    </cdr:from>
    <cdr:to>
      <cdr:x>0.28099</cdr:x>
      <cdr:y>0.30137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656161" y="1368152"/>
          <a:ext cx="792111" cy="216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0.1405</cdr:x>
      <cdr:y>0.20548</cdr:y>
    </cdr:from>
    <cdr:to>
      <cdr:x>0.24794</cdr:x>
      <cdr:y>0.27397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1080120"/>
          <a:ext cx="936121" cy="36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+33,8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0.42149</cdr:x>
      <cdr:y>0.15068</cdr:y>
    </cdr:from>
    <cdr:to>
      <cdr:x>0.53719</cdr:x>
      <cdr:y>0.23288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72408" y="792088"/>
          <a:ext cx="1008090" cy="432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+5,2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0.44628</cdr:x>
      <cdr:y>0.20548</cdr:y>
    </cdr:from>
    <cdr:to>
      <cdr:x>0.52893</cdr:x>
      <cdr:y>0.23288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888432" y="1080120"/>
          <a:ext cx="720080" cy="144016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0.66942</cdr:x>
      <cdr:y>0.09589</cdr:y>
    </cdr:from>
    <cdr:to>
      <cdr:x>0.75207</cdr:x>
      <cdr:y>0.10959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5832648" y="504056"/>
          <a:ext cx="720080" cy="72008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0.64463</cdr:x>
      <cdr:y>0.0274</cdr:y>
    </cdr:from>
    <cdr:to>
      <cdr:x>0.75207</cdr:x>
      <cdr:y>0.08219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16624" y="144016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+16,7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0.35398</cdr:x>
      <cdr:y>0.46032</cdr:y>
    </cdr:from>
    <cdr:to>
      <cdr:x>0.53097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0" y="2088232"/>
          <a:ext cx="144016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0.26549</cdr:x>
      <cdr:y>0.44444</cdr:y>
    </cdr:from>
    <cdr:to>
      <cdr:x>0.55752</cdr:x>
      <cdr:y>0.76984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22032" y="1870698"/>
          <a:ext cx="2334163" cy="1369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Факт 2022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891 797,7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0.09575</cdr:x>
      <cdr:y>0.73563</cdr:y>
    </cdr:from>
    <cdr:to>
      <cdr:x>0.20157</cdr:x>
      <cdr:y>0.81982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765292" y="3096344"/>
          <a:ext cx="845856" cy="354367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0.68222</cdr:x>
      <cdr:y>0.47993</cdr:y>
    </cdr:from>
    <cdr:to>
      <cdr:x>0.94142</cdr:x>
      <cdr:y>0.63268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452930" y="2020067"/>
          <a:ext cx="2071702" cy="6429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 - 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140 840</a:t>
          </a:r>
          <a:endParaRPr lang="ru-RU" sz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 – 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131 495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0.58098</cdr:x>
      <cdr:y>0.22247</cdr:y>
    </cdr:from>
    <cdr:to>
      <cdr:x>0.77918</cdr:x>
      <cdr:y>0.23951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>
          <a:off x="4643722" y="936389"/>
          <a:ext cx="1584176" cy="71723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9C0AEEB-4DCF-4CF6-B399-7B68028C0641}" type="datetimeFigureOut">
              <a:rPr lang="ru-RU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A1EDED-0B55-4536-AADF-B06F92721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43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A79D6A-F5FC-4498-B71C-62EC25B16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395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146DB-E4DA-4248-B5F6-42A6DB59AB8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1F159A9-C8CC-473F-972D-C62C202B1C48}" type="slidenum">
              <a:rPr lang="ru-RU" altLang="ru-RU" sz="1200">
                <a:latin typeface="Arial" charset="0"/>
              </a:rPr>
              <a:pPr algn="r"/>
              <a:t>4</a:t>
            </a:fld>
            <a:endParaRPr lang="ru-RU" altLang="ru-RU" sz="1200" dirty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z="1000" dirty="0" smtClean="0"/>
              <a:t> 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z="1400" dirty="0" smtClean="0"/>
              <a:t>	</a:t>
            </a:r>
            <a:endParaRPr lang="ru-RU" altLang="ru-RU" sz="10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6D9272-D2DC-4D34-BC40-9AD5E33545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3488" y="544513"/>
            <a:ext cx="4672012" cy="3503612"/>
          </a:xfrm>
          <a:ln>
            <a:solidFill>
              <a:schemeClr val="bg1">
                <a:lumMod val="85000"/>
              </a:schemeClr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23095" y="4048111"/>
            <a:ext cx="5999107" cy="4293579"/>
          </a:xfrm>
        </p:spPr>
        <p:txBody>
          <a:bodyPr/>
          <a:lstStyle/>
          <a:p>
            <a:pPr marL="285321" indent="-285321" algn="just">
              <a:lnSpc>
                <a:spcPts val="1498"/>
              </a:lnSpc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1C48-FB5A-4835-8E51-031AFBE1ED01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0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6A13A-2E0F-4986-B8C7-C0D9DC90B08C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7E67FE-F605-4BD5-B5D5-43D0D2A32E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4FEB9-E22B-43CE-8038-E8A42DC74937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D0A3D-5475-41B7-9221-C68E047C80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2A03B-71AF-489C-B984-DA7A9BF34387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4205B-E65E-4B30-991E-4BEBD111AA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D588-C667-4308-B997-8AFB9EE597E6}" type="datetime1">
              <a:rPr lang="ru-RU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Министерство финансов Пермского краяМинистерство финансов Пермского края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6D19-DCFE-4ECD-9086-7F2232CED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7929" y="1642014"/>
            <a:ext cx="2958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Ми</a:t>
            </a:r>
            <a:r>
              <a:rPr dirty="0"/>
              <a:t>н</a:t>
            </a:r>
            <a:r>
              <a:rPr spc="-10" dirty="0"/>
              <a:t>и</a:t>
            </a:r>
            <a:r>
              <a:rPr dirty="0"/>
              <a:t>ст</a:t>
            </a:r>
            <a:r>
              <a:rPr spc="-5" dirty="0"/>
              <a:t>ер</a:t>
            </a:r>
            <a:r>
              <a:rPr dirty="0"/>
              <a:t>ство</a:t>
            </a:r>
            <a:r>
              <a:rPr spc="-25" dirty="0"/>
              <a:t> </a:t>
            </a:r>
            <a:r>
              <a:rPr dirty="0"/>
              <a:t>ф</a:t>
            </a:r>
            <a:r>
              <a:rPr spc="-10" dirty="0"/>
              <a:t>и</a:t>
            </a:r>
            <a:r>
              <a:rPr dirty="0"/>
              <a:t>н</a:t>
            </a:r>
            <a:r>
              <a:rPr spc="-5" dirty="0"/>
              <a:t>а</a:t>
            </a:r>
            <a:r>
              <a:rPr dirty="0"/>
              <a:t>н</a:t>
            </a:r>
            <a:r>
              <a:rPr spc="5" dirty="0"/>
              <a:t>с</a:t>
            </a:r>
            <a:r>
              <a:rPr spc="-5" dirty="0"/>
              <a:t>о</a:t>
            </a:r>
            <a:r>
              <a:rPr dirty="0"/>
              <a:t>в</a:t>
            </a:r>
            <a:r>
              <a:rPr spc="5" dirty="0"/>
              <a:t> </a:t>
            </a:r>
            <a:r>
              <a:rPr dirty="0"/>
              <a:t>П</a:t>
            </a:r>
            <a:r>
              <a:rPr spc="-5" dirty="0"/>
              <a:t>ер</a:t>
            </a:r>
            <a:r>
              <a:rPr dirty="0"/>
              <a:t>мс</a:t>
            </a:r>
            <a:r>
              <a:rPr spc="-5" dirty="0"/>
              <a:t>ко</a:t>
            </a:r>
            <a:r>
              <a:rPr spc="-10" dirty="0"/>
              <a:t>г</a:t>
            </a:r>
            <a:r>
              <a:rPr dirty="0"/>
              <a:t>о</a:t>
            </a:r>
            <a:r>
              <a:rPr spc="10" dirty="0"/>
              <a:t> </a:t>
            </a:r>
            <a:r>
              <a:rPr spc="-5" dirty="0"/>
              <a:t>кра</a:t>
            </a:r>
            <a:r>
              <a:rPr dirty="0"/>
              <a:t>я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4974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F30A0-88D7-41C3-94A8-CD5DA0C4F64C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28FD7-977D-4E8E-942C-39A70AE0E3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3C2B2-4BCB-440E-A6CF-0C7E5D2EC19B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69440-2272-4B5F-8608-410868D267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67518-BCEC-4C48-8637-7A995B182890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ED94-4138-4C4E-9C2B-5B667B4BC5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42409-6DC5-4BFD-A24C-CF3A826459C9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3C558-C892-4145-B121-E17470788A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BC9A7-61FC-43D5-A5B8-33718A47F2D6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6E4EC-07B6-47BF-9098-F7561163211E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F3D2-A26F-4C87-A236-1372F90CC0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C3A4C-9A37-489B-AFBD-DA457FADFF19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24A5-C9D3-451D-981B-CEC92F5242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21C4F-C9F5-417A-A498-303905D9CC65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FF109-DD4C-49BD-AF93-EBB7680D0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7DB51A9-094B-4214-80A2-C507104133A2}" type="datetime1">
              <a:rPr lang="ru-RU" smtClean="0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 smtClean="0"/>
              <a:t>Министерство финансов Пермского краяМинистерство финансов Пермского края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55FBA8C-DA87-4FE4-B2E5-F9B9A1FED0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  <p:sldLayoutId id="2147484362" r:id="rId13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cid:7D57EABB-FCFB-4435-B4E1-40D5AD308E86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-24230"/>
            <a:ext cx="91964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bg1"/>
              </a:gs>
              <a:gs pos="70000">
                <a:srgbClr val="D9D9FF"/>
              </a:gs>
              <a:gs pos="100000">
                <a:srgbClr val="EFEFFF"/>
              </a:gs>
            </a:gsLst>
            <a:lin ang="5400000" scaled="0"/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2" tIns="45696" rIns="91392" bIns="45696" anchor="ctr"/>
          <a:lstStyle/>
          <a:p>
            <a:pPr>
              <a:defRPr/>
            </a:pPr>
            <a:endParaRPr lang="ru-RU" sz="4000" dirty="0">
              <a:solidFill>
                <a:srgbClr val="008080"/>
              </a:solidFill>
            </a:endParaRPr>
          </a:p>
        </p:txBody>
      </p:sp>
      <p:pic>
        <p:nvPicPr>
          <p:cNvPr id="5123" name="Picture 6" descr="http://suksun.ru/upload/pages/17/dat_134794753112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230"/>
            <a:ext cx="7143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8689" y="764704"/>
            <a:ext cx="8084218" cy="50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2" tIns="45696" rIns="91392" bIns="45696">
            <a:spAutoFit/>
          </a:bodyPr>
          <a:lstStyle/>
          <a:p>
            <a:pPr algn="ctr" eaLnBrk="1" hangingPunct="1">
              <a:defRPr/>
            </a:pPr>
            <a:endParaRPr lang="ru-RU" sz="32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altLang="ru-RU" sz="3200" b="1" dirty="0" smtClean="0">
              <a:solidFill>
                <a:srgbClr val="09447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altLang="ru-RU" sz="3200" b="1" dirty="0">
              <a:solidFill>
                <a:srgbClr val="094479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3200" b="1" i="1" dirty="0" smtClean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 </a:t>
            </a:r>
            <a:r>
              <a:rPr lang="ru-RU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итогах </a:t>
            </a:r>
            <a:endParaRPr lang="ru-RU" altLang="ru-RU" sz="3200" b="1" i="1" dirty="0" smtClean="0">
              <a:solidFill>
                <a:srgbClr val="0944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3200" b="1" i="1" dirty="0" smtClean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исполнения </a:t>
            </a:r>
            <a:r>
              <a:rPr lang="ru-RU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</a:t>
            </a:r>
            <a:r>
              <a:rPr lang="en-US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ru-RU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уксунского городского округа</a:t>
            </a:r>
            <a:br>
              <a:rPr lang="ru-RU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 20</a:t>
            </a:r>
            <a:r>
              <a:rPr lang="en-US" altLang="ru-RU" sz="3200" b="1" i="1" dirty="0" smtClean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  <a:r>
              <a:rPr lang="ru-RU" altLang="ru-RU" sz="3200" b="1" i="1" dirty="0" smtClean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 </a:t>
            </a:r>
            <a:r>
              <a:rPr lang="ru-RU" altLang="ru-RU" sz="3200" b="1" i="1" dirty="0">
                <a:solidFill>
                  <a:srgbClr val="0944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</a:t>
            </a:r>
            <a:endParaRPr lang="ru-RU" sz="3200" i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ea typeface="PT Serif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ea typeface="PT Serif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ea typeface="PT Serif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886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Финансовое управление Администрации Суксунского городского округа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873816"/>
            <a:ext cx="9216540" cy="959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78088" y="616912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рп.Суксун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, 2023 год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0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4488" cy="908720"/>
          </a:xfrm>
        </p:spPr>
        <p:txBody>
          <a:bodyPr/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поступлений НДФЛ от крупных налогоплательщиков, %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288032" cy="340147"/>
          </a:xfrm>
        </p:spPr>
        <p:txBody>
          <a:bodyPr/>
          <a:lstStyle/>
          <a:p>
            <a:pPr>
              <a:defRPr/>
            </a:pPr>
            <a:fld id="{97A56D19-DCFE-4ECD-9086-7F2232CED59F}" type="slidenum"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0502457"/>
              </p:ext>
            </p:extLst>
          </p:nvPr>
        </p:nvGraphicFramePr>
        <p:xfrm>
          <a:off x="539552" y="1340768"/>
          <a:ext cx="8280920" cy="510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2942"/>
          </a:xfrm>
        </p:spPr>
        <p:txBody>
          <a:bodyPr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Информация о задолженности по имущественным налогам, тыс. рублей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356350"/>
            <a:ext cx="356789" cy="365125"/>
          </a:xfrm>
        </p:spPr>
        <p:txBody>
          <a:bodyPr/>
          <a:lstStyle/>
          <a:p>
            <a:pPr>
              <a:defRPr/>
            </a:pPr>
            <a:fld id="{F22BEE5A-4DFE-4566-A0DF-3741E7F5BF45}" type="slidenum"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1640238"/>
              </p:ext>
            </p:extLst>
          </p:nvPr>
        </p:nvGraphicFramePr>
        <p:xfrm>
          <a:off x="251520" y="1196752"/>
          <a:ext cx="860561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32"/>
                <a:gridCol w="1464672"/>
                <a:gridCol w="1611138"/>
                <a:gridCol w="1611138"/>
                <a:gridCol w="1611138"/>
              </a:tblGrid>
              <a:tr h="13141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Всего, из них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Транспортный налог 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341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задолженность на 01.01.2022 года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11 035,0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6 941,0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767,0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1 327,0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341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прирост/сокращение задолженности в 2022 году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-63,0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-131,0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-243,0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+311,0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14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задолженность на 01.01.2023 года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972,0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6 810,0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2 524,0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1 638,0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424936" cy="3429024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alt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городского округа</a:t>
            </a:r>
            <a:endParaRPr lang="ru-RU" alt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309320"/>
            <a:ext cx="333400" cy="476250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785100" cy="126876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Объемы  реализации муниципальных </a:t>
            </a:r>
            <a:r>
              <a:rPr lang="ru-RU" sz="2000" b="1" cap="all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000" b="1" cap="all" dirty="0" err="1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с.рублей</a:t>
            </a:r>
            <a:endParaRPr lang="ru-RU" altLang="ru-RU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0F0AB8-4F81-4E87-9368-49831EC52BFE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1439675"/>
              </p:ext>
            </p:extLst>
          </p:nvPr>
        </p:nvGraphicFramePr>
        <p:xfrm>
          <a:off x="755577" y="548680"/>
          <a:ext cx="8280919" cy="6140949"/>
        </p:xfrm>
        <a:graphic>
          <a:graphicData uri="http://schemas.openxmlformats.org/drawingml/2006/table">
            <a:tbl>
              <a:tblPr firstRow="1" bandRow="1"/>
              <a:tblGrid>
                <a:gridCol w="3883971"/>
                <a:gridCol w="1758779"/>
                <a:gridCol w="1484270"/>
                <a:gridCol w="1153899"/>
              </a:tblGrid>
              <a:tr h="711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Утверждено, 919,2 млн.</a:t>
                      </a:r>
                    </a:p>
                  </a:txBody>
                  <a:tcPr marL="91444" marR="91444" marT="45731" marB="4573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891,8  млн.                                         </a:t>
                      </a:r>
                    </a:p>
                  </a:txBody>
                  <a:tcPr marL="91444" marR="91444" marT="45731" marB="4573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исполнения,   97,0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«Создание комфортной среды»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250,8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243,5	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97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«Культура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34,0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593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«Приобретение в собственность жилого фонда»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14,2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7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городской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среды»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85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«Физкультура и спорт»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финансами»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«Молодежная политика»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«Общество и власть»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593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земельными ресурсами»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3,1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«Экономическое развитие»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  <a:tr h="343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мероприятия</a:t>
                      </a:r>
                      <a:endParaRPr lang="ru-RU" sz="1600" b="1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1" marB="4573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800" b="1" i="0" u="none" strike="noStrike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>
            <a:off x="323528" y="1340768"/>
            <a:ext cx="432048" cy="49685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54260" y="364037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E07C9"/>
                </a:solidFill>
              </a:rPr>
              <a:t>91%</a:t>
            </a:r>
            <a:endParaRPr lang="ru-RU" b="1" dirty="0">
              <a:solidFill>
                <a:srgbClr val="1E0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5840" cy="432048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ru-RU" b="1" dirty="0" smtClean="0"/>
              <a:t>  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 классификации расходов за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 тыс.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sz="3100" b="1" dirty="0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BEE5A-4DFE-4566-A0DF-3741E7F5BF45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2065225"/>
              </p:ext>
            </p:extLst>
          </p:nvPr>
        </p:nvGraphicFramePr>
        <p:xfrm>
          <a:off x="504342" y="1772816"/>
          <a:ext cx="7992888" cy="420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98104" y="676385"/>
            <a:ext cx="1549976" cy="93768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- 7 767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 - 7 738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62900"/>
            <a:ext cx="111331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>
            <a:off x="3779118" y="1628800"/>
            <a:ext cx="0" cy="4381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59631" y="797706"/>
            <a:ext cx="1394373" cy="8310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- 42 608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 - 35 676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 cstate="print"/>
          <a:srcRect l="6250" t="11111" r="6250" b="11111"/>
          <a:stretch>
            <a:fillRect/>
          </a:stretch>
        </p:blipFill>
        <p:spPr bwMode="auto">
          <a:xfrm>
            <a:off x="1857356" y="1628800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>
            <a:off x="2857488" y="1628800"/>
            <a:ext cx="785818" cy="7252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286" y="1700238"/>
            <a:ext cx="1450370" cy="5823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- 2 000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 - 1715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75656" y="2285165"/>
            <a:ext cx="1774741" cy="1054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3271" y="2420888"/>
            <a:ext cx="18573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- 34 265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 - 34 004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3178" y="2780928"/>
            <a:ext cx="724244" cy="55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>
            <a:off x="1980659" y="2637482"/>
            <a:ext cx="1079173" cy="143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11243" y="5250669"/>
            <a:ext cx="1928826" cy="7858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387 888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 -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385 865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6" cstate="print"/>
          <a:srcRect l="13158" r="15789"/>
          <a:stretch>
            <a:fillRect/>
          </a:stretch>
        </p:blipFill>
        <p:spPr bwMode="auto">
          <a:xfrm>
            <a:off x="2056106" y="5695130"/>
            <a:ext cx="741998" cy="6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5364088" y="5656574"/>
            <a:ext cx="2071702" cy="8572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192 954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 -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289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5148064" y="5237759"/>
            <a:ext cx="720080" cy="3543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6015745"/>
            <a:ext cx="936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0627" y="4273965"/>
            <a:ext cx="964412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flipH="1" flipV="1">
            <a:off x="5484603" y="3611856"/>
            <a:ext cx="455549" cy="249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732241" y="2558637"/>
            <a:ext cx="2126040" cy="7806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- 22 638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– 22 085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2009" y="2955197"/>
            <a:ext cx="6804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 33"/>
          <p:cNvSpPr/>
          <p:nvPr/>
        </p:nvSpPr>
        <p:spPr>
          <a:xfrm>
            <a:off x="5877834" y="711591"/>
            <a:ext cx="2428892" cy="6429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- 86 923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 - 83 578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4499992" y="1305842"/>
            <a:ext cx="1368152" cy="8944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12 декабря – День Конституции Российской Федераци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877834" y="1165508"/>
            <a:ext cx="735891" cy="490594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399939" y="1752083"/>
            <a:ext cx="2125100" cy="6688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 - 1 323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– 1 323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029549" y="2086485"/>
            <a:ext cx="1362460" cy="2704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6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74601" y="6525344"/>
            <a:ext cx="720080" cy="332656"/>
          </a:xfrm>
        </p:spPr>
        <p:txBody>
          <a:bodyPr/>
          <a:lstStyle/>
          <a:p>
            <a:pPr algn="r">
              <a:defRPr/>
            </a:pPr>
            <a:fld id="{03983959-DF9A-413F-A5B2-D2E8446E1E2E}" type="slidenum"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>
                <a:defRPr/>
              </a:pPr>
              <a:t>15</a:t>
            </a:fld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847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07C9"/>
                </a:solidFill>
              </a:rPr>
              <a:t>Расходы на условиях софинансирования  2022 год, тыс. рублей</a:t>
            </a:r>
            <a:endParaRPr lang="ru-RU" sz="2000" b="1" dirty="0">
              <a:solidFill>
                <a:srgbClr val="1E07C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8" y="422956"/>
            <a:ext cx="8727950" cy="617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12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63577" y="707769"/>
            <a:ext cx="8551864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8030" marR="516255" algn="ctr">
              <a:lnSpc>
                <a:spcPct val="79600"/>
              </a:lnSpc>
            </a:pPr>
            <a:endParaRPr lang="ru-RU" sz="24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748030" marR="516255" algn="ctr">
              <a:lnSpc>
                <a:spcPct val="79600"/>
              </a:lnSpc>
            </a:pP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Цель</a:t>
            </a:r>
            <a:r>
              <a:rPr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со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дан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е 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сл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вий</a:t>
            </a:r>
            <a:r>
              <a:rPr sz="24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 п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вышения 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24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ства жиз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4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2400" b="1" spc="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43014" y="797285"/>
            <a:ext cx="500594" cy="50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61" y="189737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73736" y="6654819"/>
            <a:ext cx="8562340" cy="0"/>
          </a:xfrm>
          <a:custGeom>
            <a:avLst/>
            <a:gdLst/>
            <a:ahLst/>
            <a:cxnLst/>
            <a:rect l="l" t="t" r="r" b="b"/>
            <a:pathLst>
              <a:path w="8562340">
                <a:moveTo>
                  <a:pt x="0" y="0"/>
                </a:moveTo>
                <a:lnTo>
                  <a:pt x="8561832" y="0"/>
                </a:lnTo>
              </a:path>
            </a:pathLst>
          </a:custGeom>
          <a:ln w="9144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6825" y="261391"/>
            <a:ext cx="8659399" cy="575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7347" y="261391"/>
            <a:ext cx="8598878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345"/>
              </a:lnSpc>
            </a:pPr>
            <a:r>
              <a:rPr lang="ru-RU" sz="2800" b="1" dirty="0" smtClean="0">
                <a:solidFill>
                  <a:srgbClr val="1E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развития преобразованных территорий</a:t>
            </a:r>
            <a:endParaRPr sz="2800" dirty="0">
              <a:solidFill>
                <a:srgbClr val="1E0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745" y="1595635"/>
            <a:ext cx="7488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190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600" b="1" dirty="0" smtClean="0">
                <a:solidFill>
                  <a:srgbClr val="190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2022 года, тыс. </a:t>
            </a:r>
            <a:r>
              <a:rPr lang="ru-RU" sz="2600" b="1" dirty="0">
                <a:solidFill>
                  <a:srgbClr val="1906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2509024"/>
            <a:ext cx="2564196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– 11 854,9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4" y="2498250"/>
            <a:ext cx="2622173" cy="39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–3 951,7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819" y="3013239"/>
            <a:ext cx="8593622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Направления </a:t>
            </a:r>
            <a:r>
              <a:rPr lang="ru-RU" sz="2400" b="1" dirty="0">
                <a:solidFill>
                  <a:srgbClr val="C00000"/>
                </a:solidFill>
              </a:rPr>
              <a:t>Программы </a:t>
            </a:r>
            <a:r>
              <a:rPr lang="ru-RU" sz="2400" b="1" dirty="0" smtClean="0">
                <a:solidFill>
                  <a:srgbClr val="C00000"/>
                </a:solidFill>
              </a:rPr>
              <a:t>в 2022 году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134701">
            <a:off x="1867525" y="2054215"/>
            <a:ext cx="409499" cy="48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20014901">
            <a:off x="7164063" y="2036624"/>
            <a:ext cx="409499" cy="454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218625623"/>
              </p:ext>
            </p:extLst>
          </p:nvPr>
        </p:nvGraphicFramePr>
        <p:xfrm>
          <a:off x="173736" y="3573015"/>
          <a:ext cx="8742489" cy="308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50818" y="3901698"/>
            <a:ext cx="10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1 093,5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0818" y="4819789"/>
            <a:ext cx="108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13 540,5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95336" y="5774094"/>
            <a:ext cx="10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1 172,6</a:t>
            </a:r>
            <a:endParaRPr lang="ru-RU" b="1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9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2852"/>
            <a:ext cx="8640960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Обеспечение жильем граждан 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4015" y="5085184"/>
            <a:ext cx="3581878" cy="1584176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«Обеспечение жильем молодых семей»</a:t>
            </a:r>
            <a:r>
              <a:rPr lang="ru-RU" sz="145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–  </a:t>
            </a:r>
            <a:r>
              <a:rPr lang="en-US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241,7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437,6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руб., </a:t>
            </a:r>
          </a:p>
          <a:p>
            <a:pPr algn="ctr"/>
            <a:r>
              <a:rPr lang="en-US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ru-RU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13 молодых семей </a:t>
            </a:r>
            <a:r>
              <a:rPr lang="ru-RU" sz="1200" dirty="0" smtClean="0">
                <a:solidFill>
                  <a:schemeClr val="tx1"/>
                </a:solidFill>
              </a:rPr>
              <a:t>получили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социальные выплаты </a:t>
            </a:r>
            <a:r>
              <a:rPr lang="ru-RU" sz="1200" dirty="0" smtClean="0">
                <a:solidFill>
                  <a:schemeClr val="tx1"/>
                </a:solidFill>
              </a:rPr>
              <a:t>на улучшение жилищных условий</a:t>
            </a:r>
            <a:endParaRPr lang="ru-RU" sz="1200" b="1" dirty="0" smtClean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340" y="1409356"/>
            <a:ext cx="5602528" cy="2432932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Завершение ранее начатой программы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«Переселение граждан из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аварийного жилищного фонда»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п.Суксун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пер. Школьный, 13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–10 798,9 тыс. руб., факт- 6 803,2 тыс. руб.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63 % </a:t>
            </a:r>
            <a:endParaRPr lang="ru-RU" sz="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т.ч.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 счет средств местного бюджета – план- 1 700,8 тыс. руб., факт – 1700,8 тыс. руб., за счет средств краевого бюджета – план – 9 098,1 тыс. руб., факт- 5102,4 тыс. руб.)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1 жилое помещение и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 семьям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социальные выплаты на приобретение новых жилых помещений взамен аварийного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185628">
            <a:off x="4154873" y="998763"/>
            <a:ext cx="2055177" cy="7431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т.ч. МБТ (за 2021-2022 годы)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 –24 151,05 тыс. руб.,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 – 20 155,4  тыс. руб.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42853" y="3864465"/>
            <a:ext cx="4032448" cy="1584176"/>
          </a:xfrm>
          <a:prstGeom prst="flowChartAlternateProcess">
            <a:avLst/>
          </a:prstGeom>
          <a:solidFill>
            <a:srgbClr val="33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жилых помещений в целях обеспечения детей-сирот, детей, оставшихся без попечения родителей жильем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план-  6 029,4 тыс. руб.,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 -6 029,4  тыс. руб.,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Приобретено  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4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жилых помещений</a:t>
            </a:r>
          </a:p>
          <a:p>
            <a:pPr algn="ctr"/>
            <a:endPara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0720928">
            <a:off x="42769" y="4536477"/>
            <a:ext cx="814054" cy="4428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5924" b="89809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61364">
            <a:off x="-114747" y="583244"/>
            <a:ext cx="2271008" cy="11884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6194" y="5441164"/>
            <a:ext cx="5862820" cy="1306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04864"/>
            <a:ext cx="2990107" cy="2447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228184" y="1196752"/>
            <a:ext cx="2736304" cy="864096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Wingdings" pitchFamily="2" charset="2"/>
              <a:buChar char="ü"/>
            </a:pPr>
            <a:r>
              <a:rPr lang="ru-RU" sz="1100" b="1" dirty="0">
                <a:solidFill>
                  <a:srgbClr val="1E07C9"/>
                </a:solidFill>
              </a:rPr>
              <a:t>Приобретение </a:t>
            </a:r>
            <a:r>
              <a:rPr lang="ru-RU" sz="1100" b="1" dirty="0" smtClean="0">
                <a:solidFill>
                  <a:srgbClr val="1E07C9"/>
                </a:solidFill>
              </a:rPr>
              <a:t>одного жилого помещения для предоставления льготной категории граждан         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1 313,3 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691347">
            <a:off x="8547957" y="943867"/>
            <a:ext cx="543649" cy="3583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7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1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Муниципальный дорожный фонд, млн.руб.</a:t>
            </a:r>
            <a:endParaRPr lang="ru-RU" sz="2800" dirty="0" smtClean="0">
              <a:solidFill>
                <a:srgbClr val="1E07C9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29415811"/>
              </p:ext>
            </p:extLst>
          </p:nvPr>
        </p:nvGraphicFramePr>
        <p:xfrm>
          <a:off x="227802" y="332656"/>
          <a:ext cx="86787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26495" y="3467193"/>
            <a:ext cx="8629752" cy="3240360"/>
            <a:chOff x="226495" y="3429000"/>
            <a:chExt cx="8629752" cy="324036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2002574" y="6021287"/>
              <a:ext cx="6758798" cy="64807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958250" y="3429000"/>
              <a:ext cx="6897997" cy="501651"/>
            </a:xfrm>
            <a:custGeom>
              <a:avLst/>
              <a:gdLst>
                <a:gd name="connsiteX0" fmla="*/ 0 w 7006237"/>
                <a:gd name="connsiteY0" fmla="*/ 62706 h 501651"/>
                <a:gd name="connsiteX1" fmla="*/ 6755412 w 7006237"/>
                <a:gd name="connsiteY1" fmla="*/ 62706 h 501651"/>
                <a:gd name="connsiteX2" fmla="*/ 6755412 w 7006237"/>
                <a:gd name="connsiteY2" fmla="*/ 0 h 501651"/>
                <a:gd name="connsiteX3" fmla="*/ 7006237 w 7006237"/>
                <a:gd name="connsiteY3" fmla="*/ 250826 h 501651"/>
                <a:gd name="connsiteX4" fmla="*/ 6755412 w 7006237"/>
                <a:gd name="connsiteY4" fmla="*/ 501651 h 501651"/>
                <a:gd name="connsiteX5" fmla="*/ 6755412 w 7006237"/>
                <a:gd name="connsiteY5" fmla="*/ 438945 h 501651"/>
                <a:gd name="connsiteX6" fmla="*/ 0 w 7006237"/>
                <a:gd name="connsiteY6" fmla="*/ 438945 h 501651"/>
                <a:gd name="connsiteX7" fmla="*/ 0 w 7006237"/>
                <a:gd name="connsiteY7" fmla="*/ 62706 h 50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6237" h="501651">
                  <a:moveTo>
                    <a:pt x="0" y="62706"/>
                  </a:moveTo>
                  <a:lnTo>
                    <a:pt x="6755412" y="62706"/>
                  </a:lnTo>
                  <a:lnTo>
                    <a:pt x="6755412" y="0"/>
                  </a:lnTo>
                  <a:lnTo>
                    <a:pt x="7006237" y="250826"/>
                  </a:lnTo>
                  <a:lnTo>
                    <a:pt x="6755412" y="501651"/>
                  </a:lnTo>
                  <a:lnTo>
                    <a:pt x="6755412" y="438945"/>
                  </a:lnTo>
                  <a:lnTo>
                    <a:pt x="0" y="438945"/>
                  </a:lnTo>
                  <a:lnTo>
                    <a:pt x="0" y="62706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75406" rIns="200819" bIns="75406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dirty="0">
                  <a:solidFill>
                    <a:srgbClr val="B80892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000" b="1" kern="1200" dirty="0" smtClean="0">
                  <a:solidFill>
                    <a:srgbClr val="B80892"/>
                  </a:solidFill>
                  <a:latin typeface="Times New Roman" pitchFamily="18" charset="0"/>
                  <a:cs typeface="Times New Roman" pitchFamily="18" charset="0"/>
                </a:rPr>
                <a:t>одержание автомобильных дорог</a:t>
              </a:r>
              <a:endParaRPr lang="ru-RU" sz="2000" b="1" kern="1200" dirty="0">
                <a:solidFill>
                  <a:srgbClr val="B8089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8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7802" y="3439555"/>
              <a:ext cx="1562180" cy="480155"/>
            </a:xfrm>
            <a:custGeom>
              <a:avLst/>
              <a:gdLst>
                <a:gd name="connsiteX0" fmla="*/ 0 w 1643113"/>
                <a:gd name="connsiteY0" fmla="*/ 80027 h 480155"/>
                <a:gd name="connsiteX1" fmla="*/ 80027 w 1643113"/>
                <a:gd name="connsiteY1" fmla="*/ 0 h 480155"/>
                <a:gd name="connsiteX2" fmla="*/ 1563086 w 1643113"/>
                <a:gd name="connsiteY2" fmla="*/ 0 h 480155"/>
                <a:gd name="connsiteX3" fmla="*/ 1643113 w 1643113"/>
                <a:gd name="connsiteY3" fmla="*/ 80027 h 480155"/>
                <a:gd name="connsiteX4" fmla="*/ 1643113 w 1643113"/>
                <a:gd name="connsiteY4" fmla="*/ 400128 h 480155"/>
                <a:gd name="connsiteX5" fmla="*/ 1563086 w 1643113"/>
                <a:gd name="connsiteY5" fmla="*/ 480155 h 480155"/>
                <a:gd name="connsiteX6" fmla="*/ 80027 w 1643113"/>
                <a:gd name="connsiteY6" fmla="*/ 480155 h 480155"/>
                <a:gd name="connsiteX7" fmla="*/ 0 w 1643113"/>
                <a:gd name="connsiteY7" fmla="*/ 400128 h 480155"/>
                <a:gd name="connsiteX8" fmla="*/ 0 w 1643113"/>
                <a:gd name="connsiteY8" fmla="*/ 80027 h 48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113" h="480155">
                  <a:moveTo>
                    <a:pt x="0" y="80027"/>
                  </a:moveTo>
                  <a:cubicBezTo>
                    <a:pt x="0" y="35829"/>
                    <a:pt x="35829" y="0"/>
                    <a:pt x="80027" y="0"/>
                  </a:cubicBezTo>
                  <a:lnTo>
                    <a:pt x="1563086" y="0"/>
                  </a:lnTo>
                  <a:cubicBezTo>
                    <a:pt x="1607284" y="0"/>
                    <a:pt x="1643113" y="35829"/>
                    <a:pt x="1643113" y="80027"/>
                  </a:cubicBezTo>
                  <a:lnTo>
                    <a:pt x="1643113" y="400128"/>
                  </a:lnTo>
                  <a:cubicBezTo>
                    <a:pt x="1643113" y="444326"/>
                    <a:pt x="1607284" y="480155"/>
                    <a:pt x="1563086" y="480155"/>
                  </a:cubicBezTo>
                  <a:lnTo>
                    <a:pt x="80027" y="480155"/>
                  </a:lnTo>
                  <a:cubicBezTo>
                    <a:pt x="35829" y="480155"/>
                    <a:pt x="0" y="444326"/>
                    <a:pt x="0" y="400128"/>
                  </a:cubicBezTo>
                  <a:lnTo>
                    <a:pt x="0" y="8002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879" tIns="69159" rIns="114879" bIns="6915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 39,2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907709" y="4024736"/>
              <a:ext cx="6948538" cy="549908"/>
            </a:xfrm>
            <a:custGeom>
              <a:avLst/>
              <a:gdLst>
                <a:gd name="connsiteX0" fmla="*/ 0 w 6948538"/>
                <a:gd name="connsiteY0" fmla="*/ 44195 h 353560"/>
                <a:gd name="connsiteX1" fmla="*/ 6771758 w 6948538"/>
                <a:gd name="connsiteY1" fmla="*/ 44195 h 353560"/>
                <a:gd name="connsiteX2" fmla="*/ 6771758 w 6948538"/>
                <a:gd name="connsiteY2" fmla="*/ 0 h 353560"/>
                <a:gd name="connsiteX3" fmla="*/ 6948538 w 6948538"/>
                <a:gd name="connsiteY3" fmla="*/ 176780 h 353560"/>
                <a:gd name="connsiteX4" fmla="*/ 6771758 w 6948538"/>
                <a:gd name="connsiteY4" fmla="*/ 353560 h 353560"/>
                <a:gd name="connsiteX5" fmla="*/ 6771758 w 6948538"/>
                <a:gd name="connsiteY5" fmla="*/ 309365 h 353560"/>
                <a:gd name="connsiteX6" fmla="*/ 0 w 6948538"/>
                <a:gd name="connsiteY6" fmla="*/ 309365 h 353560"/>
                <a:gd name="connsiteX7" fmla="*/ 0 w 6948538"/>
                <a:gd name="connsiteY7" fmla="*/ 44195 h 35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8538" h="353560">
                  <a:moveTo>
                    <a:pt x="0" y="44195"/>
                  </a:moveTo>
                  <a:lnTo>
                    <a:pt x="6771758" y="44195"/>
                  </a:lnTo>
                  <a:lnTo>
                    <a:pt x="6771758" y="0"/>
                  </a:lnTo>
                  <a:lnTo>
                    <a:pt x="6948538" y="176780"/>
                  </a:lnTo>
                  <a:lnTo>
                    <a:pt x="6771758" y="353560"/>
                  </a:lnTo>
                  <a:lnTo>
                    <a:pt x="6771758" y="309365"/>
                  </a:lnTo>
                  <a:lnTo>
                    <a:pt x="0" y="309365"/>
                  </a:lnTo>
                  <a:lnTo>
                    <a:pt x="0" y="4419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56895" rIns="145285" bIns="56895" numCol="1" spcCol="1270" anchor="t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rgbClr val="B80892"/>
                  </a:solidFill>
                  <a:latin typeface="Times New Roman" pitchFamily="18" charset="0"/>
                  <a:cs typeface="Times New Roman" pitchFamily="18" charset="0"/>
                </a:rPr>
                <a:t>Ремонт автомобильных дорог</a:t>
              </a:r>
              <a:endParaRPr lang="ru-RU" sz="2000" b="1" kern="1200" dirty="0">
                <a:solidFill>
                  <a:srgbClr val="B8089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26495" y="4024736"/>
              <a:ext cx="1547561" cy="549908"/>
            </a:xfrm>
            <a:custGeom>
              <a:avLst/>
              <a:gdLst>
                <a:gd name="connsiteX0" fmla="*/ 0 w 1563486"/>
                <a:gd name="connsiteY0" fmla="*/ 65450 h 392695"/>
                <a:gd name="connsiteX1" fmla="*/ 65450 w 1563486"/>
                <a:gd name="connsiteY1" fmla="*/ 0 h 392695"/>
                <a:gd name="connsiteX2" fmla="*/ 1498036 w 1563486"/>
                <a:gd name="connsiteY2" fmla="*/ 0 h 392695"/>
                <a:gd name="connsiteX3" fmla="*/ 1563486 w 1563486"/>
                <a:gd name="connsiteY3" fmla="*/ 65450 h 392695"/>
                <a:gd name="connsiteX4" fmla="*/ 1563486 w 1563486"/>
                <a:gd name="connsiteY4" fmla="*/ 327245 h 392695"/>
                <a:gd name="connsiteX5" fmla="*/ 1498036 w 1563486"/>
                <a:gd name="connsiteY5" fmla="*/ 392695 h 392695"/>
                <a:gd name="connsiteX6" fmla="*/ 65450 w 1563486"/>
                <a:gd name="connsiteY6" fmla="*/ 392695 h 392695"/>
                <a:gd name="connsiteX7" fmla="*/ 0 w 1563486"/>
                <a:gd name="connsiteY7" fmla="*/ 327245 h 392695"/>
                <a:gd name="connsiteX8" fmla="*/ 0 w 1563486"/>
                <a:gd name="connsiteY8" fmla="*/ 65450 h 39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486" h="392695">
                  <a:moveTo>
                    <a:pt x="0" y="65450"/>
                  </a:moveTo>
                  <a:cubicBezTo>
                    <a:pt x="0" y="29303"/>
                    <a:pt x="29303" y="0"/>
                    <a:pt x="65450" y="0"/>
                  </a:cubicBezTo>
                  <a:lnTo>
                    <a:pt x="1498036" y="0"/>
                  </a:lnTo>
                  <a:cubicBezTo>
                    <a:pt x="1534183" y="0"/>
                    <a:pt x="1563486" y="29303"/>
                    <a:pt x="1563486" y="65450"/>
                  </a:cubicBezTo>
                  <a:lnTo>
                    <a:pt x="1563486" y="327245"/>
                  </a:lnTo>
                  <a:cubicBezTo>
                    <a:pt x="1563486" y="363392"/>
                    <a:pt x="1534183" y="392695"/>
                    <a:pt x="1498036" y="392695"/>
                  </a:cubicBezTo>
                  <a:lnTo>
                    <a:pt x="65450" y="392695"/>
                  </a:lnTo>
                  <a:cubicBezTo>
                    <a:pt x="29303" y="392695"/>
                    <a:pt x="0" y="363392"/>
                    <a:pt x="0" y="327245"/>
                  </a:cubicBezTo>
                  <a:lnTo>
                    <a:pt x="0" y="654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610" tIns="64890" rIns="110610" bIns="6489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3,4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907701" y="4574644"/>
              <a:ext cx="6948546" cy="671405"/>
            </a:xfrm>
            <a:custGeom>
              <a:avLst/>
              <a:gdLst>
                <a:gd name="connsiteX0" fmla="*/ 0 w 6699735"/>
                <a:gd name="connsiteY0" fmla="*/ 61927 h 495415"/>
                <a:gd name="connsiteX1" fmla="*/ 6452028 w 6699735"/>
                <a:gd name="connsiteY1" fmla="*/ 61927 h 495415"/>
                <a:gd name="connsiteX2" fmla="*/ 6452028 w 6699735"/>
                <a:gd name="connsiteY2" fmla="*/ 0 h 495415"/>
                <a:gd name="connsiteX3" fmla="*/ 6699735 w 6699735"/>
                <a:gd name="connsiteY3" fmla="*/ 247708 h 495415"/>
                <a:gd name="connsiteX4" fmla="*/ 6452028 w 6699735"/>
                <a:gd name="connsiteY4" fmla="*/ 495415 h 495415"/>
                <a:gd name="connsiteX5" fmla="*/ 6452028 w 6699735"/>
                <a:gd name="connsiteY5" fmla="*/ 433488 h 495415"/>
                <a:gd name="connsiteX6" fmla="*/ 0 w 6699735"/>
                <a:gd name="connsiteY6" fmla="*/ 433488 h 495415"/>
                <a:gd name="connsiteX7" fmla="*/ 0 w 6699735"/>
                <a:gd name="connsiteY7" fmla="*/ 61927 h 4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735" h="495415">
                  <a:moveTo>
                    <a:pt x="0" y="61927"/>
                  </a:moveTo>
                  <a:lnTo>
                    <a:pt x="6452028" y="61927"/>
                  </a:lnTo>
                  <a:lnTo>
                    <a:pt x="6452028" y="0"/>
                  </a:lnTo>
                  <a:lnTo>
                    <a:pt x="6699735" y="247708"/>
                  </a:lnTo>
                  <a:lnTo>
                    <a:pt x="6452028" y="495415"/>
                  </a:lnTo>
                  <a:lnTo>
                    <a:pt x="6452028" y="433488"/>
                  </a:lnTo>
                  <a:lnTo>
                    <a:pt x="0" y="433488"/>
                  </a:lnTo>
                  <a:lnTo>
                    <a:pt x="0" y="61927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74627" rIns="198481" bIns="74627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дорог в рамках софинансирования с бюджетом  Пермского края, в т.ч. за счет краевого бюджета </a:t>
              </a:r>
              <a:r>
                <a:rPr lang="ru-RU" sz="2000" b="1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67,3</a:t>
              </a:r>
              <a:endParaRPr lang="ru-RU" sz="2000" b="1" kern="1200" dirty="0">
                <a:solidFill>
                  <a:srgbClr val="B8089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76241" y="4742817"/>
              <a:ext cx="1497815" cy="520903"/>
            </a:xfrm>
            <a:custGeom>
              <a:avLst/>
              <a:gdLst>
                <a:gd name="connsiteX0" fmla="*/ 0 w 1546231"/>
                <a:gd name="connsiteY0" fmla="*/ 74818 h 448902"/>
                <a:gd name="connsiteX1" fmla="*/ 74818 w 1546231"/>
                <a:gd name="connsiteY1" fmla="*/ 0 h 448902"/>
                <a:gd name="connsiteX2" fmla="*/ 1471413 w 1546231"/>
                <a:gd name="connsiteY2" fmla="*/ 0 h 448902"/>
                <a:gd name="connsiteX3" fmla="*/ 1546231 w 1546231"/>
                <a:gd name="connsiteY3" fmla="*/ 74818 h 448902"/>
                <a:gd name="connsiteX4" fmla="*/ 1546231 w 1546231"/>
                <a:gd name="connsiteY4" fmla="*/ 374084 h 448902"/>
                <a:gd name="connsiteX5" fmla="*/ 1471413 w 1546231"/>
                <a:gd name="connsiteY5" fmla="*/ 448902 h 448902"/>
                <a:gd name="connsiteX6" fmla="*/ 74818 w 1546231"/>
                <a:gd name="connsiteY6" fmla="*/ 448902 h 448902"/>
                <a:gd name="connsiteX7" fmla="*/ 0 w 1546231"/>
                <a:gd name="connsiteY7" fmla="*/ 374084 h 448902"/>
                <a:gd name="connsiteX8" fmla="*/ 0 w 1546231"/>
                <a:gd name="connsiteY8" fmla="*/ 74818 h 44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231" h="448902">
                  <a:moveTo>
                    <a:pt x="0" y="74818"/>
                  </a:moveTo>
                  <a:cubicBezTo>
                    <a:pt x="0" y="33497"/>
                    <a:pt x="33497" y="0"/>
                    <a:pt x="74818" y="0"/>
                  </a:cubicBezTo>
                  <a:lnTo>
                    <a:pt x="1471413" y="0"/>
                  </a:lnTo>
                  <a:cubicBezTo>
                    <a:pt x="1512734" y="0"/>
                    <a:pt x="1546231" y="33497"/>
                    <a:pt x="1546231" y="74818"/>
                  </a:cubicBezTo>
                  <a:lnTo>
                    <a:pt x="1546231" y="374084"/>
                  </a:lnTo>
                  <a:cubicBezTo>
                    <a:pt x="1546231" y="415405"/>
                    <a:pt x="1512734" y="448902"/>
                    <a:pt x="1471413" y="448902"/>
                  </a:cubicBezTo>
                  <a:lnTo>
                    <a:pt x="74818" y="448902"/>
                  </a:lnTo>
                  <a:cubicBezTo>
                    <a:pt x="33497" y="448902"/>
                    <a:pt x="0" y="415405"/>
                    <a:pt x="0" y="374084"/>
                  </a:cubicBezTo>
                  <a:lnTo>
                    <a:pt x="0" y="748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354" tIns="67634" rIns="113354" bIns="6763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74,8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958249" y="5380724"/>
              <a:ext cx="6803123" cy="640563"/>
            </a:xfrm>
            <a:custGeom>
              <a:avLst/>
              <a:gdLst>
                <a:gd name="connsiteX0" fmla="*/ 0 w 6555724"/>
                <a:gd name="connsiteY0" fmla="*/ 40252 h 322014"/>
                <a:gd name="connsiteX1" fmla="*/ 6394717 w 6555724"/>
                <a:gd name="connsiteY1" fmla="*/ 40252 h 322014"/>
                <a:gd name="connsiteX2" fmla="*/ 6394717 w 6555724"/>
                <a:gd name="connsiteY2" fmla="*/ 0 h 322014"/>
                <a:gd name="connsiteX3" fmla="*/ 6555724 w 6555724"/>
                <a:gd name="connsiteY3" fmla="*/ 161007 h 322014"/>
                <a:gd name="connsiteX4" fmla="*/ 6394717 w 6555724"/>
                <a:gd name="connsiteY4" fmla="*/ 322014 h 322014"/>
                <a:gd name="connsiteX5" fmla="*/ 6394717 w 6555724"/>
                <a:gd name="connsiteY5" fmla="*/ 281762 h 322014"/>
                <a:gd name="connsiteX6" fmla="*/ 0 w 6555724"/>
                <a:gd name="connsiteY6" fmla="*/ 281762 h 322014"/>
                <a:gd name="connsiteX7" fmla="*/ 0 w 6555724"/>
                <a:gd name="connsiteY7" fmla="*/ 40252 h 32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5724" h="322014">
                  <a:moveTo>
                    <a:pt x="0" y="40252"/>
                  </a:moveTo>
                  <a:lnTo>
                    <a:pt x="6394717" y="40252"/>
                  </a:lnTo>
                  <a:lnTo>
                    <a:pt x="6394717" y="0"/>
                  </a:lnTo>
                  <a:lnTo>
                    <a:pt x="6555724" y="161007"/>
                  </a:lnTo>
                  <a:lnTo>
                    <a:pt x="6394717" y="322014"/>
                  </a:lnTo>
                  <a:lnTo>
                    <a:pt x="6394717" y="281762"/>
                  </a:lnTo>
                  <a:lnTo>
                    <a:pt x="0" y="281762"/>
                  </a:lnTo>
                  <a:lnTo>
                    <a:pt x="0" y="4025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52952" rIns="133455" bIns="52952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b="1" kern="1200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дворовых территорий</a:t>
              </a:r>
              <a:endParaRPr lang="ru-RU" sz="2000" b="1" kern="1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endPara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2000" b="1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</a:t>
              </a:r>
              <a:r>
                <a:rPr lang="ru-RU" sz="2000" b="1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 дорожного </a:t>
              </a:r>
              <a:r>
                <a:rPr lang="ru-RU" sz="2000" b="1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движения (</a:t>
              </a:r>
              <a:r>
                <a:rPr lang="ru-RU" sz="1400" b="1" dirty="0" smtClean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диагностика дорог, нанесение разметки, обслуживание светофоров и др.)</a:t>
              </a:r>
              <a:endParaRPr lang="ru-RU" sz="1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26495" y="5475495"/>
              <a:ext cx="1547561" cy="451019"/>
            </a:xfrm>
            <a:custGeom>
              <a:avLst/>
              <a:gdLst>
                <a:gd name="connsiteX0" fmla="*/ 0 w 1547561"/>
                <a:gd name="connsiteY0" fmla="*/ 75171 h 451019"/>
                <a:gd name="connsiteX1" fmla="*/ 75171 w 1547561"/>
                <a:gd name="connsiteY1" fmla="*/ 0 h 451019"/>
                <a:gd name="connsiteX2" fmla="*/ 1472390 w 1547561"/>
                <a:gd name="connsiteY2" fmla="*/ 0 h 451019"/>
                <a:gd name="connsiteX3" fmla="*/ 1547561 w 1547561"/>
                <a:gd name="connsiteY3" fmla="*/ 75171 h 451019"/>
                <a:gd name="connsiteX4" fmla="*/ 1547561 w 1547561"/>
                <a:gd name="connsiteY4" fmla="*/ 375848 h 451019"/>
                <a:gd name="connsiteX5" fmla="*/ 1472390 w 1547561"/>
                <a:gd name="connsiteY5" fmla="*/ 451019 h 451019"/>
                <a:gd name="connsiteX6" fmla="*/ 75171 w 1547561"/>
                <a:gd name="connsiteY6" fmla="*/ 451019 h 451019"/>
                <a:gd name="connsiteX7" fmla="*/ 0 w 1547561"/>
                <a:gd name="connsiteY7" fmla="*/ 375848 h 451019"/>
                <a:gd name="connsiteX8" fmla="*/ 0 w 1547561"/>
                <a:gd name="connsiteY8" fmla="*/ 75171 h 45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561" h="451019">
                  <a:moveTo>
                    <a:pt x="0" y="75171"/>
                  </a:moveTo>
                  <a:cubicBezTo>
                    <a:pt x="0" y="33655"/>
                    <a:pt x="33655" y="0"/>
                    <a:pt x="75171" y="0"/>
                  </a:cubicBezTo>
                  <a:lnTo>
                    <a:pt x="1472390" y="0"/>
                  </a:lnTo>
                  <a:cubicBezTo>
                    <a:pt x="1513906" y="0"/>
                    <a:pt x="1547561" y="33655"/>
                    <a:pt x="1547561" y="75171"/>
                  </a:cubicBezTo>
                  <a:lnTo>
                    <a:pt x="1547561" y="375848"/>
                  </a:lnTo>
                  <a:cubicBezTo>
                    <a:pt x="1547561" y="417364"/>
                    <a:pt x="1513906" y="451019"/>
                    <a:pt x="1472390" y="451019"/>
                  </a:cubicBezTo>
                  <a:lnTo>
                    <a:pt x="75171" y="451019"/>
                  </a:lnTo>
                  <a:cubicBezTo>
                    <a:pt x="33655" y="451019"/>
                    <a:pt x="0" y="417364"/>
                    <a:pt x="0" y="375848"/>
                  </a:cubicBezTo>
                  <a:lnTo>
                    <a:pt x="0" y="751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57" tIns="67737" rIns="113457" bIns="677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4,6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7801" y="6069117"/>
              <a:ext cx="1547561" cy="513806"/>
            </a:xfrm>
            <a:custGeom>
              <a:avLst/>
              <a:gdLst>
                <a:gd name="connsiteX0" fmla="*/ 0 w 1547561"/>
                <a:gd name="connsiteY0" fmla="*/ 75171 h 451019"/>
                <a:gd name="connsiteX1" fmla="*/ 75171 w 1547561"/>
                <a:gd name="connsiteY1" fmla="*/ 0 h 451019"/>
                <a:gd name="connsiteX2" fmla="*/ 1472390 w 1547561"/>
                <a:gd name="connsiteY2" fmla="*/ 0 h 451019"/>
                <a:gd name="connsiteX3" fmla="*/ 1547561 w 1547561"/>
                <a:gd name="connsiteY3" fmla="*/ 75171 h 451019"/>
                <a:gd name="connsiteX4" fmla="*/ 1547561 w 1547561"/>
                <a:gd name="connsiteY4" fmla="*/ 375848 h 451019"/>
                <a:gd name="connsiteX5" fmla="*/ 1472390 w 1547561"/>
                <a:gd name="connsiteY5" fmla="*/ 451019 h 451019"/>
                <a:gd name="connsiteX6" fmla="*/ 75171 w 1547561"/>
                <a:gd name="connsiteY6" fmla="*/ 451019 h 451019"/>
                <a:gd name="connsiteX7" fmla="*/ 0 w 1547561"/>
                <a:gd name="connsiteY7" fmla="*/ 375848 h 451019"/>
                <a:gd name="connsiteX8" fmla="*/ 0 w 1547561"/>
                <a:gd name="connsiteY8" fmla="*/ 75171 h 45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561" h="451019">
                  <a:moveTo>
                    <a:pt x="0" y="75171"/>
                  </a:moveTo>
                  <a:cubicBezTo>
                    <a:pt x="0" y="33655"/>
                    <a:pt x="33655" y="0"/>
                    <a:pt x="75171" y="0"/>
                  </a:cubicBezTo>
                  <a:lnTo>
                    <a:pt x="1472390" y="0"/>
                  </a:lnTo>
                  <a:cubicBezTo>
                    <a:pt x="1513906" y="0"/>
                    <a:pt x="1547561" y="33655"/>
                    <a:pt x="1547561" y="75171"/>
                  </a:cubicBezTo>
                  <a:lnTo>
                    <a:pt x="1547561" y="375848"/>
                  </a:lnTo>
                  <a:cubicBezTo>
                    <a:pt x="1547561" y="417364"/>
                    <a:pt x="1513906" y="451019"/>
                    <a:pt x="1472390" y="451019"/>
                  </a:cubicBezTo>
                  <a:lnTo>
                    <a:pt x="75171" y="451019"/>
                  </a:lnTo>
                  <a:cubicBezTo>
                    <a:pt x="33655" y="451019"/>
                    <a:pt x="0" y="417364"/>
                    <a:pt x="0" y="375848"/>
                  </a:cubicBezTo>
                  <a:lnTo>
                    <a:pt x="0" y="751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57" tIns="67737" rIns="113457" bIns="677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2,8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36695" y="764703"/>
            <a:ext cx="1300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Прочие доходы 14,4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01" y="264675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 Направлено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 124,8 млн. рублей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5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>
            <a:extLst>
              <a:ext uri="{FF2B5EF4-FFF2-40B4-BE49-F238E27FC236}">
                <a16:creationId xmlns:a16="http://schemas.microsoft.com/office/drawing/2014/main" xmlns="" id="{8B4FB207-04BC-41EF-834C-AFDB83B36862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2477707818"/>
              </p:ext>
            </p:extLst>
          </p:nvPr>
        </p:nvGraphicFramePr>
        <p:xfrm>
          <a:off x="35496" y="264568"/>
          <a:ext cx="9000999" cy="6404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5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0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9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2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0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41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3489">
                <a:tc gridSpan="8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6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Наименование территории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Протяженность, км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Тротуар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Асфальт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Переходный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КБ</a:t>
                      </a:r>
                      <a:r>
                        <a:rPr lang="ru-RU" sz="1100" b="1" u="none" strike="noStrike" dirty="0">
                          <a:effectLst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МБ</a:t>
                      </a:r>
                      <a:r>
                        <a:rPr lang="ru-RU" sz="1100" b="1" u="none" strike="noStrike" dirty="0">
                          <a:effectLst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Всего, </a:t>
                      </a:r>
                    </a:p>
                    <a:p>
                      <a:pPr algn="ctr" fontAlgn="b"/>
                      <a:r>
                        <a:rPr lang="ru-RU" sz="11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по ул.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Челюскинцев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1,500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2 039,51460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226,61274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2 266,12734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по ул.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1,000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1 396,30135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155,14460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1 551,44595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по ул. Космонавтов от ул. Карла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0,715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3 831,07959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425,67551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4 256,75510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по ул. Кирова от ул. Колхозной до д.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0,800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4 194,02340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466,00261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4 660,02601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по ул. Колхозная от плотины до ул.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0,271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0,326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2 984,46764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331,60752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3 316,07516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участков автомобильных дорог в п. Суксун по ул. Кирова от д.141 до ул. Чапаева, по ул. Чапаева от ул. Кирова до ул. Центральная в д. Кошелево;                                                                  Ремонт участка автомобильной дороги по ул. Центральная в д. Кошелево от ул. Чапаева в п. Суксун до ул. Одина в д. Кошелево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0,781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7 726,34152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858,48240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8 584,82392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участков автомобильных дорог по проезду ул. Северная- ул. Николая Малелина от ул. Северная до ул. Заозерная и ул. Заозерная от д. 1 до д.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0,623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6 335,88887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703,98766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7 039,87653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68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ул. Калинина в п. Суксун (тротуар от д. 15 до д. 27)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0,184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717,75464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79,75052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797,50516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20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по ул. Карла Маркса от плотины до ул. Кирова, тротуара от плотины до ул.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0,267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0,408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5 089,41913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565,49102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5 654,91015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6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AD842CD-708E-42D2-B55E-ACFBFF58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98" y="-2132"/>
            <a:ext cx="7920880" cy="400744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в п.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Суксун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1EC4808-CDF4-4AE9-974E-97811CCCF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0839497"/>
              </p:ext>
            </p:extLst>
          </p:nvPr>
        </p:nvGraphicFramePr>
        <p:xfrm>
          <a:off x="49213" y="6683375"/>
          <a:ext cx="9036051" cy="217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13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60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6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96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34 314,79074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3 812,75458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38 127,54532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3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50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1619672" y="4581128"/>
            <a:ext cx="6975480" cy="1080120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 проекта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об исполнении бюджета в Контрольно-счетную палату для подготовки заключения 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до 01 апреля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6628" y="116633"/>
            <a:ext cx="87570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отчета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483768" y="5808905"/>
            <a:ext cx="6399868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бюджетной отчетности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сроки установленные финансовым органом, Министерством финансов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115616" y="3284984"/>
            <a:ext cx="7044282" cy="1013569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проверка годового отчета об исполнении бюджета Контрольно-счетной палатой 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в Думу до рассмотрения годового отчета 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64452" y="2175338"/>
            <a:ext cx="6650102" cy="821614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администрацией годового отчета в представительный орган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до 01 мая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86992" y="764705"/>
            <a:ext cx="6552728" cy="1224135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и утверждение годового отчета об исполнении бюджета представительным органом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сроки установленные регламентом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 rot="10800000">
            <a:off x="8135179" y="529134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9" name="Полилиния 8"/>
          <p:cNvSpPr/>
          <p:nvPr/>
        </p:nvSpPr>
        <p:spPr>
          <a:xfrm rot="10800000">
            <a:off x="6812691" y="2719834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0" name="Полилиния 9"/>
          <p:cNvSpPr/>
          <p:nvPr/>
        </p:nvSpPr>
        <p:spPr>
          <a:xfrm rot="10800000">
            <a:off x="6374570" y="1610188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534627376"/>
              </p:ext>
            </p:extLst>
          </p:nvPr>
        </p:nvGraphicFramePr>
        <p:xfrm>
          <a:off x="6753534" y="105273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Номер слайда 3"/>
          <p:cNvSpPr txBox="1">
            <a:spLocks/>
          </p:cNvSpPr>
          <p:nvPr/>
        </p:nvSpPr>
        <p:spPr>
          <a:xfrm>
            <a:off x="8788497" y="6586900"/>
            <a:ext cx="321880" cy="180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596336" y="401597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  <a:solidFill>
            <a:srgbClr val="FFFF00">
              <a:alpha val="90000"/>
            </a:srgbClr>
          </a:solidFill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</p:spTree>
    <p:extLst>
      <p:ext uri="{BB962C8B-B14F-4D97-AF65-F5344CB8AC3E}">
        <p14:creationId xmlns:p14="http://schemas.microsoft.com/office/powerpoint/2010/main" xmlns="" val="40936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Graphic spid="11" grpId="0">
        <p:bldAsOne/>
      </p:bldGraphic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1997516-5901-41FE-9010-1266BABF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9" y="44623"/>
            <a:ext cx="9212904" cy="432049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по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E3A8E45-A65E-4620-8E0C-533E1BE82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2845461"/>
              </p:ext>
            </p:extLst>
          </p:nvPr>
        </p:nvGraphicFramePr>
        <p:xfrm>
          <a:off x="237741" y="476673"/>
          <a:ext cx="8726746" cy="3029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6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4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03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24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8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территории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Переходный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Поедугинская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5,200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9 </a:t>
                      </a:r>
                      <a:r>
                        <a:rPr lang="ru-RU" sz="1800" b="1" u="none" strike="noStrike" dirty="0" smtClean="0">
                          <a:effectLst/>
                        </a:rPr>
                        <a:t>357,61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 </a:t>
                      </a:r>
                      <a:r>
                        <a:rPr lang="ru-RU" sz="1800" b="1" u="none" strike="noStrike" dirty="0" smtClean="0">
                          <a:effectLst/>
                        </a:rPr>
                        <a:t>039,73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 </a:t>
                      </a:r>
                      <a:r>
                        <a:rPr lang="ru-RU" sz="1800" b="1" u="none" strike="noStrike" dirty="0" smtClean="0">
                          <a:effectLst/>
                        </a:rPr>
                        <a:t>397,34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Суксун-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Сасыково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1,000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427,28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269,69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696,98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 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Сызганка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-Березовка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1,000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155,87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239,54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395,41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Суксун-Поедуги-Сызганка (уч.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Поедуги-Сызганка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1,600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442,42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271,38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713,80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Суксун-</a:t>
                      </a:r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Поедуги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-Журавли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1,600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332,02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259,11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</a:t>
                      </a:r>
                      <a:r>
                        <a:rPr lang="ru-RU" sz="1800" u="none" strike="noStrike" dirty="0" smtClean="0">
                          <a:effectLst/>
                        </a:rPr>
                        <a:t>591,13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0779236"/>
              </p:ext>
            </p:extLst>
          </p:nvPr>
        </p:nvGraphicFramePr>
        <p:xfrm>
          <a:off x="251520" y="4221088"/>
          <a:ext cx="8713663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8967"/>
                <a:gridCol w="967545"/>
                <a:gridCol w="820686"/>
                <a:gridCol w="967545"/>
                <a:gridCol w="1048174"/>
                <a:gridCol w="1048174"/>
                <a:gridCol w="1062572"/>
              </a:tblGrid>
              <a:tr h="48602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территории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Протяженность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Асфальт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Переходный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/>
                    </a:solidFill>
                  </a:tcPr>
                </a:tc>
              </a:tr>
              <a:tr h="314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Киселевская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2,453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813,26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Пермь-Екатеринбург- Сабарка(2),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</a:tr>
              <a:tr h="572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Сабарка-Моргуново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</a:tr>
            </a:tbl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09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1997516-5901-41FE-9010-1266BABF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9" y="44623"/>
            <a:ext cx="9212904" cy="432049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по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4801218"/>
              </p:ext>
            </p:extLst>
          </p:nvPr>
        </p:nvGraphicFramePr>
        <p:xfrm>
          <a:off x="251522" y="692694"/>
          <a:ext cx="8784974" cy="5976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642"/>
                <a:gridCol w="890691"/>
                <a:gridCol w="763449"/>
                <a:gridCol w="755498"/>
                <a:gridCol w="890691"/>
                <a:gridCol w="964916"/>
                <a:gridCol w="964916"/>
                <a:gridCol w="978171"/>
              </a:tblGrid>
              <a:tr h="564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Наименование территории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Протяжен- </a:t>
                      </a:r>
                      <a:r>
                        <a:rPr lang="ru-RU" sz="1300" b="1" u="none" strike="noStrike" dirty="0" err="1">
                          <a:effectLst/>
                        </a:rPr>
                        <a:t>ность</a:t>
                      </a:r>
                      <a:r>
                        <a:rPr lang="ru-RU" sz="1300" b="1" u="none" strike="noStrike" dirty="0">
                          <a:effectLst/>
                        </a:rPr>
                        <a:t>, км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Тротуар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Асфальт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Переходный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КБ</a:t>
                      </a:r>
                      <a:r>
                        <a:rPr lang="ru-RU" sz="1300" b="1" u="none" strike="noStrike" dirty="0">
                          <a:effectLst/>
                        </a:rPr>
                        <a:t>, </a:t>
                      </a:r>
                      <a:r>
                        <a:rPr lang="ru-RU" sz="1300" b="1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300" b="1" u="none" strike="noStrike" dirty="0" smtClean="0">
                          <a:effectLst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МБ</a:t>
                      </a:r>
                      <a:r>
                        <a:rPr lang="ru-RU" sz="1300" b="1" u="none" strike="noStrike" dirty="0">
                          <a:effectLst/>
                        </a:rPr>
                        <a:t>, </a:t>
                      </a:r>
                      <a:r>
                        <a:rPr lang="ru-RU" sz="13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300" b="1" u="none" strike="noStrike" dirty="0">
                          <a:effectLst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Всего, </a:t>
                      </a:r>
                      <a:r>
                        <a:rPr lang="ru-RU" sz="13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300" b="1" u="none" strike="noStrike" dirty="0">
                          <a:effectLst/>
                        </a:rPr>
                        <a:t>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72" marR="4272" marT="4273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004,77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444,97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27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"Ключи-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Агафонково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(участок Ключи-Тис), км 013+100-км 013+595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886,121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</a:tr>
              <a:tr h="866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Сыра-Тис, км 000+100 - км 000+300, км 002+760 - км 003+088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</a:tr>
              <a:tr h="1027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«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Шахарово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-Брехово» по ул.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Золина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с. Ключи (тротуар от д. 99 до д. 151)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763,78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307,08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070,86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</a:tr>
              <a:tr h="1027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Ключи-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Агафонково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(уч. Тис-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Агафонково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км 027+606 - км 029+400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871,14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</a:tr>
              <a:tr h="1082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автомобильной дороги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Шахарово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-Брехово (уч. Ключи-Брехово), км 004+910 - км 005+185, тротуара, км 005+180 - км 005+380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624,26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2" marR="4272" marT="427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604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Box 5">
            <a:extLst>
              <a:ext uri="{FF2B5EF4-FFF2-40B4-BE49-F238E27FC236}">
                <a16:creationId xmlns:a16="http://schemas.microsoft.com/office/drawing/2014/main" xmlns="" id="{C90D0DE4-2FE4-4A52-98C6-872047F18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2" y="1581353"/>
            <a:ext cx="8964489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marL="0" indent="0" eaLnBrk="1" hangingPunct="1">
              <a:defRPr/>
            </a:pPr>
            <a:endPara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газопровода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с. Брехово </a:t>
            </a:r>
          </a:p>
          <a:p>
            <a:pPr marL="0" indent="0" eaLnBrk="1" hangingPunct="1">
              <a:defRPr/>
            </a:pPr>
            <a:r>
              <a:rPr lang="ru-RU" alt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Стоимость строительства - </a:t>
            </a:r>
            <a:r>
              <a:rPr lang="ru-RU" alt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46,0 млн. руб., </a:t>
            </a:r>
            <a:r>
              <a:rPr lang="ru-RU" alt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alt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                      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 Бюджет ПК</a:t>
            </a:r>
            <a:r>
              <a:rPr lang="ru-RU" alt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– 33,2 млн. руб.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 Бюджет </a:t>
            </a:r>
            <a:r>
              <a:rPr lang="ru-RU" altLang="ru-RU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Суксунского</a:t>
            </a:r>
            <a:r>
              <a:rPr lang="ru-RU" alt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ГО </a:t>
            </a:r>
            <a:r>
              <a:rPr lang="ru-RU" alt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12,8 млн. руб.</a:t>
            </a:r>
          </a:p>
          <a:p>
            <a:pPr eaLnBrk="1" hangingPunct="1">
              <a:defRPr/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Из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2022 год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24,4 млн. </a:t>
            </a:r>
            <a:r>
              <a:rPr lang="ru-RU" alt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Бюджет ПК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17,6 млн. руб. 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Бюджет округа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6,8 млн. руб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6CBCE7E5-E674-45F2-855B-FA2AD89B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88224" y="1409336"/>
            <a:ext cx="2555776" cy="16329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494B9B-ECF8-4AB4-BE04-083FA08C9CF2}"/>
              </a:ext>
            </a:extLst>
          </p:cNvPr>
          <p:cNvSpPr txBox="1"/>
          <p:nvPr/>
        </p:nvSpPr>
        <p:spPr>
          <a:xfrm>
            <a:off x="642910" y="35913"/>
            <a:ext cx="750099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DBF5F9">
                    <a:lumMod val="25000"/>
                  </a:srgbClr>
                </a:solidFill>
                <a:cs typeface="Times New Roman" pitchFamily="18" charset="0"/>
              </a:rPr>
              <a:t>Финансирование </a:t>
            </a:r>
            <a:r>
              <a:rPr lang="ru-RU" sz="3200" b="1" dirty="0" err="1" smtClean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DBF5F9">
                    <a:lumMod val="25000"/>
                  </a:srgbClr>
                </a:solidFill>
                <a:cs typeface="Times New Roman" pitchFamily="18" charset="0"/>
              </a:rPr>
              <a:t>инвестпроектов</a:t>
            </a:r>
            <a:endParaRPr lang="ru-RU" sz="3200" b="1" dirty="0">
              <a:ln w="900" cmpd="sng">
                <a:solidFill>
                  <a:srgbClr val="0F6FC6">
                    <a:satMod val="190000"/>
                    <a:alpha val="55000"/>
                  </a:srgbClr>
                </a:solidFill>
                <a:prstDash val="solid"/>
              </a:ln>
              <a:solidFill>
                <a:srgbClr val="DBF5F9">
                  <a:lumMod val="2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4567" name="AutoShape 2" descr="https://rihtardesigns.com/wp-content/uploads/2016/05/LPG-4-768x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3F2023B0-1E43-49BF-929D-CC14F04D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06" y="4437112"/>
            <a:ext cx="8702675" cy="286232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marL="0" indent="0"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распределительных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газопроводов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Сабарка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д. </a:t>
            </a:r>
            <a:r>
              <a:rPr lang="ru-RU" alt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Моргуново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с. </a:t>
            </a:r>
            <a:r>
              <a:rPr lang="ru-RU" alt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Советная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строительства (2022-2023гг) –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119,7 млн. руб.,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Бюджет ПК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119,6 млн. руб.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Бюджет </a:t>
            </a:r>
            <a:r>
              <a:rPr lang="ru-RU" alt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Суксунского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0,1 млн. руб.</a:t>
            </a:r>
          </a:p>
          <a:p>
            <a:pPr eaLnBrk="1" hangingPunct="1">
              <a:defRPr/>
            </a:pP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Из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2022 год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77,45 млн. руб. </a:t>
            </a: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Бюджет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77,4 млн. руб.                        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Бюджет округа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0,05 млн. руб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eaLnBrk="1" hangingPunct="1">
              <a:defRPr/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748380"/>
            <a:ext cx="821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рамках региональной программы газификации жилищно-коммунального комплекса завершено строительство 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Шестиугольник 57"/>
          <p:cNvSpPr/>
          <p:nvPr/>
        </p:nvSpPr>
        <p:spPr>
          <a:xfrm>
            <a:off x="2571371" y="1145458"/>
            <a:ext cx="3672408" cy="3000396"/>
          </a:xfrm>
          <a:prstGeom prst="hexagon">
            <a:avLst>
              <a:gd name="adj" fmla="val 28355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929828" y="642918"/>
            <a:ext cx="71504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«Жилье и городская среда»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 descr="https://e.sfu-kras.ru/pluginfile.php/878241/course/overviewfiles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220" y="1145458"/>
            <a:ext cx="3214711" cy="2428892"/>
          </a:xfrm>
          <a:prstGeom prst="rect">
            <a:avLst/>
          </a:prstGeom>
          <a:noFill/>
        </p:spPr>
      </p:pic>
      <p:sp>
        <p:nvSpPr>
          <p:cNvPr id="71" name="Шестиугольник 70"/>
          <p:cNvSpPr/>
          <p:nvPr/>
        </p:nvSpPr>
        <p:spPr>
          <a:xfrm>
            <a:off x="5267641" y="3760828"/>
            <a:ext cx="3071835" cy="2376264"/>
          </a:xfrm>
          <a:prstGeom prst="hexagon">
            <a:avLst>
              <a:gd name="adj" fmla="val 28355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476785" y="3727238"/>
            <a:ext cx="2520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E07C9"/>
                </a:solidFill>
                <a:cs typeface="Times New Roman" pitchFamily="18" charset="0"/>
              </a:rPr>
              <a:t>Благоустройство </a:t>
            </a:r>
          </a:p>
          <a:p>
            <a:pPr algn="ctr"/>
            <a:r>
              <a:rPr lang="ru-RU" sz="1600" b="1" dirty="0" smtClean="0">
                <a:solidFill>
                  <a:srgbClr val="1E07C9"/>
                </a:solidFill>
                <a:cs typeface="Times New Roman" pitchFamily="18" charset="0"/>
              </a:rPr>
              <a:t>детской площадки, </a:t>
            </a:r>
          </a:p>
          <a:p>
            <a:pPr algn="ctr"/>
            <a:r>
              <a:rPr lang="ru-RU" sz="1600" b="1" dirty="0" err="1">
                <a:solidFill>
                  <a:srgbClr val="1E07C9"/>
                </a:solidFill>
                <a:cs typeface="Times New Roman" pitchFamily="18" charset="0"/>
              </a:rPr>
              <a:t>п</a:t>
            </a:r>
            <a:r>
              <a:rPr lang="ru-RU" sz="1600" b="1" dirty="0" err="1" smtClean="0">
                <a:solidFill>
                  <a:srgbClr val="1E07C9"/>
                </a:solidFill>
                <a:cs typeface="Times New Roman" pitchFamily="18" charset="0"/>
              </a:rPr>
              <a:t>.Суксун</a:t>
            </a:r>
            <a:r>
              <a:rPr lang="ru-RU" sz="1600" b="1" dirty="0" smtClean="0">
                <a:solidFill>
                  <a:srgbClr val="1E07C9"/>
                </a:solidFill>
                <a:cs typeface="Times New Roman" pitchFamily="18" charset="0"/>
              </a:rPr>
              <a:t>,  ул. Вишневая</a:t>
            </a:r>
          </a:p>
          <a:p>
            <a:pPr algn="ctr"/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715272" y="4509120"/>
            <a:ext cx="1428729" cy="714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ФБ,КБ -4 765,4 </a:t>
            </a:r>
          </a:p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МБ – 529,5</a:t>
            </a:r>
            <a:endParaRPr lang="ru-RU" sz="14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6636236" y="4641980"/>
            <a:ext cx="1143008" cy="504056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план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Шестиугольник 79"/>
          <p:cNvSpPr/>
          <p:nvPr/>
        </p:nvSpPr>
        <p:spPr>
          <a:xfrm>
            <a:off x="242678" y="3814344"/>
            <a:ext cx="3071835" cy="2376264"/>
          </a:xfrm>
          <a:prstGeom prst="hexagon">
            <a:avLst>
              <a:gd name="adj" fmla="val 28355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76490" y="3814344"/>
            <a:ext cx="2448273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1600" b="1" dirty="0">
                <a:solidFill>
                  <a:srgbClr val="1E07C9"/>
                </a:solidFill>
                <a:cs typeface="Times New Roman" pitchFamily="18" charset="0"/>
              </a:rPr>
              <a:t>Ремонт дворовой </a:t>
            </a:r>
            <a:r>
              <a:rPr lang="ru-RU" altLang="ru-RU" sz="1600" b="1" dirty="0" smtClean="0">
                <a:solidFill>
                  <a:srgbClr val="1E07C9"/>
                </a:solidFill>
                <a:cs typeface="Times New Roman" pitchFamily="18" charset="0"/>
              </a:rPr>
              <a:t>территории </a:t>
            </a:r>
            <a:endParaRPr lang="ru-RU" altLang="ru-RU" sz="1600" b="1" dirty="0">
              <a:solidFill>
                <a:srgbClr val="1E07C9"/>
              </a:solidFill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dirty="0">
                <a:solidFill>
                  <a:srgbClr val="1E07C9"/>
                </a:solidFill>
                <a:cs typeface="Times New Roman" pitchFamily="18" charset="0"/>
              </a:rPr>
              <a:t>п. Суксун ул. Мичурина </a:t>
            </a:r>
            <a:endParaRPr lang="ru-RU" altLang="ru-RU" sz="1600" b="1" dirty="0" smtClean="0">
              <a:solidFill>
                <a:srgbClr val="1E07C9"/>
              </a:solidFill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600" b="1" dirty="0" smtClean="0">
                <a:solidFill>
                  <a:srgbClr val="1E07C9"/>
                </a:solidFill>
                <a:cs typeface="Times New Roman" pitchFamily="18" charset="0"/>
              </a:rPr>
              <a:t>д</a:t>
            </a:r>
            <a:r>
              <a:rPr lang="ru-RU" altLang="ru-RU" sz="1600" b="1" dirty="0">
                <a:solidFill>
                  <a:srgbClr val="1E07C9"/>
                </a:solidFill>
                <a:cs typeface="Times New Roman" pitchFamily="18" charset="0"/>
              </a:rPr>
              <a:t>. </a:t>
            </a:r>
            <a:r>
              <a:rPr lang="ru-RU" altLang="ru-RU" sz="1600" b="1" dirty="0" smtClean="0">
                <a:solidFill>
                  <a:srgbClr val="1E07C9"/>
                </a:solidFill>
                <a:cs typeface="Times New Roman" pitchFamily="18" charset="0"/>
              </a:rPr>
              <a:t>5</a:t>
            </a:r>
            <a:endParaRPr lang="ru-RU" altLang="ru-RU" sz="1600" b="1" dirty="0">
              <a:solidFill>
                <a:srgbClr val="1E07C9"/>
              </a:solidFill>
              <a:cs typeface="Times New Roman" pitchFamily="18" charset="0"/>
            </a:endParaRPr>
          </a:p>
          <a:p>
            <a:pPr algn="r">
              <a:buNone/>
            </a:pPr>
            <a:endParaRPr lang="ru-RU" sz="1400" b="1" i="1" dirty="0" smtClean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pPr algn="r">
              <a:buNone/>
            </a:pPr>
            <a:endParaRPr lang="ru-RU" sz="1200" b="1" i="1" dirty="0" smtClean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230281" y="4649360"/>
            <a:ext cx="1372874" cy="6179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ФБ,КБ –1973,3</a:t>
            </a:r>
          </a:p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МБ –219,2 </a:t>
            </a:r>
            <a:endParaRPr lang="ru-RU" sz="14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261513" y="4732936"/>
            <a:ext cx="995572" cy="43204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план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142852"/>
            <a:ext cx="621510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 значимых проектах</a:t>
            </a:r>
            <a:endParaRPr lang="ru-RU" sz="22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7715272" y="1002582"/>
            <a:ext cx="1285884" cy="2857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тыс.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Номер слайда 15"/>
          <p:cNvSpPr txBox="1">
            <a:spLocks/>
          </p:cNvSpPr>
          <p:nvPr/>
        </p:nvSpPr>
        <p:spPr>
          <a:xfrm>
            <a:off x="8786843" y="6267795"/>
            <a:ext cx="357158" cy="6027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4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65" y="5223702"/>
            <a:ext cx="2319598" cy="16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Стрелка вправо с вырезом 78"/>
          <p:cNvSpPr/>
          <p:nvPr/>
        </p:nvSpPr>
        <p:spPr>
          <a:xfrm rot="7450481">
            <a:off x="1923913" y="3081705"/>
            <a:ext cx="1177492" cy="618805"/>
          </a:xfrm>
          <a:prstGeom prst="notchedRightArrow">
            <a:avLst>
              <a:gd name="adj1" fmla="val 37543"/>
              <a:gd name="adj2" fmla="val 48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с вырезом 69"/>
          <p:cNvSpPr/>
          <p:nvPr/>
        </p:nvSpPr>
        <p:spPr>
          <a:xfrm rot="3688323">
            <a:off x="5803848" y="3028763"/>
            <a:ext cx="1061640" cy="543449"/>
          </a:xfrm>
          <a:prstGeom prst="notchedRightArrow">
            <a:avLst>
              <a:gd name="adj1" fmla="val 37543"/>
              <a:gd name="adj2" fmla="val 48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7" y="5223702"/>
            <a:ext cx="2257789" cy="164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6530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Шестиугольник 42"/>
          <p:cNvSpPr/>
          <p:nvPr/>
        </p:nvSpPr>
        <p:spPr>
          <a:xfrm>
            <a:off x="5110905" y="3853264"/>
            <a:ext cx="2839632" cy="2376264"/>
          </a:xfrm>
          <a:prstGeom prst="hexagon">
            <a:avLst>
              <a:gd name="adj" fmla="val 28355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rgbClr val="1E07C9"/>
              </a:solidFill>
            </a:endParaRPr>
          </a:p>
        </p:txBody>
      </p:sp>
      <p:sp>
        <p:nvSpPr>
          <p:cNvPr id="58" name="Шестиугольник 57"/>
          <p:cNvSpPr/>
          <p:nvPr/>
        </p:nvSpPr>
        <p:spPr>
          <a:xfrm>
            <a:off x="490323" y="1121739"/>
            <a:ext cx="2493970" cy="1967097"/>
          </a:xfrm>
          <a:prstGeom prst="hexagon">
            <a:avLst>
              <a:gd name="adj" fmla="val 28355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92097" y="259988"/>
            <a:ext cx="38164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Региональный проект по формированию современной городской среды </a:t>
            </a: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 descr="https://e.sfu-kras.ru/pluginfile.php/878241/course/overviewfiles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26" y="995824"/>
            <a:ext cx="2770164" cy="2093012"/>
          </a:xfrm>
          <a:prstGeom prst="rect">
            <a:avLst/>
          </a:prstGeom>
          <a:noFill/>
        </p:spPr>
      </p:pic>
      <p:sp>
        <p:nvSpPr>
          <p:cNvPr id="80" name="Шестиугольник 79"/>
          <p:cNvSpPr/>
          <p:nvPr/>
        </p:nvSpPr>
        <p:spPr>
          <a:xfrm>
            <a:off x="339078" y="3822065"/>
            <a:ext cx="2839632" cy="2376264"/>
          </a:xfrm>
          <a:prstGeom prst="hexagon">
            <a:avLst>
              <a:gd name="adj" fmla="val 28355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674117" y="3831327"/>
            <a:ext cx="2448273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endParaRPr lang="ru-RU" sz="1400" b="1" i="1" dirty="0" smtClean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1E07C9"/>
                </a:solidFill>
                <a:cs typeface="Times New Roman" pitchFamily="18" charset="0"/>
              </a:rPr>
              <a:t>Ремонт дворовой территории. </a:t>
            </a:r>
          </a:p>
          <a:p>
            <a:pPr algn="ctr">
              <a:lnSpc>
                <a:spcPct val="115000"/>
              </a:lnSpc>
            </a:pPr>
            <a:r>
              <a:rPr lang="ru-RU" altLang="ru-RU" sz="1400" b="1" dirty="0">
                <a:solidFill>
                  <a:srgbClr val="1E07C9"/>
                </a:solidFill>
                <a:cs typeface="Times New Roman" pitchFamily="18" charset="0"/>
              </a:rPr>
              <a:t>п. Суксун ул. Космонавтов д. 6, </a:t>
            </a:r>
            <a:r>
              <a:rPr lang="ru-RU" altLang="ru-RU" sz="1400" b="1" dirty="0" smtClean="0">
                <a:solidFill>
                  <a:srgbClr val="1E07C9"/>
                </a:solidFill>
                <a:cs typeface="Times New Roman" pitchFamily="18" charset="0"/>
              </a:rPr>
              <a:t>8</a:t>
            </a:r>
            <a:endParaRPr lang="ru-RU" altLang="ru-RU" sz="1400" b="1" dirty="0">
              <a:solidFill>
                <a:srgbClr val="1E07C9"/>
              </a:solidFill>
              <a:cs typeface="Times New Roman" pitchFamily="18" charset="0"/>
            </a:endParaRPr>
          </a:p>
          <a:p>
            <a:pPr algn="r">
              <a:buNone/>
            </a:pPr>
            <a:endParaRPr lang="ru-RU" sz="1400" b="1" i="1" dirty="0" smtClean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698194" y="4455307"/>
            <a:ext cx="1020652" cy="913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КБ –          1 802,7</a:t>
            </a:r>
          </a:p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МБ –200,3</a:t>
            </a:r>
            <a:endParaRPr lang="ru-RU" sz="14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680924" y="4696179"/>
            <a:ext cx="995572" cy="43204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план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29830"/>
            <a:ext cx="64556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 значимых проектах</a:t>
            </a:r>
            <a:endParaRPr lang="ru-RU" sz="22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7715272" y="103824"/>
            <a:ext cx="1285884" cy="2857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тыс.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руб</a:t>
            </a:r>
            <a:r>
              <a:rPr lang="ru-RU" b="1" dirty="0" smtClean="0">
                <a:ea typeface="+mj-ea"/>
                <a:cs typeface="Times New Roman" pitchFamily="18" charset="0"/>
              </a:rPr>
              <a:t>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Номер слайда 15"/>
          <p:cNvSpPr txBox="1">
            <a:spLocks/>
          </p:cNvSpPr>
          <p:nvPr/>
        </p:nvSpPr>
        <p:spPr>
          <a:xfrm>
            <a:off x="8786843" y="6267795"/>
            <a:ext cx="357158" cy="6027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9" name="Стрелка вправо с вырезом 78"/>
          <p:cNvSpPr/>
          <p:nvPr/>
        </p:nvSpPr>
        <p:spPr>
          <a:xfrm rot="5400000">
            <a:off x="1235356" y="3091671"/>
            <a:ext cx="906382" cy="572932"/>
          </a:xfrm>
          <a:prstGeom prst="notchedRightArrow">
            <a:avLst>
              <a:gd name="adj1" fmla="val 37543"/>
              <a:gd name="adj2" fmla="val 48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7" y="5257218"/>
            <a:ext cx="2382393" cy="161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15"/>
          <p:cNvSpPr>
            <a:spLocks noChangeArrowheads="1"/>
          </p:cNvSpPr>
          <p:nvPr/>
        </p:nvSpPr>
        <p:spPr bwMode="auto">
          <a:xfrm>
            <a:off x="4355976" y="412070"/>
            <a:ext cx="41053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сельских </a:t>
            </a:r>
            <a:r>
              <a:rPr lang="ru-RU" alt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территорий</a:t>
            </a:r>
          </a:p>
        </p:txBody>
      </p:sp>
      <p:sp>
        <p:nvSpPr>
          <p:cNvPr id="39" name="Шестиугольник 38"/>
          <p:cNvSpPr/>
          <p:nvPr/>
        </p:nvSpPr>
        <p:spPr>
          <a:xfrm>
            <a:off x="5161686" y="1126101"/>
            <a:ext cx="2493970" cy="1967097"/>
          </a:xfrm>
          <a:prstGeom prst="hexagon">
            <a:avLst>
              <a:gd name="adj" fmla="val 28355"/>
              <a:gd name="vf" fmla="val 1154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с вырезом 39"/>
          <p:cNvSpPr/>
          <p:nvPr/>
        </p:nvSpPr>
        <p:spPr>
          <a:xfrm rot="5400000">
            <a:off x="6020672" y="3102292"/>
            <a:ext cx="888911" cy="534224"/>
          </a:xfrm>
          <a:prstGeom prst="notchedRightArrow">
            <a:avLst>
              <a:gd name="adj1" fmla="val 37543"/>
              <a:gd name="adj2" fmla="val 48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153442" y="4343426"/>
            <a:ext cx="1020652" cy="913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ФБ-488,2</a:t>
            </a:r>
          </a:p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КБ -25,7</a:t>
            </a:r>
          </a:p>
          <a:p>
            <a:pPr algn="ctr"/>
            <a:r>
              <a:rPr lang="ru-RU" sz="14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МБ –220,2</a:t>
            </a:r>
            <a:endParaRPr lang="ru-RU" sz="14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157" y="5251069"/>
            <a:ext cx="2632532" cy="160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08103" y="3982380"/>
            <a:ext cx="1932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 dirty="0" smtClean="0">
                <a:solidFill>
                  <a:srgbClr val="1E07C9"/>
                </a:solidFill>
                <a:cs typeface="Times New Roman" pitchFamily="18" charset="0"/>
              </a:rPr>
              <a:t>               Обустройство контейнерных площадок</a:t>
            </a:r>
          </a:p>
          <a:p>
            <a:r>
              <a:rPr lang="ru-RU" altLang="ru-RU" sz="1200" b="1" dirty="0" smtClean="0">
                <a:solidFill>
                  <a:srgbClr val="1E07C9"/>
                </a:solidFill>
                <a:cs typeface="Times New Roman" pitchFamily="18" charset="0"/>
              </a:rPr>
              <a:t>п</a:t>
            </a:r>
            <a:r>
              <a:rPr lang="ru-RU" altLang="ru-RU" sz="1200" b="1" dirty="0">
                <a:solidFill>
                  <a:srgbClr val="1E07C9"/>
                </a:solidFill>
                <a:cs typeface="Times New Roman" pitchFamily="18" charset="0"/>
              </a:rPr>
              <a:t>. Суксун – 13 площадок</a:t>
            </a:r>
            <a:r>
              <a:rPr lang="ru-RU" altLang="ru-RU" sz="1200" b="1" dirty="0" smtClean="0">
                <a:solidFill>
                  <a:srgbClr val="1E07C9"/>
                </a:solidFill>
                <a:cs typeface="Times New Roman" pitchFamily="18" charset="0"/>
              </a:rPr>
              <a:t>,</a:t>
            </a:r>
          </a:p>
          <a:p>
            <a:r>
              <a:rPr lang="ru-RU" altLang="ru-RU" sz="1200" b="1" dirty="0" err="1">
                <a:solidFill>
                  <a:srgbClr val="1E07C9"/>
                </a:solidFill>
                <a:cs typeface="Times New Roman" pitchFamily="18" charset="0"/>
              </a:rPr>
              <a:t>с</a:t>
            </a:r>
            <a:r>
              <a:rPr lang="ru-RU" altLang="ru-RU" sz="1200" b="1" dirty="0" err="1" smtClean="0">
                <a:solidFill>
                  <a:srgbClr val="1E07C9"/>
                </a:solidFill>
                <a:cs typeface="Times New Roman" pitchFamily="18" charset="0"/>
              </a:rPr>
              <a:t>.Ключи</a:t>
            </a:r>
            <a:r>
              <a:rPr lang="ru-RU" altLang="ru-RU" sz="1200" b="1" dirty="0" smtClean="0">
                <a:solidFill>
                  <a:srgbClr val="1E07C9"/>
                </a:solidFill>
                <a:cs typeface="Times New Roman" pitchFamily="18" charset="0"/>
              </a:rPr>
              <a:t>- 7 площадок</a:t>
            </a:r>
          </a:p>
          <a:p>
            <a:r>
              <a:rPr lang="ru-RU" altLang="ru-RU" sz="1200" b="1" dirty="0" smtClean="0">
                <a:solidFill>
                  <a:srgbClr val="1E07C9"/>
                </a:solidFill>
                <a:cs typeface="Times New Roman" pitchFamily="18" charset="0"/>
              </a:rPr>
              <a:t>Д.Осинцево-1 площадка</a:t>
            </a:r>
            <a:endParaRPr lang="ru-RU" altLang="ru-RU" sz="1200" b="1" dirty="0">
              <a:solidFill>
                <a:srgbClr val="1E07C9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s://static.tildacdn.com/tild6135-3337-4161-b761-616136353733/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6041" y="1491094"/>
            <a:ext cx="1611017" cy="14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трелка вправо 43"/>
          <p:cNvSpPr/>
          <p:nvPr/>
        </p:nvSpPr>
        <p:spPr>
          <a:xfrm>
            <a:off x="7308304" y="4591652"/>
            <a:ext cx="946384" cy="45709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15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42852"/>
            <a:ext cx="7613677" cy="408174"/>
          </a:xfrm>
          <a:prstGeom prst="rect">
            <a:avLst/>
          </a:prstGeom>
          <a:noFill/>
        </p:spPr>
        <p:txBody>
          <a:bodyPr wrap="square" lIns="68946" tIns="34473" rIns="68946" bIns="34473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инициативного бюджетирования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20688"/>
            <a:ext cx="8424936" cy="900616"/>
          </a:xfrm>
          <a:prstGeom prst="rect">
            <a:avLst/>
          </a:prstGeom>
          <a:noFill/>
        </p:spPr>
        <p:txBody>
          <a:bodyPr wrap="square" lIns="68946" tIns="34473" rIns="68946" bIns="34473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13 проектов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бюджетирования»:</a:t>
            </a:r>
          </a:p>
          <a:p>
            <a:pPr algn="ctr">
              <a:defRPr/>
            </a:pPr>
            <a:r>
              <a:rPr lang="ru-RU" altLang="ru-RU" sz="2000" dirty="0">
                <a:cs typeface="Times New Roman" pitchFamily="18" charset="0"/>
              </a:rPr>
              <a:t>Общая стоимость проектов: </a:t>
            </a:r>
            <a:r>
              <a:rPr lang="ru-RU" altLang="ru-RU" sz="2000" b="1" dirty="0">
                <a:cs typeface="Times New Roman" pitchFamily="18" charset="0"/>
              </a:rPr>
              <a:t>10 973 220,80 руб.</a:t>
            </a:r>
          </a:p>
          <a:p>
            <a:pPr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146885"/>
              </p:ext>
            </p:extLst>
          </p:nvPr>
        </p:nvGraphicFramePr>
        <p:xfrm>
          <a:off x="285751" y="1340770"/>
          <a:ext cx="4862313" cy="5328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96494">
                  <a:extLst>
                    <a:ext uri="{9D8B030D-6E8A-4147-A177-3AD203B41FA5}"/>
                  </a:extLst>
                </a:gridCol>
                <a:gridCol w="1365819">
                  <a:extLst>
                    <a:ext uri="{9D8B030D-6E8A-4147-A177-3AD203B41FA5}"/>
                  </a:extLst>
                </a:gridCol>
              </a:tblGrid>
              <a:tr h="5920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Название инициативного проекта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Сумма по проекту, всего,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79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Проекты территориальных общественных самоуправлений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73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Поедугинская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территория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33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Игышыве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пиал - детские радости". Устройство детской спортивной </a:t>
                      </a: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площадки.</a:t>
                      </a:r>
                    </a:p>
                    <a:p>
                      <a:pPr algn="ctr" fontAlgn="t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д.Красный Луг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352 022,40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33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"На радость детям". Обустройство детской спортивной площадки.    </a:t>
                      </a:r>
                      <a:endParaRPr lang="ru-RU" sz="13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300" b="1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д.Сызганка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575 683,20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152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"Дворик детства". Обустройство детской спортивной площадки.   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Бор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 463 324,80 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1734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Киселевская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территория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спортивной  площадки.                           </a:t>
                      </a:r>
                      <a:endParaRPr lang="ru-RU" sz="13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Ковалево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 848 338,80 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5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детской площадки "Морячок".                </a:t>
                      </a: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Киселево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992 150,40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2304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Ключевская территория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825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возле памятника, асфальтирование площадки и дорожки к памятнику. </a:t>
                      </a:r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Торговище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 380 068,80 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5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"Мы в СПОРТЕ". Обустройство спортивной площадки.  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д.Мартьяново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356 683,20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0" marR="8850" marT="88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3" name="Рисунок 8"/>
          <p:cNvPicPr>
            <a:picLocks noChangeAspect="1" noChangeArrowheads="1"/>
          </p:cNvPicPr>
          <p:nvPr/>
        </p:nvPicPr>
        <p:blipFill>
          <a:blip r:embed="rId2" cstate="print"/>
          <a:srcRect l="16676" t="14815" r="15500" b="18518"/>
          <a:stretch>
            <a:fillRect/>
          </a:stretch>
        </p:blipFill>
        <p:spPr bwMode="auto">
          <a:xfrm>
            <a:off x="5148064" y="1340768"/>
            <a:ext cx="1796410" cy="82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/>
          <p:cNvPicPr>
            <a:picLocks noChangeAspect="1" noChangeArrowheads="1"/>
          </p:cNvPicPr>
          <p:nvPr/>
        </p:nvPicPr>
        <p:blipFill>
          <a:blip r:embed="rId3" cstate="print"/>
          <a:srcRect l="17426" t="13731" r="15050" b="28169"/>
          <a:stretch>
            <a:fillRect/>
          </a:stretch>
        </p:blipFill>
        <p:spPr bwMode="auto">
          <a:xfrm>
            <a:off x="5148065" y="2167691"/>
            <a:ext cx="1796410" cy="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/>
          <p:cNvPicPr>
            <a:picLocks noChangeAspect="1" noChangeArrowheads="1"/>
          </p:cNvPicPr>
          <p:nvPr/>
        </p:nvPicPr>
        <p:blipFill>
          <a:blip r:embed="rId4" cstate="print"/>
          <a:srcRect l="16327" t="15193" r="15434" b="18594"/>
          <a:stretch>
            <a:fillRect/>
          </a:stretch>
        </p:blipFill>
        <p:spPr bwMode="auto">
          <a:xfrm>
            <a:off x="5128203" y="3019490"/>
            <a:ext cx="1816271" cy="8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6"/>
          <p:cNvPicPr>
            <a:picLocks noChangeAspect="1" noChangeArrowheads="1"/>
          </p:cNvPicPr>
          <p:nvPr/>
        </p:nvPicPr>
        <p:blipFill>
          <a:blip r:embed="rId5" cstate="print"/>
          <a:srcRect l="24731" t="14578" r="23936" b="19437"/>
          <a:stretch>
            <a:fillRect/>
          </a:stretch>
        </p:blipFill>
        <p:spPr bwMode="auto">
          <a:xfrm>
            <a:off x="5148064" y="3848750"/>
            <a:ext cx="179641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7"/>
          <p:cNvPicPr>
            <a:picLocks noChangeAspect="1" noChangeArrowheads="1"/>
          </p:cNvPicPr>
          <p:nvPr/>
        </p:nvPicPr>
        <p:blipFill>
          <a:blip r:embed="rId6" cstate="print"/>
          <a:srcRect l="21695" t="12941" r="22215" b="22824"/>
          <a:stretch>
            <a:fillRect/>
          </a:stretch>
        </p:blipFill>
        <p:spPr bwMode="auto">
          <a:xfrm>
            <a:off x="5138133" y="4610200"/>
            <a:ext cx="1796410" cy="6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7"/>
          <p:cNvPicPr>
            <a:picLocks noChangeAspect="1" noChangeArrowheads="1"/>
          </p:cNvPicPr>
          <p:nvPr/>
        </p:nvPicPr>
        <p:blipFill>
          <a:blip r:embed="rId7" cstate="print"/>
          <a:srcRect l="34016" t="7562" r="33701" b="17087"/>
          <a:stretch>
            <a:fillRect/>
          </a:stretch>
        </p:blipFill>
        <p:spPr bwMode="auto">
          <a:xfrm>
            <a:off x="5168525" y="5285912"/>
            <a:ext cx="1766017" cy="138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8"/>
          <p:cNvPicPr>
            <a:picLocks noChangeAspect="1" noChangeArrowheads="1"/>
          </p:cNvPicPr>
          <p:nvPr/>
        </p:nvPicPr>
        <p:blipFill>
          <a:blip r:embed="rId8" cstate="print"/>
          <a:srcRect l="16063" t="12747" r="20799" b="18901"/>
          <a:stretch>
            <a:fillRect/>
          </a:stretch>
        </p:blipFill>
        <p:spPr bwMode="auto">
          <a:xfrm>
            <a:off x="6934543" y="5285912"/>
            <a:ext cx="1824142" cy="138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42852"/>
            <a:ext cx="7613677" cy="408174"/>
          </a:xfrm>
          <a:prstGeom prst="rect">
            <a:avLst/>
          </a:prstGeom>
          <a:noFill/>
        </p:spPr>
        <p:txBody>
          <a:bodyPr wrap="square" lIns="68946" tIns="34473" rIns="68946" bIns="34473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инициативного бюджетирования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604094"/>
              </p:ext>
            </p:extLst>
          </p:nvPr>
        </p:nvGraphicFramePr>
        <p:xfrm>
          <a:off x="251520" y="1268758"/>
          <a:ext cx="6120680" cy="54006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24392">
                  <a:extLst>
                    <a:ext uri="{9D8B030D-6E8A-4147-A177-3AD203B41FA5}"/>
                  </a:extLst>
                </a:gridCol>
                <a:gridCol w="1296288">
                  <a:extLst>
                    <a:ext uri="{9D8B030D-6E8A-4147-A177-3AD203B41FA5}"/>
                  </a:extLst>
                </a:gridCol>
              </a:tblGrid>
              <a:tr h="6372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Название инициативного проекта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Сумма по проекту, всего,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4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Проекты инициативных групп граждан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46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Киселевская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территория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6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"Сельской спортивной площадке - новую жизнь</a:t>
                      </a: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!«</a:t>
                      </a: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Сабарка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2 175 000,00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642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"Помним, Гордимся, Чтим.." - ремонт памятника героям ВОВ. </a:t>
                      </a:r>
                      <a:endParaRPr lang="ru-RU" sz="13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Советная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 786 288,00 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6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"Обустройство спортивной площадки".                          </a:t>
                      </a:r>
                      <a:endParaRPr lang="ru-RU" sz="13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Опалихино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2 431 216,80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460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Ключевская территория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42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Планета детства- обустройство детской спортивной площадки, благоустройство территории.  </a:t>
                      </a:r>
                      <a:endParaRPr lang="ru-RU" sz="13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Ключи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715 752,00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642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"Память на века" - благоустройство территории, ремонт памятника. </a:t>
                      </a:r>
                      <a:endParaRPr lang="ru-RU" sz="13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Агафонково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latin typeface="Times New Roman" pitchFamily="18" charset="0"/>
                          <a:cs typeface="Times New Roman" pitchFamily="18" charset="0"/>
                        </a:rPr>
                        <a:t> 360 170,00 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642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"Малышок" - благоустройство территории и строительство детской площадки </a:t>
                      </a:r>
                      <a:endParaRPr lang="ru-RU" sz="13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с.Брехово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           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536 522,40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46" marR="9446" marT="9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Рисунок 14"/>
          <p:cNvPicPr>
            <a:picLocks noChangeAspect="1" noChangeArrowheads="1"/>
          </p:cNvPicPr>
          <p:nvPr/>
        </p:nvPicPr>
        <p:blipFill>
          <a:blip r:embed="rId2" cstate="print"/>
          <a:srcRect l="28168" t="28665" r="27429" b="22757"/>
          <a:stretch>
            <a:fillRect/>
          </a:stretch>
        </p:blipFill>
        <p:spPr bwMode="auto">
          <a:xfrm>
            <a:off x="6369895" y="1916832"/>
            <a:ext cx="1437808" cy="117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/>
          <p:cNvPicPr>
            <a:picLocks noChangeAspect="1" noChangeArrowheads="1"/>
          </p:cNvPicPr>
          <p:nvPr/>
        </p:nvPicPr>
        <p:blipFill>
          <a:blip r:embed="rId3" cstate="print"/>
          <a:srcRect l="35692" t="14326" r="34776" b="30618"/>
          <a:stretch>
            <a:fillRect/>
          </a:stretch>
        </p:blipFill>
        <p:spPr bwMode="auto">
          <a:xfrm>
            <a:off x="6349692" y="3094316"/>
            <a:ext cx="1476413" cy="75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4" cstate="print"/>
          <a:srcRect l="16435" t="11897" r="21297" b="18005"/>
          <a:stretch>
            <a:fillRect/>
          </a:stretch>
        </p:blipFill>
        <p:spPr bwMode="auto">
          <a:xfrm>
            <a:off x="6362028" y="3849977"/>
            <a:ext cx="1445674" cy="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 cstate="print"/>
          <a:srcRect l="25737" t="26210" r="23810" b="18347"/>
          <a:stretch>
            <a:fillRect/>
          </a:stretch>
        </p:blipFill>
        <p:spPr bwMode="auto">
          <a:xfrm>
            <a:off x="6349693" y="4590440"/>
            <a:ext cx="1458009" cy="77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/>
          <p:cNvPicPr>
            <a:picLocks noChangeAspect="1" noChangeArrowheads="1"/>
          </p:cNvPicPr>
          <p:nvPr/>
        </p:nvPicPr>
        <p:blipFill>
          <a:blip r:embed="rId6" cstate="print"/>
          <a:srcRect l="35992" t="13023" r="34966" b="18764"/>
          <a:stretch>
            <a:fillRect/>
          </a:stretch>
        </p:blipFill>
        <p:spPr bwMode="auto">
          <a:xfrm>
            <a:off x="6359793" y="5363794"/>
            <a:ext cx="1458009" cy="6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0"/>
          <p:cNvPicPr>
            <a:picLocks noChangeAspect="1" noChangeArrowheads="1"/>
          </p:cNvPicPr>
          <p:nvPr/>
        </p:nvPicPr>
        <p:blipFill>
          <a:blip r:embed="rId7" cstate="print"/>
          <a:srcRect l="35927" t="14436" r="35197" b="36943"/>
          <a:stretch>
            <a:fillRect/>
          </a:stretch>
        </p:blipFill>
        <p:spPr bwMode="auto">
          <a:xfrm>
            <a:off x="6369894" y="6018268"/>
            <a:ext cx="1437808" cy="6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26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1455642" cy="1005388"/>
          </a:xfrm>
          <a:prstGeom prst="rect">
            <a:avLst/>
          </a:prstGeom>
          <a:noFill/>
        </p:spPr>
      </p:pic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428728" y="2428868"/>
            <a:ext cx="6715172" cy="4214842"/>
            <a:chOff x="1524000" y="1818934"/>
            <a:chExt cx="6120509" cy="3374066"/>
          </a:xfrm>
        </p:grpSpPr>
        <p:sp>
          <p:nvSpPr>
            <p:cNvPr id="7" name="Полилиния 6"/>
            <p:cNvSpPr/>
            <p:nvPr/>
          </p:nvSpPr>
          <p:spPr>
            <a:xfrm>
              <a:off x="1548531" y="1818934"/>
              <a:ext cx="6095978" cy="1386275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24000" y="2601349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24000" y="3429788"/>
              <a:ext cx="6095978" cy="1348992"/>
            </a:xfrm>
            <a:custGeom>
              <a:avLst/>
              <a:gdLst>
                <a:gd name="connsiteX0" fmla="*/ 0 w 6096000"/>
                <a:gd name="connsiteY0" fmla="*/ 156003 h 936000"/>
                <a:gd name="connsiteX1" fmla="*/ 156003 w 6096000"/>
                <a:gd name="connsiteY1" fmla="*/ 0 h 936000"/>
                <a:gd name="connsiteX2" fmla="*/ 5939997 w 6096000"/>
                <a:gd name="connsiteY2" fmla="*/ 0 h 936000"/>
                <a:gd name="connsiteX3" fmla="*/ 6096000 w 6096000"/>
                <a:gd name="connsiteY3" fmla="*/ 156003 h 936000"/>
                <a:gd name="connsiteX4" fmla="*/ 6096000 w 6096000"/>
                <a:gd name="connsiteY4" fmla="*/ 779997 h 936000"/>
                <a:gd name="connsiteX5" fmla="*/ 5939997 w 6096000"/>
                <a:gd name="connsiteY5" fmla="*/ 936000 h 936000"/>
                <a:gd name="connsiteX6" fmla="*/ 156003 w 6096000"/>
                <a:gd name="connsiteY6" fmla="*/ 936000 h 936000"/>
                <a:gd name="connsiteX7" fmla="*/ 0 w 6096000"/>
                <a:gd name="connsiteY7" fmla="*/ 779997 h 936000"/>
                <a:gd name="connsiteX8" fmla="*/ 0 w 6096000"/>
                <a:gd name="connsiteY8" fmla="*/ 156003 h 93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936000">
                  <a:moveTo>
                    <a:pt x="0" y="156003"/>
                  </a:moveTo>
                  <a:cubicBezTo>
                    <a:pt x="0" y="69845"/>
                    <a:pt x="69845" y="0"/>
                    <a:pt x="156003" y="0"/>
                  </a:cubicBezTo>
                  <a:lnTo>
                    <a:pt x="5939997" y="0"/>
                  </a:lnTo>
                  <a:cubicBezTo>
                    <a:pt x="6026155" y="0"/>
                    <a:pt x="6096000" y="69845"/>
                    <a:pt x="6096000" y="156003"/>
                  </a:cubicBezTo>
                  <a:lnTo>
                    <a:pt x="6096000" y="779997"/>
                  </a:lnTo>
                  <a:cubicBezTo>
                    <a:pt x="6096000" y="866155"/>
                    <a:pt x="6026155" y="936000"/>
                    <a:pt x="5939997" y="936000"/>
                  </a:cubicBezTo>
                  <a:lnTo>
                    <a:pt x="156003" y="936000"/>
                  </a:lnTo>
                  <a:cubicBezTo>
                    <a:pt x="69845" y="936000"/>
                    <a:pt x="0" y="866155"/>
                    <a:pt x="0" y="779997"/>
                  </a:cubicBezTo>
                  <a:lnTo>
                    <a:pt x="0" y="1560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94282" tIns="194282" rIns="194282" bIns="194282" spcCol="1270" anchor="ctr"/>
            <a:lstStyle/>
            <a:p>
              <a:pPr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9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24000" y="4364560"/>
              <a:ext cx="6095978" cy="828440"/>
            </a:xfrm>
            <a:custGeom>
              <a:avLst/>
              <a:gdLst>
                <a:gd name="connsiteX0" fmla="*/ 0 w 6096000"/>
                <a:gd name="connsiteY0" fmla="*/ 0 h 828000"/>
                <a:gd name="connsiteX1" fmla="*/ 6096000 w 6096000"/>
                <a:gd name="connsiteY1" fmla="*/ 0 h 828000"/>
                <a:gd name="connsiteX2" fmla="*/ 6096000 w 6096000"/>
                <a:gd name="connsiteY2" fmla="*/ 828000 h 828000"/>
                <a:gd name="connsiteX3" fmla="*/ 0 w 6096000"/>
                <a:gd name="connsiteY3" fmla="*/ 828000 h 828000"/>
                <a:gd name="connsiteX4" fmla="*/ 0 w 6096000"/>
                <a:gd name="connsiteY4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828000">
                  <a:moveTo>
                    <a:pt x="0" y="0"/>
                  </a:moveTo>
                  <a:lnTo>
                    <a:pt x="6096000" y="0"/>
                  </a:lnTo>
                  <a:lnTo>
                    <a:pt x="6096000" y="828000"/>
                  </a:lnTo>
                  <a:lnTo>
                    <a:pt x="0" y="82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ru-RU" sz="3000" dirty="0"/>
            </a:p>
          </p:txBody>
        </p:sp>
      </p:grp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3683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8754-BCE3-46EF-A3EF-50BFE186B372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071546"/>
          <a:ext cx="6572296" cy="115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747"/>
                <a:gridCol w="2965549"/>
              </a:tblGrid>
              <a:tr h="5982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начало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конец</a:t>
                      </a:r>
                      <a:r>
                        <a:rPr lang="ru-RU" sz="2000" baseline="0" dirty="0" smtClean="0"/>
                        <a:t> года, тыс.рублей</a:t>
                      </a:r>
                      <a:endParaRPr lang="ru-RU" sz="2000" dirty="0"/>
                    </a:p>
                  </a:txBody>
                  <a:tcPr marL="91439" marR="91439" marT="45645" marB="45645"/>
                </a:tc>
              </a:tr>
              <a:tr h="42728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 marL="91439" marR="91439" marT="45645" marB="45645"/>
                </a:tc>
              </a:tr>
            </a:tbl>
          </a:graphicData>
        </a:graphic>
      </p:graphicFrame>
      <p:sp>
        <p:nvSpPr>
          <p:cNvPr id="30736" name="Прямоугольник 6"/>
          <p:cNvSpPr>
            <a:spLocks noChangeArrowheads="1"/>
          </p:cNvSpPr>
          <p:nvPr/>
        </p:nvSpPr>
        <p:spPr bwMode="auto">
          <a:xfrm>
            <a:off x="1547813" y="2316163"/>
            <a:ext cx="3857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 dirty="0" smtClean="0">
              <a:solidFill>
                <a:schemeClr val="bg1"/>
              </a:solidFill>
            </a:endParaRPr>
          </a:p>
          <a:p>
            <a:r>
              <a:rPr lang="ru-RU" altLang="ru-RU" sz="2400" b="1" dirty="0" smtClean="0">
                <a:solidFill>
                  <a:schemeClr val="bg1"/>
                </a:solidFill>
              </a:rPr>
              <a:t>Кредиты </a:t>
            </a:r>
            <a:r>
              <a:rPr lang="ru-RU" altLang="ru-RU" sz="2400" b="1" dirty="0">
                <a:solidFill>
                  <a:schemeClr val="bg1"/>
                </a:solidFill>
              </a:rPr>
              <a:t>кредитных организаций в валюте Российской Федерации</a:t>
            </a:r>
          </a:p>
        </p:txBody>
      </p:sp>
      <p:sp>
        <p:nvSpPr>
          <p:cNvPr id="30737" name="TextBox 7"/>
          <p:cNvSpPr txBox="1">
            <a:spLocks noChangeArrowheads="1"/>
          </p:cNvSpPr>
          <p:nvPr/>
        </p:nvSpPr>
        <p:spPr bwMode="auto">
          <a:xfrm>
            <a:off x="5357818" y="278605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30738" name="Прямоугольник 8"/>
          <p:cNvSpPr>
            <a:spLocks noChangeArrowheads="1"/>
          </p:cNvSpPr>
          <p:nvPr/>
        </p:nvSpPr>
        <p:spPr bwMode="auto">
          <a:xfrm>
            <a:off x="1428728" y="4500570"/>
            <a:ext cx="64913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Бюджетные кредиты, привлеченные в бюджет Суксунского района от других бюджетов бюджетной системы Российской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Федерации</a:t>
            </a:r>
          </a:p>
          <a:p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30739" name="TextBox 9"/>
          <p:cNvSpPr txBox="1">
            <a:spLocks noChangeArrowheads="1"/>
          </p:cNvSpPr>
          <p:nvPr/>
        </p:nvSpPr>
        <p:spPr bwMode="auto">
          <a:xfrm>
            <a:off x="6000760" y="4786322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           -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8820472" y="6353344"/>
            <a:ext cx="323528" cy="476250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84CFD2E-2BFC-422C-928F-3CF00E56A67B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27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7"/>
          <p:cNvPicPr>
            <a:picLocks noChangeAspect="1"/>
          </p:cNvPicPr>
          <p:nvPr/>
        </p:nvPicPr>
        <p:blipFill>
          <a:blip r:embed="rId2" cstate="print"/>
          <a:srcRect r="13499" b="4878"/>
          <a:stretch>
            <a:fillRect/>
          </a:stretch>
        </p:blipFill>
        <p:spPr bwMode="auto">
          <a:xfrm>
            <a:off x="0" y="0"/>
            <a:ext cx="1142967" cy="7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93825" y="260648"/>
            <a:ext cx="8750175" cy="647153"/>
          </a:xfrm>
        </p:spPr>
        <p:txBody>
          <a:bodyPr>
            <a:normAutofit fontScale="90000"/>
          </a:bodyPr>
          <a:lstStyle/>
          <a:p>
            <a:pPr algn="ctr">
              <a:lnSpc>
                <a:spcPts val="2000"/>
              </a:lnSpc>
            </a:pPr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>
                <a:cs typeface="Times New Roman" pitchFamily="18" charset="0"/>
              </a:rPr>
              <a:t/>
            </a:r>
            <a:br>
              <a:rPr lang="ru-RU" altLang="ru-RU" sz="2400" b="1" dirty="0">
                <a:cs typeface="Times New Roman" pitchFamily="18" charset="0"/>
              </a:rPr>
            </a:br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>
                <a:cs typeface="Times New Roman" pitchFamily="18" charset="0"/>
              </a:rPr>
              <a:t/>
            </a:r>
            <a:br>
              <a:rPr lang="ru-RU" altLang="ru-RU" sz="2400" b="1" dirty="0">
                <a:cs typeface="Times New Roman" pitchFamily="18" charset="0"/>
              </a:rPr>
            </a:br>
            <a:r>
              <a:rPr lang="ru-RU" altLang="ru-RU" sz="2400" b="1" dirty="0" smtClean="0">
                <a:cs typeface="Times New Roman" pitchFamily="18" charset="0"/>
              </a:rPr>
              <a:t/>
            </a:r>
            <a:br>
              <a:rPr lang="ru-RU" altLang="ru-RU" sz="2400" b="1" dirty="0" smtClean="0">
                <a:cs typeface="Times New Roman" pitchFamily="18" charset="0"/>
              </a:rPr>
            </a:br>
            <a:r>
              <a:rPr lang="ru-RU" altLang="ru-RU" sz="2400" b="1" dirty="0">
                <a:cs typeface="Times New Roman" pitchFamily="18" charset="0"/>
              </a:rPr>
              <a:t/>
            </a:r>
            <a:br>
              <a:rPr lang="ru-RU" altLang="ru-RU" sz="2400" b="1" dirty="0"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показателей 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оглашения, заключаемых  с 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высокодотационными МО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graphicFrame>
        <p:nvGraphicFramePr>
          <p:cNvPr id="146490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722093"/>
              </p:ext>
            </p:extLst>
          </p:nvPr>
        </p:nvGraphicFramePr>
        <p:xfrm>
          <a:off x="-1" y="757953"/>
          <a:ext cx="9130744" cy="6014014"/>
        </p:xfrm>
        <a:graphic>
          <a:graphicData uri="http://schemas.openxmlformats.org/drawingml/2006/table">
            <a:tbl>
              <a:tblPr/>
              <a:tblGrid>
                <a:gridCol w="7051143"/>
                <a:gridCol w="1152363"/>
                <a:gridCol w="927238"/>
              </a:tblGrid>
              <a:tr h="6668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5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Просроченная кредиторская задолженность по заработной плате и начислениям, по выплатам  на социальную поддержку населения, по оплате коммунальных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8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налоговых и неналоговых доходов консолидированного бюджета на первое число отчетного периода (факт в сопоставимых условиях)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от прошлого года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102830,0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139 660,3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2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дефицита,  утвержденный решением о бюджете городского округа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2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дефицита  бюджета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09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по бюджету ГО на первое число отчетного периода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≤5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долга, утвержденные решением о бюджете на первое число отчетного периода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2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 по данным годового отчета об исполнении бюджета (факт)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2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уровня предельного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объема заимствований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расчет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21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задолженности в бюджеты различных уровней  муниципальных учреждений по консолидированному бюджету, тыс.рублей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превышать установленные Правительством ПК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нормативы формирования расходов на содержание ОМСУ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от собственных доходов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пределах нормы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привлекать кредиты кредитных организаций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запрет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привлечены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99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отраслевых «дорожных карт» по повышению эффективности бюджетной сети муниципальных учреждений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78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устанавливать и не исполнять расходные обязательства, не связанные с решением вопросов, отнесенных к полномочиям ОМСУ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запрет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установлены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998" y="194468"/>
            <a:ext cx="860848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И</a:t>
            </a:r>
            <a:r>
              <a:rPr sz="2400" b="1" spc="-20" dirty="0">
                <a:solidFill>
                  <a:srgbClr val="990099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оги</a:t>
            </a:r>
            <a:r>
              <a:rPr sz="2400" b="1" spc="-2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ре</a:t>
            </a:r>
            <a:r>
              <a:rPr sz="2400" b="1" spc="-10" dirty="0">
                <a:solidFill>
                  <a:srgbClr val="990099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лизации ос</a:t>
            </a:r>
            <a:r>
              <a:rPr sz="2400" b="1" spc="-10" dirty="0">
                <a:solidFill>
                  <a:srgbClr val="990099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ов</a:t>
            </a:r>
            <a:r>
              <a:rPr sz="2400" b="1" spc="-10" dirty="0">
                <a:solidFill>
                  <a:srgbClr val="990099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ых</a:t>
            </a:r>
            <a:r>
              <a:rPr sz="2400" b="1" spc="1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н</a:t>
            </a:r>
            <a:r>
              <a:rPr sz="2400" b="1" spc="-10" dirty="0">
                <a:solidFill>
                  <a:srgbClr val="990099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п</a:t>
            </a:r>
            <a:r>
              <a:rPr sz="2400" b="1" spc="-10" dirty="0">
                <a:solidFill>
                  <a:srgbClr val="990099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а</a:t>
            </a:r>
            <a:r>
              <a:rPr sz="2400" b="1" spc="-65" dirty="0">
                <a:solidFill>
                  <a:srgbClr val="990099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лений</a:t>
            </a:r>
            <a:r>
              <a:rPr sz="2400" b="1" spc="1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б</a:t>
            </a:r>
            <a:r>
              <a:rPr sz="2400" b="1" spc="-45" dirty="0">
                <a:solidFill>
                  <a:srgbClr val="990099"/>
                </a:solidFill>
                <a:latin typeface="Arial"/>
                <a:cs typeface="Arial"/>
              </a:rPr>
              <a:t>ю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дж</a:t>
            </a:r>
            <a:r>
              <a:rPr sz="2400" b="1" spc="-80" dirty="0">
                <a:solidFill>
                  <a:srgbClr val="990099"/>
                </a:solidFill>
                <a:latin typeface="Arial"/>
                <a:cs typeface="Arial"/>
              </a:rPr>
              <a:t>е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тной</a:t>
            </a:r>
            <a:r>
              <a:rPr sz="2400" b="1" spc="-2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п</a:t>
            </a:r>
            <a:r>
              <a:rPr sz="2400" b="1" spc="-60" dirty="0">
                <a:solidFill>
                  <a:srgbClr val="990099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990099"/>
                </a:solidFill>
                <a:latin typeface="Arial"/>
                <a:cs typeface="Arial"/>
              </a:rPr>
              <a:t>литики</a:t>
            </a:r>
          </a:p>
        </p:txBody>
      </p:sp>
      <p:sp>
        <p:nvSpPr>
          <p:cNvPr id="3" name="object 3"/>
          <p:cNvSpPr/>
          <p:nvPr/>
        </p:nvSpPr>
        <p:spPr>
          <a:xfrm>
            <a:off x="4701843" y="1772816"/>
            <a:ext cx="864096" cy="902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5443" y="3139834"/>
            <a:ext cx="705288" cy="874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8024" y="5132594"/>
            <a:ext cx="777915" cy="8124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7385" y="1527587"/>
            <a:ext cx="3818058" cy="3824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algn="ctr">
              <a:lnSpc>
                <a:spcPts val="2735"/>
              </a:lnSpc>
              <a:spcBef>
                <a:spcPts val="735"/>
              </a:spcBef>
            </a:pPr>
            <a:endParaRPr lang="ru-RU" sz="2400" dirty="0" smtClean="0">
              <a:latin typeface="Arial"/>
              <a:cs typeface="Arial"/>
            </a:endParaRPr>
          </a:p>
          <a:p>
            <a:pPr marL="67945" algn="ctr">
              <a:lnSpc>
                <a:spcPts val="2735"/>
              </a:lnSpc>
              <a:spcBef>
                <a:spcPts val="735"/>
              </a:spcBef>
            </a:pPr>
            <a:r>
              <a:rPr sz="2400" dirty="0" err="1" smtClean="0">
                <a:latin typeface="Arial"/>
                <a:cs typeface="Arial"/>
              </a:rPr>
              <a:t>Инде</a:t>
            </a:r>
            <a:r>
              <a:rPr sz="2400" spc="25" dirty="0" err="1" smtClean="0">
                <a:latin typeface="Arial"/>
                <a:cs typeface="Arial"/>
              </a:rPr>
              <a:t>к</a:t>
            </a:r>
            <a:r>
              <a:rPr sz="2400" dirty="0" err="1" smtClean="0">
                <a:latin typeface="Arial"/>
                <a:cs typeface="Arial"/>
              </a:rPr>
              <a:t>сация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з/п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раб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тни</a:t>
            </a:r>
            <a:r>
              <a:rPr sz="2400" spc="50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ам</a:t>
            </a:r>
          </a:p>
          <a:p>
            <a:pPr marL="71120" algn="ctr">
              <a:lnSpc>
                <a:spcPts val="2605"/>
              </a:lnSpc>
            </a:pPr>
            <a:r>
              <a:rPr sz="2400" dirty="0">
                <a:latin typeface="Arial"/>
                <a:cs typeface="Arial"/>
              </a:rPr>
              <a:t>б</a:t>
            </a:r>
            <a:r>
              <a:rPr sz="2400" spc="-50" dirty="0">
                <a:latin typeface="Arial"/>
                <a:cs typeface="Arial"/>
              </a:rPr>
              <a:t>ю</a:t>
            </a:r>
            <a:r>
              <a:rPr sz="2400" dirty="0">
                <a:latin typeface="Arial"/>
                <a:cs typeface="Arial"/>
              </a:rPr>
              <a:t>дж</a:t>
            </a:r>
            <a:r>
              <a:rPr sz="2400" spc="-8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тной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сферы</a:t>
            </a:r>
          </a:p>
          <a:p>
            <a:pPr marL="543560" marR="792480" algn="ctr">
              <a:lnSpc>
                <a:spcPct val="104700"/>
              </a:lnSpc>
              <a:spcBef>
                <a:spcPts val="1110"/>
              </a:spcBef>
            </a:pPr>
            <a:endParaRPr lang="ru-RU" sz="2400" dirty="0" smtClean="0">
              <a:latin typeface="Arial"/>
              <a:cs typeface="Arial"/>
            </a:endParaRPr>
          </a:p>
          <a:p>
            <a:pPr marL="543560" marR="792480" algn="ctr">
              <a:lnSpc>
                <a:spcPct val="104700"/>
              </a:lnSpc>
              <a:spcBef>
                <a:spcPts val="1110"/>
              </a:spcBef>
            </a:pPr>
            <a:endParaRPr lang="ru-RU" sz="2400" dirty="0" smtClean="0">
              <a:latin typeface="Arial"/>
              <a:cs typeface="Arial"/>
            </a:endParaRPr>
          </a:p>
          <a:p>
            <a:pPr marL="543560" marR="792480" algn="ctr">
              <a:lnSpc>
                <a:spcPct val="104700"/>
              </a:lnSpc>
              <a:spcBef>
                <a:spcPts val="1110"/>
              </a:spcBef>
            </a:pPr>
            <a:r>
              <a:rPr sz="2400" dirty="0" err="1" smtClean="0">
                <a:latin typeface="Arial"/>
                <a:cs typeface="Arial"/>
              </a:rPr>
              <a:t>Вы</a:t>
            </a:r>
            <a:r>
              <a:rPr sz="2400" spc="-10" dirty="0" err="1" smtClean="0">
                <a:latin typeface="Arial"/>
                <a:cs typeface="Arial"/>
              </a:rPr>
              <a:t>п</a:t>
            </a:r>
            <a:r>
              <a:rPr sz="2400" spc="-55" dirty="0" err="1" smtClean="0">
                <a:latin typeface="Arial"/>
                <a:cs typeface="Arial"/>
              </a:rPr>
              <a:t>о</a:t>
            </a:r>
            <a:r>
              <a:rPr sz="2400" dirty="0" err="1" smtClean="0">
                <a:latin typeface="Arial"/>
                <a:cs typeface="Arial"/>
              </a:rPr>
              <a:t>лне</a:t>
            </a:r>
            <a:r>
              <a:rPr sz="2400" spc="-10" dirty="0" err="1" smtClean="0">
                <a:latin typeface="Arial"/>
                <a:cs typeface="Arial"/>
              </a:rPr>
              <a:t>н</a:t>
            </a:r>
            <a:r>
              <a:rPr sz="2400" dirty="0" err="1" smtClean="0">
                <a:latin typeface="Arial"/>
                <a:cs typeface="Arial"/>
              </a:rPr>
              <a:t>ие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у</a:t>
            </a:r>
            <a:r>
              <a:rPr sz="2400" spc="50" dirty="0">
                <a:latin typeface="Arial"/>
                <a:cs typeface="Arial"/>
              </a:rPr>
              <a:t>к</a:t>
            </a:r>
            <a:r>
              <a:rPr sz="2400" spc="-30" dirty="0">
                <a:latin typeface="Arial"/>
                <a:cs typeface="Arial"/>
              </a:rPr>
              <a:t>а</a:t>
            </a:r>
            <a:r>
              <a:rPr sz="2400" spc="-20" dirty="0">
                <a:latin typeface="Arial"/>
                <a:cs typeface="Arial"/>
              </a:rPr>
              <a:t>з</a:t>
            </a:r>
            <a:r>
              <a:rPr sz="2400" dirty="0">
                <a:latin typeface="Arial"/>
                <a:cs typeface="Arial"/>
              </a:rPr>
              <a:t>ов </a:t>
            </a:r>
            <a:r>
              <a:rPr sz="2400" dirty="0" err="1">
                <a:latin typeface="Arial"/>
                <a:cs typeface="Arial"/>
              </a:rPr>
              <a:t>Пр</a:t>
            </a:r>
            <a:r>
              <a:rPr sz="2400" spc="-55" dirty="0" err="1">
                <a:latin typeface="Arial"/>
                <a:cs typeface="Arial"/>
              </a:rPr>
              <a:t>е</a:t>
            </a:r>
            <a:r>
              <a:rPr sz="2400" dirty="0" err="1">
                <a:latin typeface="Arial"/>
                <a:cs typeface="Arial"/>
              </a:rPr>
              <a:t>зиден</a:t>
            </a:r>
            <a:r>
              <a:rPr sz="2400" spc="-25" dirty="0" err="1">
                <a:latin typeface="Arial"/>
                <a:cs typeface="Arial"/>
              </a:rPr>
              <a:t>т</a:t>
            </a:r>
            <a:r>
              <a:rPr sz="2400" dirty="0" err="1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30" dirty="0" smtClean="0">
                <a:latin typeface="Arial"/>
                <a:cs typeface="Arial"/>
              </a:rPr>
              <a:t>Р</a:t>
            </a:r>
            <a:r>
              <a:rPr sz="2400" dirty="0" smtClean="0">
                <a:latin typeface="Arial"/>
                <a:cs typeface="Arial"/>
              </a:rPr>
              <a:t>Ф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5565939" y="1642014"/>
            <a:ext cx="3326541" cy="514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125095" algn="ctr">
              <a:lnSpc>
                <a:spcPts val="2590"/>
              </a:lnSpc>
            </a:pPr>
            <a:r>
              <a:rPr lang="ru-RU" dirty="0" smtClean="0"/>
              <a:t>Использование субсидий на </a:t>
            </a:r>
            <a:r>
              <a:rPr lang="ru-RU" dirty="0"/>
              <a:t>п</a:t>
            </a:r>
            <a:r>
              <a:rPr spc="-50" dirty="0" err="1" smtClean="0"/>
              <a:t>о</a:t>
            </a:r>
            <a:r>
              <a:rPr dirty="0" err="1" smtClean="0"/>
              <a:t>д</a:t>
            </a:r>
            <a:r>
              <a:rPr spc="5" dirty="0" err="1" smtClean="0"/>
              <a:t>д</a:t>
            </a:r>
            <a:r>
              <a:rPr dirty="0" err="1" smtClean="0"/>
              <a:t>ерж</a:t>
            </a:r>
            <a:r>
              <a:rPr spc="45" dirty="0" err="1" smtClean="0"/>
              <a:t>к</a:t>
            </a:r>
            <a:r>
              <a:rPr lang="ru-RU" dirty="0" smtClean="0"/>
              <a:t>у</a:t>
            </a:r>
            <a:r>
              <a:rPr spc="-10" dirty="0" smtClean="0"/>
              <a:t> </a:t>
            </a:r>
            <a:r>
              <a:rPr dirty="0"/>
              <a:t>о</a:t>
            </a:r>
            <a:r>
              <a:rPr spc="-85" dirty="0"/>
              <a:t>б</a:t>
            </a:r>
            <a:r>
              <a:rPr dirty="0"/>
              <a:t>ъ</a:t>
            </a:r>
            <a:r>
              <a:rPr spc="-55" dirty="0"/>
              <a:t>е</a:t>
            </a:r>
            <a:r>
              <a:rPr dirty="0"/>
              <a:t>дин</a:t>
            </a:r>
            <a:r>
              <a:rPr spc="-10" dirty="0"/>
              <a:t>е</a:t>
            </a:r>
            <a:r>
              <a:rPr dirty="0"/>
              <a:t>н</a:t>
            </a:r>
            <a:r>
              <a:rPr spc="-10" dirty="0"/>
              <a:t>н</a:t>
            </a:r>
            <a:r>
              <a:rPr dirty="0"/>
              <a:t>ых </a:t>
            </a:r>
            <a:r>
              <a:rPr spc="-20" dirty="0"/>
              <a:t>т</a:t>
            </a:r>
            <a:r>
              <a:rPr dirty="0"/>
              <a:t>ер</a:t>
            </a:r>
            <a:r>
              <a:rPr spc="-10" dirty="0"/>
              <a:t>р</a:t>
            </a:r>
            <a:r>
              <a:rPr dirty="0"/>
              <a:t>и</a:t>
            </a:r>
            <a:r>
              <a:rPr spc="-20" dirty="0"/>
              <a:t>т</a:t>
            </a:r>
            <a:r>
              <a:rPr dirty="0"/>
              <a:t>орий</a:t>
            </a:r>
          </a:p>
          <a:p>
            <a:pPr marR="66040" algn="ctr">
              <a:lnSpc>
                <a:spcPts val="2690"/>
              </a:lnSpc>
            </a:pPr>
            <a:r>
              <a:rPr spc="-114" dirty="0" err="1" smtClean="0"/>
              <a:t>Р</a:t>
            </a:r>
            <a:r>
              <a:rPr dirty="0" err="1" smtClean="0"/>
              <a:t>еализация</a:t>
            </a:r>
            <a:r>
              <a:rPr dirty="0" smtClean="0"/>
              <a:t> </a:t>
            </a:r>
            <a:r>
              <a:rPr lang="ru-RU" spc="-15" dirty="0" smtClean="0"/>
              <a:t>региональных </a:t>
            </a:r>
            <a:endParaRPr dirty="0"/>
          </a:p>
          <a:p>
            <a:pPr marR="66675" algn="ctr">
              <a:lnSpc>
                <a:spcPts val="2605"/>
              </a:lnSpc>
            </a:pPr>
            <a:r>
              <a:rPr dirty="0"/>
              <a:t>п</a:t>
            </a:r>
            <a:r>
              <a:rPr spc="-10" dirty="0"/>
              <a:t>р</a:t>
            </a:r>
            <a:r>
              <a:rPr dirty="0"/>
              <a:t>о</a:t>
            </a:r>
            <a:r>
              <a:rPr spc="-10" dirty="0"/>
              <a:t>е</a:t>
            </a:r>
            <a:r>
              <a:rPr spc="25" dirty="0"/>
              <a:t>к</a:t>
            </a:r>
            <a:r>
              <a:rPr spc="-20" dirty="0"/>
              <a:t>т</a:t>
            </a:r>
            <a:r>
              <a:rPr dirty="0"/>
              <a:t>ов</a:t>
            </a:r>
          </a:p>
          <a:p>
            <a:pPr marL="73660" algn="ctr">
              <a:lnSpc>
                <a:spcPts val="2750"/>
              </a:lnSpc>
              <a:spcBef>
                <a:spcPts val="1185"/>
              </a:spcBef>
            </a:pPr>
            <a:r>
              <a:rPr lang="ru-RU" dirty="0" smtClean="0"/>
              <a:t>Недопущение просроченной задолженности, задолженности в бюджеты, отсутствие муниципального долга 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403648" y="982143"/>
            <a:ext cx="6048671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329"/>
              </a:lnSpc>
            </a:pPr>
            <a:r>
              <a:rPr lang="ru-RU" sz="2400" b="1" i="1" spc="-2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52</a:t>
            </a:r>
            <a:r>
              <a:rPr sz="2400" b="1" i="1" spc="-2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sz="2400" b="1" i="1" spc="-22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ра</a:t>
            </a:r>
            <a:r>
              <a:rPr sz="2400" b="1" i="1" spc="-35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</a:t>
            </a:r>
            <a:r>
              <a:rPr sz="2400" b="1" i="1" spc="-1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х</a:t>
            </a:r>
            <a:r>
              <a:rPr sz="24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оды</a:t>
            </a:r>
            <a:r>
              <a:rPr sz="2400" b="1" i="1" spc="-55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соци</a:t>
            </a:r>
            <a:r>
              <a:rPr sz="2400" b="1" i="1" spc="-15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</a:t>
            </a:r>
            <a:r>
              <a:rPr sz="24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льн</a:t>
            </a:r>
            <a:r>
              <a:rPr sz="2400" b="1" i="1" spc="-5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</a:t>
            </a:r>
            <a:r>
              <a:rPr sz="2400" b="1" i="1" spc="-2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г</a:t>
            </a:r>
            <a:r>
              <a:rPr sz="24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о</a:t>
            </a:r>
            <a:r>
              <a:rPr sz="2400" b="1" i="1" spc="-45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sz="2400" b="1" i="1" spc="-1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х</a:t>
            </a:r>
            <a:r>
              <a:rPr sz="24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ара</a:t>
            </a:r>
            <a:r>
              <a:rPr sz="2400" b="1" i="1" spc="5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к</a:t>
            </a:r>
            <a:r>
              <a:rPr sz="2400" b="1" i="1" spc="-1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т</a:t>
            </a:r>
            <a:r>
              <a:rPr sz="2400" b="1" i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ера</a:t>
            </a:r>
            <a:endParaRPr sz="2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2405" y="4256231"/>
            <a:ext cx="951012" cy="87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405" y="1883733"/>
            <a:ext cx="769960" cy="936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659165" y="6477357"/>
            <a:ext cx="28479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Ми</a:t>
            </a:r>
            <a:r>
              <a:rPr dirty="0"/>
              <a:t>н</a:t>
            </a:r>
            <a:r>
              <a:rPr spc="-10" dirty="0"/>
              <a:t>и</a:t>
            </a:r>
            <a:r>
              <a:rPr dirty="0"/>
              <a:t>ст</a:t>
            </a:r>
            <a:r>
              <a:rPr spc="-5" dirty="0"/>
              <a:t>ер</a:t>
            </a:r>
            <a:r>
              <a:rPr dirty="0"/>
              <a:t>ство</a:t>
            </a:r>
            <a:r>
              <a:rPr spc="-25" dirty="0"/>
              <a:t> </a:t>
            </a:r>
            <a:r>
              <a:rPr dirty="0"/>
              <a:t>ф</a:t>
            </a:r>
            <a:r>
              <a:rPr spc="-10" dirty="0"/>
              <a:t>и</a:t>
            </a:r>
            <a:r>
              <a:rPr dirty="0"/>
              <a:t>н</a:t>
            </a:r>
            <a:r>
              <a:rPr spc="-5" dirty="0"/>
              <a:t>а</a:t>
            </a:r>
            <a:r>
              <a:rPr dirty="0"/>
              <a:t>н</a:t>
            </a:r>
            <a:r>
              <a:rPr spc="5" dirty="0"/>
              <a:t>с</a:t>
            </a:r>
            <a:r>
              <a:rPr spc="-5" dirty="0"/>
              <a:t>о</a:t>
            </a:r>
            <a:r>
              <a:rPr dirty="0"/>
              <a:t>в</a:t>
            </a:r>
            <a:r>
              <a:rPr spc="5" dirty="0"/>
              <a:t> </a:t>
            </a:r>
            <a:r>
              <a:rPr dirty="0"/>
              <a:t>П</a:t>
            </a:r>
            <a:r>
              <a:rPr spc="-5" dirty="0"/>
              <a:t>ер</a:t>
            </a:r>
            <a:r>
              <a:rPr dirty="0"/>
              <a:t>мс</a:t>
            </a:r>
            <a:r>
              <a:rPr spc="-5" dirty="0"/>
              <a:t>ко</a:t>
            </a:r>
            <a:r>
              <a:rPr spc="-10" dirty="0"/>
              <a:t>г</a:t>
            </a:r>
            <a:r>
              <a:rPr dirty="0"/>
              <a:t>о</a:t>
            </a:r>
            <a:r>
              <a:rPr spc="10" dirty="0"/>
              <a:t> </a:t>
            </a:r>
            <a:r>
              <a:rPr spc="-5" dirty="0"/>
              <a:t>кра</a:t>
            </a:r>
            <a:r>
              <a:rPr dirty="0"/>
              <a:t>я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543278" y="6446579"/>
            <a:ext cx="561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5242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1585" y="14687"/>
            <a:ext cx="8656954" cy="533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форма проекта 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14498" y="620688"/>
            <a:ext cx="8147248" cy="54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 Российской Федерации установлены единые требования к форме и содержанию проекта решения об утверждении отчета об исполнении бюджета (статья 264.6), Положением о Бюджетном процессе</a:t>
            </a:r>
          </a:p>
          <a:p>
            <a:pPr algn="just">
              <a:spcBef>
                <a:spcPts val="200"/>
              </a:spcBef>
            </a:pP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305575"/>
              </p:ext>
            </p:extLst>
          </p:nvPr>
        </p:nvGraphicFramePr>
        <p:xfrm>
          <a:off x="539552" y="1412774"/>
          <a:ext cx="8395028" cy="516388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6494354"/>
                <a:gridCol w="1900674"/>
              </a:tblGrid>
              <a:tr h="88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статьи, приложения к проекту решения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343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об исполнении бюджета за отчетный финансовый год с указанием общего объема доходов, расходов и дефицита (профицита) бюджета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1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31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бюджета по кодам классификации доходов бюджетов за 2022</a:t>
                      </a:r>
                      <a:r>
                        <a:rPr lang="ru-RU" sz="1200" b="1" kern="1200" baseline="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1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по ведомственной структуре расходов бюджета за 2022 год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2</a:t>
                      </a:r>
                      <a:endParaRPr lang="ru-RU" sz="1200" b="1" kern="1200" dirty="0" smtClean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290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по разделам и подразделам классификации расходов бюджетов за 2022 год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по целевым статьям (муниципальным программам и непрограммным направлениям деятельности), группам (группам и подгруппам) видов расходов  классификации расходов бюджетов за 2022 год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550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 дефицита бюджета по кодам классификации источников финансирования дефицитов бюджетов за 2022год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296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муниципального дорожного фонда </a:t>
                      </a: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2022 год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55727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Состояние муниципального долга на начало и конец отчетного финансового года, </a:t>
                      </a: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о расходовании средств резервного фонда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пункт 1.7,</a:t>
                      </a:r>
                      <a:r>
                        <a:rPr lang="ru-RU" sz="1200" b="1" kern="1200" baseline="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пункт 2</a:t>
                      </a:r>
                      <a:endParaRPr lang="ru-RU" sz="1200" b="1" kern="1200" dirty="0" smtClean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  <a:tr h="55727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о предоставленных муниципальных гарантиях, о муниципальных заимствованиях, о структуре муниципального долга</a:t>
                      </a:r>
                      <a:endParaRPr lang="ru-RU" sz="1200" b="1" kern="1200" dirty="0">
                        <a:solidFill>
                          <a:srgbClr val="1E07C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1E07C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дополнительные сведения к проекту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 txBox="1">
            <a:spLocks/>
          </p:cNvSpPr>
          <p:nvPr/>
        </p:nvSpPr>
        <p:spPr>
          <a:xfrm>
            <a:off x="8848538" y="6597352"/>
            <a:ext cx="172083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1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Блок-схема: узел 1280"/>
          <p:cNvSpPr/>
          <p:nvPr/>
        </p:nvSpPr>
        <p:spPr>
          <a:xfrm>
            <a:off x="591761" y="3675719"/>
            <a:ext cx="462381" cy="617377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8" name="Рисунок 13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82077"/>
            <a:ext cx="683056" cy="834119"/>
          </a:xfrm>
          <a:prstGeom prst="rect">
            <a:avLst/>
          </a:prstGeom>
        </p:spPr>
      </p:pic>
      <p:sp>
        <p:nvSpPr>
          <p:cNvPr id="1300" name="Блок-схема: узел 1299"/>
          <p:cNvSpPr/>
          <p:nvPr/>
        </p:nvSpPr>
        <p:spPr>
          <a:xfrm>
            <a:off x="620460" y="1616413"/>
            <a:ext cx="400125" cy="528436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8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9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2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4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5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5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6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8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9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6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7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8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9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0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1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2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3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4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5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6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68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69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0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1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2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3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4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5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6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7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8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23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24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25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26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27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28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29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30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31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32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233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2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3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4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5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6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7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8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09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10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11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12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7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2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57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58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59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0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1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2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3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4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5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6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057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67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3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1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6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057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2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3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4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5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6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7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8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19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20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21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22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4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8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9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3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8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9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5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7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2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8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9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3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67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68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69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0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1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2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3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4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5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6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7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0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9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0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6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8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0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7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9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0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1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0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2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3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4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5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6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7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8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29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30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31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32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5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6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7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0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7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9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4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7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5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6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8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9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0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1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5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6" name="BExRZO0PLWWMCLGRH7EH6UXYWGAJ" descr="9D4GQ34QB727H10MA3SSAR2R9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77" name="BExBDP6HNAAJUM39SE5G2C8BKNRQ" descr="1TM64TL2QIMYV7WYSV2VLGXY4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78" name="BExQEGJP61DL2NZY6LMBHBZ0J5YT" descr="D6ZNRZJ7EX4GZT9RO8LE0C905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79" name="BExTY1BCS6HZIF6HI5491FGHDVAE" descr="MJ6976KI2UH1IE8M227DUYXMJ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0" name="BEx1X6AMHV6ZK3UJB2BXIJTJHYJU" descr="OALR4L95ELQLZ1Y1LETHM1CS9" hidden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429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1" name="BEx1QZGQZBAWJ8591VXEIPUOVS7X" descr="MEW27CPIFG44B7E7HEQUUF5QF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2" name="BExMF7LICJLPXSHM63A6EQ79YQKG" descr="U084VZL15IMB1OFRRAY6GVKAE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3" name="BExS343F8GCKP6HTF9Y97L133DX8" descr="ZRF0KB1IYQSNV63CTXT25G67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4" name="BExZMRC09W87CY4B73NPZMNH21AH" descr="78CUMI0OVLYJRSDRQ3V2YX812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5" name="BExZXVFJ4DY4I24AARDT4AMP6EN1" descr="TXSMH2MTH86CYKA26740RQPUC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6" name="BExOCUIOFQWUGTBU5ESTW3EYEP5C" descr="9BNF49V0R6VVYPHEVMJ3ABDQZ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854" y="7759700"/>
            <a:ext cx="92869" cy="1222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87" name="BEx95HHNSDL8GM93OFMUCB7PCSKE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8" name="BExAXIKE8LN7FWOSK4ZSIUJ5D2RW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757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9" name="BExU06C523U8JFLT57AJAVOY85JP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0" name="BExGVFGAY77A6JB769E9DVEZRV0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1" name="BEx7ACRZXANM3FOUBOBVWRQKML4V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2" name="BExU3P3ZGQCI4GZMDCV7L5LJFI50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" name="BExY63SQ25Q4W8YLNR8SJHE9ONX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BExD1MI2U2U8GM56B0KWR9RCGMYH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" name="BExIRY7N1NC5KSUGGYTMLSN30J6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6" name="BEx1NZ4JU4EIDUHJ0W34JKCQP8DX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7" name="BExTVGK1TV6Y6O0571M5LAOKTQQB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8" name="BExY46KI6X4NW3SGUDVSX59C1L1D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" name="BExKORRL6VZQBG9H1FMFGA8Z4JW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0" name="BEx9ARCM5TELWO1V24WUQWEP3Y7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1" name="BExIZR16Z6OYIV3IBR8Z3H6HLZMT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2" name="BExAYXIFX2EORDYAGGRS5V9V6E7O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3" name="BExCY3FKGKOSV824YK7UK57IDVVL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" name="BExQ2GZ85E2WQLM1ZH5WMUERVUT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" name="BExS8T8KOVTEU6Q67UXX68AXW32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6" name="BExMDUW9BLWJPXB9MA2O8GCH5392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7" name="BEx78XTXOCH8I25QKR1D78OEDG49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8" name="BExAWWORCH9C1LVSA00IPCQEHM9A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9" name="BExQCTIAHBMKTO9RKJTB5O4CFNJE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0" name="BExAX5Z67R1MI5B4BHQNVE03RD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1" name="BExD7EHR8PB8Q5GWZD9AOZ6JIAJ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BEx7L2SJMB69DHAKHZNR5V9LKUK6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3" name="BExBARJE0Y0YH8R69EEEESBILLX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" name="BExSFM8O6QKK4M68GZLVS6SVO5I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" name="BExKND45RMXO3098AER11T11M0D8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" name="BExMRTHQ80NOZY6Y8VHSMI9RKJT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" name="BExUDXW3GDUKKMYEDO3ULSYXZRR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" name="BExGXZGJMIJ7311HXR586YZQGASG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" name="BEx3R8HPCFMPXWKIQ77CIFU7KZLR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" name="BExAYNBL42VSJD4D67T92AKBJVB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" name="BEx9APJWA3S9ILTOYUQR61L7SWSW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" name="BExZNOG6RLRIEEVO6K3HSHXH4D6Z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" name="BEx7C3PTWOKD7RU1PESKM3V2ZE83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" name="BEx1RBWG8WOOFTS2FVL4GXJQZP6S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" name="BEx3ANHPZ68M252H2G1ORW3XRHUQ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" name="BExO93I6YGI64TWYUBA86Q36O4VI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7" name="BExKVYK1TR71M9TNEJOCIBZW4L9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8" name="BEx9JLBYXXDBPJYKC60XYAT3K8RC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" name="BEx9CQTWNIJQ32U3FKTR8FONV7SN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" name="BExZQB5ITNFWELVW4Y5IZOKAX7XM" descr="Expanded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759701"/>
            <a:ext cx="92869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1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2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3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4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5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6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7" name="BExU3X7AR3SHLLUKQEUM2N9ZMVMB" descr="SortAscending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8" name="BEx5EBP2GI79VZXR83MPMASCN0WN" descr="SortDescending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5363" y="7759701"/>
            <a:ext cx="35719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" name="Прямоугольник 1289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443563" y="692696"/>
            <a:ext cx="777273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1" name="Прямоугольник 1290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155122" y="969613"/>
            <a:ext cx="135415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8" name="Прямоугольник 1307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1140820" y="1676077"/>
            <a:ext cx="3937493" cy="31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управленческих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" name="Прямоугольник 1319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573428" y="1833203"/>
            <a:ext cx="50562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3" name="7D57EABB-FCFB-4435-B4E1-40D5AD308E86" descr="cid:7D57EABB-FCFB-4435-B4E1-40D5AD308E86"/>
          <p:cNvPicPr>
            <a:picLocks noChangeAspect="1" noChangeArrowheads="1"/>
          </p:cNvPicPr>
          <p:nvPr/>
        </p:nvPicPr>
        <p:blipFill>
          <a:blip r:embed="rId8" r:link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585" y="3210117"/>
            <a:ext cx="438891" cy="385507"/>
          </a:xfrm>
          <a:prstGeom prst="rect">
            <a:avLst/>
          </a:prstGeom>
          <a:solidFill>
            <a:schemeClr val="bg1">
              <a:alpha val="26000"/>
            </a:schemeClr>
          </a:solidFill>
          <a:ln w="28575">
            <a:solidFill>
              <a:schemeClr val="bg1"/>
            </a:solidFill>
          </a:ln>
          <a:effectLst>
            <a:glow rad="165100">
              <a:schemeClr val="bg1">
                <a:alpha val="75000"/>
              </a:schemeClr>
            </a:glow>
          </a:effectLst>
          <a:extLst/>
        </p:spPr>
      </p:pic>
      <p:pic>
        <p:nvPicPr>
          <p:cNvPr id="1325" name="Рисунок 1324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865" y="2532719"/>
            <a:ext cx="460876" cy="522972"/>
          </a:xfrm>
          <a:prstGeom prst="rect">
            <a:avLst/>
          </a:prstGeom>
        </p:spPr>
      </p:pic>
      <p:sp>
        <p:nvSpPr>
          <p:cNvPr id="1336" name="Прямоугольник 1335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2182434" y="598497"/>
            <a:ext cx="22829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7" name="Прямоугольник 1336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2171881" y="495905"/>
            <a:ext cx="194080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5" name="Прямоугольник 1344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4637988" y="590103"/>
            <a:ext cx="243251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</a:pP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46" name="Прямая со стрелкой 1345"/>
          <p:cNvCxnSpPr/>
          <p:nvPr/>
        </p:nvCxnSpPr>
        <p:spPr>
          <a:xfrm>
            <a:off x="1204286" y="692696"/>
            <a:ext cx="946931" cy="834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8" name="Прямая со стрелкой 1347"/>
          <p:cNvCxnSpPr/>
          <p:nvPr/>
        </p:nvCxnSpPr>
        <p:spPr>
          <a:xfrm>
            <a:off x="3932952" y="714555"/>
            <a:ext cx="703403" cy="272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8015" y="116632"/>
            <a:ext cx="572853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Годовой конкурс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9741" y="2552989"/>
            <a:ext cx="751078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общественно-политической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 (результаты соц. опросов)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9741" y="3210117"/>
            <a:ext cx="715732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информационной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(работа в соц. сетях)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9275" y="1994293"/>
            <a:ext cx="751735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взаимодействия с органами государственной власти Пермского края</a:t>
            </a:r>
          </a:p>
        </p:txBody>
      </p:sp>
      <p:pic>
        <p:nvPicPr>
          <p:cNvPr id="1341" name="Рисунок 1340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865" y="2062533"/>
            <a:ext cx="376142" cy="49045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12700"/>
          </a:effectLst>
        </p:spPr>
      </p:pic>
      <p:cxnSp>
        <p:nvCxnSpPr>
          <p:cNvPr id="1350" name="Прямая соединительная линия 1349"/>
          <p:cNvCxnSpPr>
            <a:stCxn id="1281" idx="0"/>
            <a:endCxn id="1300" idx="4"/>
          </p:cNvCxnSpPr>
          <p:nvPr/>
        </p:nvCxnSpPr>
        <p:spPr>
          <a:xfrm flipH="1" flipV="1">
            <a:off x="820523" y="2144849"/>
            <a:ext cx="2429" cy="1530870"/>
          </a:xfrm>
          <a:prstGeom prst="line">
            <a:avLst/>
          </a:prstGeom>
          <a:ln w="44450"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9" name="Прямоугольник 1278">
            <a:extLst>
              <a:ext uri="{FF2B5EF4-FFF2-40B4-BE49-F238E27FC236}">
                <a16:creationId xmlns:a16="http://schemas.microsoft.com/office/drawing/2014/main" xmlns="" id="{0CCBFD31-DADE-4403-B1EA-707F5D26584C}"/>
              </a:ext>
            </a:extLst>
          </p:cNvPr>
          <p:cNvSpPr/>
          <p:nvPr/>
        </p:nvSpPr>
        <p:spPr>
          <a:xfrm>
            <a:off x="278015" y="3832088"/>
            <a:ext cx="3216574" cy="304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статистических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2" name="Rectangle 7"/>
          <p:cNvSpPr>
            <a:spLocks noChangeArrowheads="1"/>
          </p:cNvSpPr>
          <p:nvPr/>
        </p:nvSpPr>
        <p:spPr bwMode="auto">
          <a:xfrm>
            <a:off x="443563" y="4414451"/>
            <a:ext cx="8232893" cy="1534829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По итогам  2022 года - 5 </a:t>
            </a:r>
            <a:r>
              <a:rPr lang="ru-RU" altLang="ru-RU" sz="32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altLang="ru-RU" sz="3200" b="1" dirty="0" smtClean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в 2 группе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участников группы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endCxn id="1300" idx="0"/>
          </p:cNvCxnSpPr>
          <p:nvPr/>
        </p:nvCxnSpPr>
        <p:spPr>
          <a:xfrm flipH="1">
            <a:off x="820523" y="1340768"/>
            <a:ext cx="11676" cy="275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30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3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  <a:extLst/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0854242"/>
              </p:ext>
            </p:extLst>
          </p:nvPr>
        </p:nvGraphicFramePr>
        <p:xfrm>
          <a:off x="285720" y="4190753"/>
          <a:ext cx="8750776" cy="2384671"/>
        </p:xfrm>
        <a:graphic>
          <a:graphicData uri="http://schemas.openxmlformats.org/drawingml/2006/table">
            <a:tbl>
              <a:tblPr/>
              <a:tblGrid>
                <a:gridCol w="2336555"/>
                <a:gridCol w="1432083"/>
                <a:gridCol w="1366116"/>
                <a:gridCol w="1446409"/>
                <a:gridCol w="795525"/>
                <a:gridCol w="1374088"/>
              </a:tblGrid>
              <a:tr h="3041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факт       </a:t>
                      </a:r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2022 год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Темп</a:t>
                      </a:r>
                      <a:r>
                        <a:rPr lang="ru-RU" sz="1800" b="1" i="0" u="none" strike="noStrike" baseline="0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 роста</a:t>
                      </a:r>
                    </a:p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 к 2021,</a:t>
                      </a:r>
                      <a:r>
                        <a:rPr lang="ru-RU" sz="18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План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Факт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96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9900"/>
                          </a:solidFill>
                          <a:latin typeface="Times New Roman"/>
                        </a:rPr>
                        <a:t>ВСЕГО </a:t>
                      </a:r>
                      <a:r>
                        <a:rPr lang="ru-RU" sz="1800" b="1" i="0" u="none" strike="noStrike" dirty="0">
                          <a:solidFill>
                            <a:srgbClr val="009900"/>
                          </a:solidFill>
                          <a:latin typeface="Times New Roman"/>
                        </a:rPr>
                        <a:t>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774 786,0</a:t>
                      </a:r>
                      <a:endParaRPr lang="ru-RU" sz="18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918  827,8</a:t>
                      </a:r>
                      <a:endParaRPr lang="ru-RU" sz="18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899 224,8</a:t>
                      </a:r>
                      <a:endParaRPr lang="ru-RU" sz="18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97,9%</a:t>
                      </a:r>
                      <a:endParaRPr lang="ru-RU" sz="18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9900"/>
                          </a:solidFill>
                          <a:effectLst/>
                          <a:latin typeface="Times New Roman"/>
                        </a:rPr>
                        <a:t>116,1%</a:t>
                      </a:r>
                      <a:endParaRPr lang="ru-RU" sz="18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7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latin typeface="Times New Roman"/>
                        </a:rPr>
                        <a:t>ВСЕГО РАСХОДОВ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777 </a:t>
                      </a:r>
                      <a:r>
                        <a:rPr lang="ru-RU" sz="1800" b="1" i="0" u="none" strike="noStrike" dirty="0" smtClean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798,8</a:t>
                      </a:r>
                      <a:endParaRPr lang="ru-RU" sz="1800" b="1" i="0" u="none" strike="noStrike" dirty="0">
                        <a:solidFill>
                          <a:srgbClr val="1E07C9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919 235,5</a:t>
                      </a:r>
                      <a:endParaRPr lang="ru-RU" sz="1800" b="1" i="0" u="none" strike="noStrike" dirty="0">
                        <a:solidFill>
                          <a:srgbClr val="1E07C9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891 797,7</a:t>
                      </a:r>
                      <a:endParaRPr lang="ru-RU" sz="1800" b="1" i="0" u="none" strike="noStrike" dirty="0">
                        <a:solidFill>
                          <a:srgbClr val="1E07C9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97,0%</a:t>
                      </a:r>
                      <a:endParaRPr lang="ru-RU" sz="1800" b="1" i="0" u="none" strike="noStrike" dirty="0">
                        <a:solidFill>
                          <a:srgbClr val="1E07C9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1E07C9"/>
                          </a:solidFill>
                          <a:effectLst/>
                          <a:latin typeface="Times New Roman"/>
                        </a:rPr>
                        <a:t>114,7%</a:t>
                      </a:r>
                      <a:endParaRPr lang="ru-RU" sz="1800" b="1" i="0" u="none" strike="noStrike" dirty="0">
                        <a:solidFill>
                          <a:srgbClr val="1E07C9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0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ДЕФИЦИТ(-)/ ПРОФИЦИТ(+)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-3 012,8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-407,7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+7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427,1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6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96335">
            <a:off x="-69089" y="38025"/>
            <a:ext cx="1386295" cy="10397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1772" name="Rectangle 28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8028384" cy="61548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Исполнение бюджета городского округа, тыс.рублей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6575424"/>
            <a:ext cx="250280" cy="238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5" name="Нижний колонтитул 4"/>
          <p:cNvSpPr txBox="1">
            <a:spLocks noGrp="1"/>
          </p:cNvSpPr>
          <p:nvPr/>
        </p:nvSpPr>
        <p:spPr bwMode="auto">
          <a:xfrm>
            <a:off x="3357563" y="6429375"/>
            <a:ext cx="3086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ru-RU" altLang="ru-RU" sz="1200" dirty="0">
              <a:solidFill>
                <a:srgbClr val="045C75"/>
              </a:solidFill>
              <a:latin typeface="Calibri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3400993"/>
              </p:ext>
            </p:extLst>
          </p:nvPr>
        </p:nvGraphicFramePr>
        <p:xfrm>
          <a:off x="179512" y="836712"/>
          <a:ext cx="87849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1084528"/>
              </p:ext>
            </p:extLst>
          </p:nvPr>
        </p:nvGraphicFramePr>
        <p:xfrm>
          <a:off x="0" y="4509120"/>
          <a:ext cx="903649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994" y="991716"/>
            <a:ext cx="2970162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43" y="116632"/>
            <a:ext cx="8640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24400" y="516188"/>
            <a:ext cx="0" cy="422275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36725" y="775816"/>
            <a:ext cx="0" cy="215900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735960" y="722563"/>
            <a:ext cx="0" cy="215900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08943" y="764704"/>
            <a:ext cx="6030913" cy="11112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3356904" y="940918"/>
            <a:ext cx="3303328" cy="283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муниципального имущества,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штрафы, прочие санкции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943373"/>
            <a:ext cx="2087752" cy="23698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853487" y="6492874"/>
            <a:ext cx="318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5312" y="3970486"/>
            <a:ext cx="8258175" cy="3571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Структура доходов бюджета, тыс.рублей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4569868"/>
              </p:ext>
            </p:extLst>
          </p:nvPr>
        </p:nvGraphicFramePr>
        <p:xfrm>
          <a:off x="210288" y="3429000"/>
          <a:ext cx="8749636" cy="3106215"/>
        </p:xfrm>
        <a:graphic>
          <a:graphicData uri="http://schemas.openxmlformats.org/drawingml/2006/table">
            <a:tbl>
              <a:tblPr/>
              <a:tblGrid>
                <a:gridCol w="2605968"/>
                <a:gridCol w="1857388"/>
                <a:gridCol w="1571636"/>
                <a:gridCol w="1279048"/>
                <a:gridCol w="1435596"/>
              </a:tblGrid>
              <a:tr h="1258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Первоначальный план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Рост/снижение,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Отклонение, тыс.рублей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04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117 778,90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160 095,67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+ 42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316,77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667 037,10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758 732,17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+ 91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695,07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БЮДЖЕТА-ВСЕГО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784 816,00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918 827,84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117,1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+134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011,84</a:t>
                      </a:r>
                    </a:p>
                  </a:txBody>
                  <a:tcPr marL="6626" marR="6626" marT="6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" y="0"/>
            <a:ext cx="1765430" cy="1008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60699" y="6535215"/>
            <a:ext cx="571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dirty="0" smtClean="0"/>
              <a:t>6</a:t>
            </a:r>
            <a:endParaRPr lang="ru-RU" sz="1600" b="1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619672" y="116632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Изменение утвержденных  показателей доходов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бюджета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0648983"/>
              </p:ext>
            </p:extLst>
          </p:nvPr>
        </p:nvGraphicFramePr>
        <p:xfrm>
          <a:off x="395536" y="947063"/>
          <a:ext cx="8534182" cy="320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71800" y="716148"/>
            <a:ext cx="193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Первоначальный бюджет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доходов, млн. рублей</a:t>
            </a:r>
            <a:endParaRPr lang="ru-RU" alt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381328"/>
            <a:ext cx="395536" cy="365125"/>
          </a:xfrm>
        </p:spPr>
        <p:txBody>
          <a:bodyPr/>
          <a:lstStyle/>
          <a:p>
            <a:pPr>
              <a:defRPr/>
            </a:pPr>
            <a:fld id="{9549E8C7-8F3F-4403-AB5C-496D12D32FF2}" type="slidenum"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5820655"/>
              </p:ext>
            </p:extLst>
          </p:nvPr>
        </p:nvGraphicFramePr>
        <p:xfrm>
          <a:off x="179512" y="1268760"/>
          <a:ext cx="8712968" cy="532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6377874"/>
              </p:ext>
            </p:extLst>
          </p:nvPr>
        </p:nvGraphicFramePr>
        <p:xfrm>
          <a:off x="1029026" y="1412776"/>
          <a:ext cx="811497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35975" cy="714375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Исполнение по налоговым и неналоговым доходам бюджета, </a:t>
            </a:r>
            <a:r>
              <a:rPr lang="ru-RU" alt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млн.рублей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53344"/>
            <a:ext cx="323528" cy="476250"/>
          </a:xfrm>
        </p:spPr>
        <p:txBody>
          <a:bodyPr/>
          <a:lstStyle/>
          <a:p>
            <a:pPr>
              <a:defRPr/>
            </a:pPr>
            <a:fld id="{584CFD2E-2BFC-422C-928F-3CF00E56A67B}" type="slidenum">
              <a:rPr lang="ru-RU"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2179745"/>
              </p:ext>
            </p:extLst>
          </p:nvPr>
        </p:nvGraphicFramePr>
        <p:xfrm>
          <a:off x="0" y="450582"/>
          <a:ext cx="3208678" cy="621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117149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+0,4%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762" y="255934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-15,7%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99792" y="2937693"/>
            <a:ext cx="324036" cy="795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23828" y="1988840"/>
            <a:ext cx="468052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6805" y="1650286"/>
            <a:ext cx="88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+3,3%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8100392" y="2132856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00392" y="174076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+2,3%</a:t>
            </a:r>
            <a:endParaRPr lang="ru-RU" sz="1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3973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доходов, тыс.рублей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58909"/>
              </p:ext>
            </p:extLst>
          </p:nvPr>
        </p:nvGraphicFramePr>
        <p:xfrm>
          <a:off x="251520" y="548680"/>
          <a:ext cx="8784976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43011</TotalTime>
  <Words>2898</Words>
  <Application>Microsoft Office PowerPoint</Application>
  <PresentationFormat>Экран (4:3)</PresentationFormat>
  <Paragraphs>862</Paragraphs>
  <Slides>31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Исполнительная</vt:lpstr>
      <vt:lpstr>Слайд 1</vt:lpstr>
      <vt:lpstr>Слайд 2</vt:lpstr>
      <vt:lpstr>Слайд 3</vt:lpstr>
      <vt:lpstr>Исполнение бюджета городского округа, тыс.рублей</vt:lpstr>
      <vt:lpstr>Слайд 5</vt:lpstr>
      <vt:lpstr>Слайд 6</vt:lpstr>
      <vt:lpstr>Структура налоговых и неналоговых доходов, млн. рублей</vt:lpstr>
      <vt:lpstr>Исполнение по налоговым и неналоговым доходам бюджета, млн.рублей</vt:lpstr>
      <vt:lpstr>Исполнение доходов, тыс.рублей</vt:lpstr>
      <vt:lpstr>Доля поступлений НДФЛ от крупных налогоплательщиков, %</vt:lpstr>
      <vt:lpstr>Информация о задолженности по имущественным налогам, тыс. рублей</vt:lpstr>
      <vt:lpstr>Расходы  бюджета городского округа</vt:lpstr>
      <vt:lpstr>Объемы  реализации муниципальных программ с.рублей</vt:lpstr>
      <vt:lpstr>    Расходы бюджета по разделам классификации расходов за 2022 год, тыс. рублей </vt:lpstr>
      <vt:lpstr>Слайд 15</vt:lpstr>
      <vt:lpstr>Слайд 16</vt:lpstr>
      <vt:lpstr>Слайд 17</vt:lpstr>
      <vt:lpstr>Муниципальный дорожный фонд, млн.руб.</vt:lpstr>
      <vt:lpstr>Ремонт автомобильных дорог в п. Суксун</vt:lpstr>
      <vt:lpstr>Ремонт автомобильных дорог по территориям</vt:lpstr>
      <vt:lpstr>Ремонт автомобильных дорог по территориям</vt:lpstr>
      <vt:lpstr>Слайд 22</vt:lpstr>
      <vt:lpstr>Слайд 23</vt:lpstr>
      <vt:lpstr>Слайд 24</vt:lpstr>
      <vt:lpstr>Слайд 25</vt:lpstr>
      <vt:lpstr>Слайд 26</vt:lpstr>
      <vt:lpstr>Муниципальный долг</vt:lpstr>
      <vt:lpstr>       Выполнение показателей Cоглашения, заключаемых  с   высокодотационными МО </vt:lpstr>
      <vt:lpstr>Слайд 29</vt:lpstr>
      <vt:lpstr>Слайд 30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Министерства финансов Пермского края  о работе в 2007 году  и планах на 2008 год</dc:title>
  <dc:creator>User</dc:creator>
  <cp:lastModifiedBy>Алина</cp:lastModifiedBy>
  <cp:revision>2139</cp:revision>
  <cp:lastPrinted>2023-05-15T08:53:55Z</cp:lastPrinted>
  <dcterms:created xsi:type="dcterms:W3CDTF">2008-02-28T03:10:36Z</dcterms:created>
  <dcterms:modified xsi:type="dcterms:W3CDTF">2023-06-15T08:32:18Z</dcterms:modified>
</cp:coreProperties>
</file>