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541" r:id="rId2"/>
    <p:sldId id="419" r:id="rId3"/>
    <p:sldId id="510" r:id="rId4"/>
    <p:sldId id="492" r:id="rId5"/>
    <p:sldId id="505" r:id="rId6"/>
    <p:sldId id="522" r:id="rId7"/>
    <p:sldId id="494" r:id="rId8"/>
    <p:sldId id="427" r:id="rId9"/>
    <p:sldId id="544" r:id="rId10"/>
    <p:sldId id="554" r:id="rId11"/>
    <p:sldId id="543" r:id="rId12"/>
    <p:sldId id="547" r:id="rId13"/>
    <p:sldId id="540" r:id="rId14"/>
    <p:sldId id="548" r:id="rId15"/>
    <p:sldId id="525" r:id="rId16"/>
    <p:sldId id="549" r:id="rId17"/>
    <p:sldId id="550" r:id="rId18"/>
    <p:sldId id="556" r:id="rId19"/>
    <p:sldId id="546" r:id="rId20"/>
    <p:sldId id="557" r:id="rId21"/>
    <p:sldId id="559" r:id="rId22"/>
    <p:sldId id="560" r:id="rId23"/>
    <p:sldId id="553" r:id="rId24"/>
    <p:sldId id="552" r:id="rId25"/>
    <p:sldId id="501" r:id="rId26"/>
    <p:sldId id="484" r:id="rId27"/>
    <p:sldId id="526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FF"/>
    <a:srgbClr val="1E07C9"/>
    <a:srgbClr val="CC00FF"/>
    <a:srgbClr val="990033"/>
    <a:srgbClr val="FF66FF"/>
    <a:srgbClr val="CC0066"/>
    <a:srgbClr val="39FC24"/>
    <a:srgbClr val="CC04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7628" autoAdjust="0"/>
  </p:normalViewPr>
  <p:slideViewPr>
    <p:cSldViewPr>
      <p:cViewPr>
        <p:scale>
          <a:sx n="81" d="100"/>
          <a:sy n="81" d="100"/>
        </p:scale>
        <p:origin x="-2496" y="-80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d09sn\Desktop\&#1043;&#1086;&#1076;&#1086;&#1074;&#1086;&#1081;%20&#1086;&#1090;&#1095;&#1077;&#1090;%202019\&#1055;&#1088;&#1080;&#1083;&#1086;&#1078;&#1077;&#1085;&#1080;&#1103;%20&#1082;%20&#1080;&#1089;&#1087;&#1086;&#1083;&#1085;&#1077;&#1085;&#1080;&#1102;%20%205-7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732111066250085E-2"/>
          <c:y val="4.9357854610475045E-2"/>
          <c:w val="0.62529705371489885"/>
          <c:h val="0.916471322966888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Лист8!$A$10</c:f>
              <c:strCache>
                <c:ptCount val="1"/>
                <c:pt idx="0">
                  <c:v>ВСЕГО ДОХОДОВ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820948932844996E-2"/>
                  <c:y val="-2.65773063287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484976827326323E-2"/>
                  <c:y val="7.5935160939192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63162629626519E-4"/>
                  <c:y val="-3.7967580469596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211B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Лист8!$B$9:$D$9</c:f>
              <c:strCache>
                <c:ptCount val="3"/>
                <c:pt idx="0">
                  <c:v>факт 2019 г</c:v>
                </c:pt>
                <c:pt idx="1">
                  <c:v>план 2020 г</c:v>
                </c:pt>
                <c:pt idx="2">
                  <c:v>факт 2020 г</c:v>
                </c:pt>
              </c:strCache>
            </c:strRef>
          </c:cat>
          <c:val>
            <c:numRef>
              <c:f>Лист8!$B$10:$D$10</c:f>
              <c:numCache>
                <c:formatCode>#,##0.0</c:formatCode>
                <c:ptCount val="3"/>
                <c:pt idx="0">
                  <c:v>703251.3</c:v>
                </c:pt>
                <c:pt idx="1">
                  <c:v>781305</c:v>
                </c:pt>
                <c:pt idx="2">
                  <c:v>762267.3</c:v>
                </c:pt>
              </c:numCache>
            </c:numRef>
          </c:val>
        </c:ser>
        <c:ser>
          <c:idx val="1"/>
          <c:order val="1"/>
          <c:tx>
            <c:strRef>
              <c:f>Лист8!$A$11</c:f>
              <c:strCache>
                <c:ptCount val="1"/>
                <c:pt idx="0">
                  <c:v>ВСЕГО РАСХОДОВ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8909050755878074E-2"/>
                  <c:y val="-0.11833717543324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091912289857616E-2"/>
                  <c:y val="-5.0092990676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948578075825376E-2"/>
                  <c:y val="-3.527367600021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Лист8!$B$9:$D$9</c:f>
              <c:strCache>
                <c:ptCount val="3"/>
                <c:pt idx="0">
                  <c:v>факт 2019 г</c:v>
                </c:pt>
                <c:pt idx="1">
                  <c:v>план 2020 г</c:v>
                </c:pt>
                <c:pt idx="2">
                  <c:v>факт 2020 г</c:v>
                </c:pt>
              </c:strCache>
            </c:strRef>
          </c:cat>
          <c:val>
            <c:numRef>
              <c:f>Лист8!$B$11:$D$11</c:f>
              <c:numCache>
                <c:formatCode>#,##0.0</c:formatCode>
                <c:ptCount val="3"/>
                <c:pt idx="0">
                  <c:v>703537.3</c:v>
                </c:pt>
                <c:pt idx="1">
                  <c:v>819689.8</c:v>
                </c:pt>
                <c:pt idx="2">
                  <c:v>777311.2</c:v>
                </c:pt>
              </c:numCache>
            </c:numRef>
          </c:val>
        </c:ser>
        <c:ser>
          <c:idx val="2"/>
          <c:order val="2"/>
          <c:tx>
            <c:strRef>
              <c:f>Лист8!$A$12</c:f>
              <c:strCache>
                <c:ptCount val="1"/>
                <c:pt idx="0">
                  <c:v>ДЕФИЦИТ(-)/ ПРОФИЦИТ(+)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860006217796529E-2"/>
                  <c:y val="3.194239451066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45413870246085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639821029082693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CC04D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Лист8!$B$9:$D$9</c:f>
              <c:strCache>
                <c:ptCount val="3"/>
                <c:pt idx="0">
                  <c:v>факт 2019 г</c:v>
                </c:pt>
                <c:pt idx="1">
                  <c:v>план 2020 г</c:v>
                </c:pt>
                <c:pt idx="2">
                  <c:v>факт 2020 г</c:v>
                </c:pt>
              </c:strCache>
            </c:strRef>
          </c:cat>
          <c:val>
            <c:numRef>
              <c:f>Лист8!$B$12:$D$12</c:f>
              <c:numCache>
                <c:formatCode>#,##0.0</c:formatCode>
                <c:ptCount val="3"/>
                <c:pt idx="0">
                  <c:v>-286</c:v>
                </c:pt>
                <c:pt idx="1">
                  <c:v>-38384.800000000047</c:v>
                </c:pt>
                <c:pt idx="2">
                  <c:v>-15043.899999999907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775360"/>
        <c:axId val="117785344"/>
        <c:axId val="0"/>
      </c:bar3DChart>
      <c:catAx>
        <c:axId val="11777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785344"/>
        <c:crosses val="autoZero"/>
        <c:auto val="1"/>
        <c:lblAlgn val="ctr"/>
        <c:lblOffset val="100"/>
        <c:noMultiLvlLbl val="0"/>
      </c:catAx>
      <c:valAx>
        <c:axId val="1177853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777536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78865863643535405"/>
          <c:y val="0.29089534430765818"/>
          <c:w val="0.20681117130776319"/>
          <c:h val="0.5474478710994459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0.20201912817277681"/>
          <c:w val="0.93888888888888944"/>
          <c:h val="0.29734300936263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Лист11!$B$23:$F$23</c:f>
              <c:strCache>
                <c:ptCount val="1"/>
                <c:pt idx="0">
                  <c:v>8,4 9,8 11,0 9,9 9,5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Лист11!$B$22:$F$22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Лист11!$B$23:$F$23</c:f>
              <c:numCache>
                <c:formatCode>General</c:formatCode>
                <c:ptCount val="5"/>
                <c:pt idx="0" formatCode="0.0">
                  <c:v>8.4</c:v>
                </c:pt>
                <c:pt idx="1">
                  <c:v>9.8000000000000007</c:v>
                </c:pt>
                <c:pt idx="2" formatCode="0.0">
                  <c:v>11</c:v>
                </c:pt>
                <c:pt idx="3" formatCode="0.0">
                  <c:v>9.9</c:v>
                </c:pt>
                <c:pt idx="4" formatCode="0.0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9352704"/>
        <c:axId val="119411840"/>
      </c:barChart>
      <c:catAx>
        <c:axId val="11935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411840"/>
        <c:crosses val="autoZero"/>
        <c:auto val="1"/>
        <c:lblAlgn val="ctr"/>
        <c:lblOffset val="100"/>
        <c:noMultiLvlLbl val="0"/>
      </c:catAx>
      <c:valAx>
        <c:axId val="11941184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9352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Лист11!$A$15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Лист11!$B$14:$F$14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Лист11!$B$15:$F$15</c:f>
              <c:numCache>
                <c:formatCode>0.0</c:formatCode>
                <c:ptCount val="5"/>
                <c:pt idx="0" formatCode="General">
                  <c:v>15.6</c:v>
                </c:pt>
                <c:pt idx="1">
                  <c:v>12.3</c:v>
                </c:pt>
                <c:pt idx="2" formatCode="General">
                  <c:v>13.5</c:v>
                </c:pt>
                <c:pt idx="3" formatCode="General">
                  <c:v>15.6</c:v>
                </c:pt>
                <c:pt idx="4" formatCode="General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19648256"/>
        <c:axId val="119649792"/>
        <c:axId val="0"/>
      </c:bar3DChart>
      <c:catAx>
        <c:axId val="1196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649792"/>
        <c:crosses val="autoZero"/>
        <c:auto val="1"/>
        <c:lblAlgn val="ctr"/>
        <c:lblOffset val="100"/>
        <c:noMultiLvlLbl val="0"/>
      </c:catAx>
      <c:valAx>
        <c:axId val="119649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9648256"/>
        <c:crosses val="autoZero"/>
        <c:crossBetween val="between"/>
      </c:valAx>
    </c:plotArea>
    <c:plotVisOnly val="1"/>
    <c:dispBlanksAs val="gap"/>
    <c:showDLblsOverMax val="0"/>
  </c:chart>
  <c:spPr>
    <a:effectLst>
      <a:glow>
        <a:schemeClr val="accent1">
          <a:alpha val="55000"/>
        </a:schemeClr>
      </a:glow>
      <a:softEdge rad="0"/>
    </a:effectLst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99468870952442E-3"/>
          <c:y val="0.24891489877938996"/>
          <c:w val="0.99027005311290461"/>
          <c:h val="0.540543810035450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DE5A4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5813A"/>
              </a:solidFill>
            </c:spPr>
          </c:dPt>
          <c:dLbls>
            <c:dLbl>
              <c:idx val="0"/>
              <c:layout>
                <c:manualLayout>
                  <c:x val="4.7241780581148297E-3"/>
                  <c:y val="0.23496650471862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736300968580489E-3"/>
                  <c:y val="0.21482651859988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739287034454792E-17"/>
                  <c:y val="0.24839316213111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989040774864393E-3"/>
                  <c:y val="0.2685331482498563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6853314824985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Лист11!$B$48:$F$48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Лист11!$B$49:$F$49</c:f>
              <c:numCache>
                <c:formatCode>0.0</c:formatCode>
                <c:ptCount val="5"/>
                <c:pt idx="0">
                  <c:v>73.3</c:v>
                </c:pt>
                <c:pt idx="1">
                  <c:v>78.099999999999994</c:v>
                </c:pt>
                <c:pt idx="2" formatCode="General">
                  <c:v>87.4</c:v>
                </c:pt>
                <c:pt idx="3" formatCode="General">
                  <c:v>93</c:v>
                </c:pt>
                <c:pt idx="4" formatCode="General">
                  <c:v>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19986432"/>
        <c:axId val="119988224"/>
        <c:axId val="0"/>
      </c:bar3DChart>
      <c:catAx>
        <c:axId val="11998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119988224"/>
        <c:crosses val="autoZero"/>
        <c:auto val="1"/>
        <c:lblAlgn val="ctr"/>
        <c:lblOffset val="100"/>
        <c:noMultiLvlLbl val="0"/>
      </c:catAx>
      <c:valAx>
        <c:axId val="11998822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998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5.6409749903177944E-2"/>
          <c:y val="0.33259201358579205"/>
          <c:w val="0.91581257326548338"/>
          <c:h val="0.54018204326503405"/>
        </c:manualLayout>
      </c:layout>
      <c:lineChart>
        <c:grouping val="standard"/>
        <c:varyColors val="0"/>
        <c:ser>
          <c:idx val="0"/>
          <c:order val="0"/>
          <c:tx>
            <c:strRef>
              <c:f>Лист12!$A$14</c:f>
              <c:strCache>
                <c:ptCount val="1"/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504400860963529E-2"/>
                  <c:y val="-0.1870797035623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430961461187592E-2"/>
                  <c:y val="-0.24402680747890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336232630434626E-2"/>
                  <c:y val="-0.25635631988602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966222859972985E-2"/>
                  <c:y val="-0.23899958828104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801023146960823E-2"/>
                  <c:y val="-0.25936660632478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Лист12!$B$13:$F$13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Лист12!$B$14:$F$14</c:f>
              <c:numCache>
                <c:formatCode>#,##0.0</c:formatCode>
                <c:ptCount val="5"/>
                <c:pt idx="0">
                  <c:v>576.29999999999995</c:v>
                </c:pt>
                <c:pt idx="1">
                  <c:v>578.20000000000005</c:v>
                </c:pt>
                <c:pt idx="2">
                  <c:v>660.1</c:v>
                </c:pt>
                <c:pt idx="3">
                  <c:v>703.2</c:v>
                </c:pt>
                <c:pt idx="4">
                  <c:v>762.3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96800"/>
        <c:axId val="119998336"/>
      </c:lineChart>
      <c:catAx>
        <c:axId val="11999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998336"/>
        <c:crosses val="autoZero"/>
        <c:auto val="1"/>
        <c:lblAlgn val="ctr"/>
        <c:lblOffset val="100"/>
        <c:noMultiLvlLbl val="0"/>
      </c:catAx>
      <c:valAx>
        <c:axId val="1199983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999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8097989112320849E-2"/>
          <c:w val="1"/>
          <c:h val="0.753936136725549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Лист12!$A$7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-5.1656022949916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91169484382358E-2"/>
                  <c:y val="-2.5828011474958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8377113286769E-2"/>
                  <c:y val="-5.1656022949916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8798728515920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Лист12!$B$6:$F$6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Лист12!$B$7:$F$7</c:f>
              <c:numCache>
                <c:formatCode>#,##0.0</c:formatCode>
                <c:ptCount val="5"/>
                <c:pt idx="0">
                  <c:v>103.3</c:v>
                </c:pt>
                <c:pt idx="1">
                  <c:v>153.5</c:v>
                </c:pt>
                <c:pt idx="2">
                  <c:v>178.9</c:v>
                </c:pt>
                <c:pt idx="3">
                  <c:v>176.5</c:v>
                </c:pt>
                <c:pt idx="4" formatCode="General">
                  <c:v>153.30000000000001</c:v>
                </c:pt>
              </c:numCache>
            </c:numRef>
          </c:val>
        </c:ser>
        <c:ser>
          <c:idx val="1"/>
          <c:order val="1"/>
          <c:tx>
            <c:strRef>
              <c:f>Лист12!$A$8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45584742191179E-3"/>
                  <c:y val="1.033120458998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60779656254906E-2"/>
                  <c:y val="-5.1656022949916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55847421911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8377113286769E-2"/>
                  <c:y val="2.5828011474958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8798728515920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Лист12!$B$6:$F$6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Лист12!$B$8:$F$8</c:f>
              <c:numCache>
                <c:formatCode>#,##0.0</c:formatCode>
                <c:ptCount val="5"/>
                <c:pt idx="0">
                  <c:v>173.8</c:v>
                </c:pt>
                <c:pt idx="1">
                  <c:v>146.6</c:v>
                </c:pt>
                <c:pt idx="2">
                  <c:v>125</c:v>
                </c:pt>
                <c:pt idx="3">
                  <c:v>136.4</c:v>
                </c:pt>
                <c:pt idx="4" formatCode="General">
                  <c:v>169.2</c:v>
                </c:pt>
              </c:numCache>
            </c:numRef>
          </c:val>
        </c:ser>
        <c:ser>
          <c:idx val="2"/>
          <c:order val="2"/>
          <c:tx>
            <c:strRef>
              <c:f>Лист12!$A$9</c:f>
              <c:strCache>
                <c:ptCount val="1"/>
                <c:pt idx="0">
                  <c:v>Субсидии, субвенции,ИМБТ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-1.291400573747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06364398446085E-2"/>
                  <c:y val="-2.5828011474958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5584742191179E-3"/>
                  <c:y val="-7.7484034424875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8377113286769E-2"/>
                  <c:y val="-5.1656022949916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0335720273503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Лист12!$B$6:$F$6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Лист12!$B$9:$F$9</c:f>
              <c:numCache>
                <c:formatCode>#,##0.0</c:formatCode>
                <c:ptCount val="5"/>
                <c:pt idx="0">
                  <c:v>299.2</c:v>
                </c:pt>
                <c:pt idx="1">
                  <c:v>278.10000000000002</c:v>
                </c:pt>
                <c:pt idx="2">
                  <c:v>356.2</c:v>
                </c:pt>
                <c:pt idx="3">
                  <c:v>390.3</c:v>
                </c:pt>
                <c:pt idx="4" formatCode="General">
                  <c:v>439.8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312576"/>
        <c:axId val="120314112"/>
        <c:axId val="0"/>
      </c:bar3DChart>
      <c:catAx>
        <c:axId val="1203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314112"/>
        <c:crosses val="autoZero"/>
        <c:auto val="1"/>
        <c:lblAlgn val="ctr"/>
        <c:lblOffset val="100"/>
        <c:noMultiLvlLbl val="0"/>
      </c:catAx>
      <c:valAx>
        <c:axId val="120314112"/>
        <c:scaling>
          <c:orientation val="minMax"/>
          <c:max val="605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2031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362423447069108E-2"/>
          <c:y val="0.846252265852389"/>
          <c:w val="0.96463757655293092"/>
          <c:h val="0.1361564281588984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9004653640212"/>
          <c:y val="0.14112272149521668"/>
          <c:w val="0.59722222222222054"/>
          <c:h val="0.637980647514430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99FF"/>
              </a:solidFill>
            </c:spPr>
          </c:dPt>
          <c:dPt>
            <c:idx val="1"/>
            <c:bubble3D val="0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-0.16495590382816702"/>
                  <c:y val="-9.314729271224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187475948121852"/>
                  <c:y val="-1.098837660068852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42 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076,2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Лист4!$B$4:$C$4</c:f>
              <c:strCache>
                <c:ptCount val="2"/>
                <c:pt idx="0">
                  <c:v>Дополнительный норматив отчислений от НДФЛ, взамен дотации  план </c:v>
                </c:pt>
                <c:pt idx="1">
                  <c:v>Поступило по дополнительному нормативу отчислений от НДФЛ, взамен дотации</c:v>
                </c:pt>
              </c:strCache>
            </c:strRef>
          </c:cat>
          <c:val>
            <c:numRef>
              <c:f>Лист4!$B$5:$C$5</c:f>
              <c:numCache>
                <c:formatCode>#,##0.0</c:formatCode>
                <c:ptCount val="2"/>
                <c:pt idx="0">
                  <c:v>44728.1</c:v>
                </c:pt>
                <c:pt idx="1">
                  <c:v>42076.2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66FF"/>
              </a:solidFill>
            </c:spPr>
          </c:dPt>
          <c:dPt>
            <c:idx val="1"/>
            <c:bubble3D val="0"/>
            <c:spPr>
              <a:solidFill>
                <a:srgbClr val="39FC24"/>
              </a:solidFill>
            </c:spPr>
          </c:dPt>
          <c:dLbls>
            <c:dLbl>
              <c:idx val="0"/>
              <c:layout>
                <c:manualLayout>
                  <c:x val="0"/>
                  <c:y val="-0.28569298629338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Уточненный план</a:t>
                    </a:r>
                  </a:p>
                  <a:p>
                    <a:r>
                      <a:rPr lang="en-US" dirty="0" smtClean="0"/>
                      <a:t>41 566,6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154222688128169E-2"/>
                  <c:y val="-0.267174467774861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Поступило</a:t>
                    </a:r>
                  </a:p>
                  <a:p>
                    <a:r>
                      <a:rPr lang="en-US" dirty="0" smtClean="0"/>
                      <a:t>42 076,2</a:t>
                    </a:r>
                    <a:endParaRPr lang="ru-RU" dirty="0" smtClean="0"/>
                  </a:p>
                  <a:p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Лист4!$B$36:$C$36</c:f>
              <c:strCache>
                <c:ptCount val="2"/>
                <c:pt idx="0">
                  <c:v>Дополнительный норматив отчислений от НДФЛ, взамен дотации первоначальный  план </c:v>
                </c:pt>
                <c:pt idx="1">
                  <c:v>Поступило по дополнительному нормативу отчислений от НДФЛ, взамен дотации</c:v>
                </c:pt>
              </c:strCache>
            </c:strRef>
          </c:cat>
          <c:val>
            <c:numRef>
              <c:f>Лист4!$B$37:$C$37</c:f>
              <c:numCache>
                <c:formatCode>#,##0.0</c:formatCode>
                <c:ptCount val="2"/>
                <c:pt idx="0">
                  <c:v>41566.6</c:v>
                </c:pt>
                <c:pt idx="1">
                  <c:v>42076.2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97324013484963"/>
          <c:y val="9.0282871309753765E-2"/>
          <c:w val="0.60144874769815404"/>
          <c:h val="0.5237509492164114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90099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211B95"/>
              </a:solidFill>
            </c:spPr>
          </c:dPt>
          <c:dPt>
            <c:idx val="5"/>
            <c:bubble3D val="0"/>
            <c:spPr>
              <a:solidFill>
                <a:srgbClr val="FF00FF"/>
              </a:solidFill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4.2120320656588703E-2"/>
                  <c:y val="9.018475053480667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600" dirty="0">
                        <a:solidFill>
                          <a:srgbClr val="1E07C9"/>
                        </a:solidFill>
                      </a:rPr>
                      <a:t>АО "СОМЗ"</a:t>
                    </a:r>
                  </a:p>
                  <a:p>
                    <a:r>
                      <a:rPr lang="en-US" sz="1600" dirty="0">
                        <a:solidFill>
                          <a:srgbClr val="1E07C9"/>
                        </a:solidFill>
                      </a:rPr>
                      <a:t>2</a:t>
                    </a:r>
                    <a:r>
                      <a:rPr lang="ru-RU" sz="1600" dirty="0" smtClean="0">
                        <a:solidFill>
                          <a:srgbClr val="1E07C9"/>
                        </a:solidFill>
                      </a:rPr>
                      <a:t>4,1%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793790885979989"/>
                  <c:y val="7.92525375617254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</a:t>
                    </a:r>
                    <a:r>
                      <a:rPr lang="ru-RU" sz="1600" dirty="0">
                        <a:solidFill>
                          <a:srgbClr val="1E07C9"/>
                        </a:solidFill>
                      </a:rPr>
                      <a:t>АО "Курорт</a:t>
                    </a:r>
                    <a:r>
                      <a:rPr lang="ru-RU" sz="1600" baseline="0" dirty="0">
                        <a:solidFill>
                          <a:srgbClr val="1E07C9"/>
                        </a:solidFill>
                      </a:rPr>
                      <a:t> Ключи"</a:t>
                    </a:r>
                  </a:p>
                  <a:p>
                    <a:r>
                      <a:rPr lang="en-US" sz="1600" dirty="0">
                        <a:solidFill>
                          <a:srgbClr val="1E07C9"/>
                        </a:solidFill>
                      </a:rPr>
                      <a:t>1</a:t>
                    </a:r>
                    <a:r>
                      <a:rPr lang="ru-RU" sz="1600" dirty="0" smtClean="0">
                        <a:solidFill>
                          <a:srgbClr val="1E07C9"/>
                        </a:solidFill>
                      </a:rPr>
                      <a:t>3,8%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40854470885124"/>
                  <c:y val="0.2026345241237957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600" dirty="0">
                        <a:solidFill>
                          <a:srgbClr val="1E07C9"/>
                        </a:solidFill>
                      </a:rPr>
                      <a:t>УЗ "Суксунская</a:t>
                    </a:r>
                    <a:r>
                      <a:rPr lang="ru-RU" sz="1600" baseline="0" dirty="0">
                        <a:solidFill>
                          <a:srgbClr val="1E07C9"/>
                        </a:solidFill>
                      </a:rPr>
                      <a:t> ЦРБ"</a:t>
                    </a:r>
                  </a:p>
                  <a:p>
                    <a:r>
                      <a:rPr lang="ru-RU" sz="1600" dirty="0" smtClean="0">
                        <a:solidFill>
                          <a:srgbClr val="1E07C9"/>
                        </a:solidFill>
                      </a:rPr>
                      <a:t>7,0%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578624783987586E-3"/>
                  <c:y val="0.2647321613057288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600" dirty="0">
                        <a:solidFill>
                          <a:srgbClr val="1E07C9"/>
                        </a:solidFill>
                      </a:rPr>
                      <a:t>ВД России "Суксунский"</a:t>
                    </a:r>
                  </a:p>
                  <a:p>
                    <a:r>
                      <a:rPr lang="ru-RU" sz="1600" dirty="0" smtClean="0">
                        <a:solidFill>
                          <a:srgbClr val="1E07C9"/>
                        </a:solidFill>
                      </a:rPr>
                      <a:t>6,1%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926885808206184E-2"/>
                  <c:y val="0.1432947062512017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600" dirty="0">
                        <a:solidFill>
                          <a:srgbClr val="1E07C9"/>
                        </a:solidFill>
                      </a:rPr>
                      <a:t>ОО "Овен"</a:t>
                    </a:r>
                  </a:p>
                  <a:p>
                    <a:r>
                      <a:rPr lang="ru-RU" sz="1600" dirty="0" smtClean="0">
                        <a:solidFill>
                          <a:srgbClr val="1E07C9"/>
                        </a:solidFill>
                      </a:rPr>
                      <a:t>1,8%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589005516660612E-2"/>
                  <c:y val="4.0306618936170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600" dirty="0">
                        <a:solidFill>
                          <a:srgbClr val="1E07C9"/>
                        </a:solidFill>
                      </a:rPr>
                      <a:t>илиал</a:t>
                    </a:r>
                    <a:r>
                      <a:rPr lang="ru-RU" sz="1600" baseline="0" dirty="0">
                        <a:solidFill>
                          <a:srgbClr val="1E07C9"/>
                        </a:solidFill>
                      </a:rPr>
                      <a:t> ОАО "МРСК Урала" "Пермэнерго"</a:t>
                    </a:r>
                  </a:p>
                  <a:p>
                    <a:r>
                      <a:rPr lang="en-US" sz="1600" dirty="0">
                        <a:solidFill>
                          <a:srgbClr val="1E07C9"/>
                        </a:solidFill>
                      </a:rPr>
                      <a:t>1,</a:t>
                    </a:r>
                    <a:r>
                      <a:rPr lang="ru-RU" sz="1600" dirty="0" smtClean="0">
                        <a:solidFill>
                          <a:srgbClr val="1E07C9"/>
                        </a:solidFill>
                      </a:rPr>
                      <a:t>7%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531432954357893E-2"/>
                  <c:y val="0.141456734568453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Прочие </a:t>
                    </a:r>
                  </a:p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45,5%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Лист4!$A$22:$A$28</c:f>
              <c:strCache>
                <c:ptCount val="7"/>
                <c:pt idx="0">
                  <c:v>ОАО "СОМЗ"</c:v>
                </c:pt>
                <c:pt idx="1">
                  <c:v>ЗАО КУРОРТ КЛЮЧИ</c:v>
                </c:pt>
                <c:pt idx="2">
                  <c:v>МУЗ "Суксунская  центральная районная больница"</c:v>
                </c:pt>
                <c:pt idx="3">
                  <c:v>Межмуниципальный отдел МВД России "Суксунский"</c:v>
                </c:pt>
                <c:pt idx="4">
                  <c:v>ООО "ОВЕН"</c:v>
                </c:pt>
                <c:pt idx="5">
                  <c:v>Филиал ОАО "МРСК Урала" - "Пермэнерго"</c:v>
                </c:pt>
                <c:pt idx="6">
                  <c:v>Прочие</c:v>
                </c:pt>
              </c:strCache>
            </c:strRef>
          </c:cat>
          <c:val>
            <c:numRef>
              <c:f>Лист4!$B$22:$B$28</c:f>
              <c:numCache>
                <c:formatCode>General</c:formatCode>
                <c:ptCount val="7"/>
                <c:pt idx="0">
                  <c:v>24.1</c:v>
                </c:pt>
                <c:pt idx="1">
                  <c:v>13.8</c:v>
                </c:pt>
                <c:pt idx="2" formatCode="0.0">
                  <c:v>7</c:v>
                </c:pt>
                <c:pt idx="3">
                  <c:v>6.1</c:v>
                </c:pt>
                <c:pt idx="4">
                  <c:v>1.8</c:v>
                </c:pt>
                <c:pt idx="5">
                  <c:v>1.7</c:v>
                </c:pt>
                <c:pt idx="6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6103050696815"/>
          <c:y val="0.1929648608297708"/>
          <c:w val="0.73749173820611269"/>
          <c:h val="0.71795903955877038"/>
        </c:manualLayout>
      </c:layout>
      <c:pie3DChart>
        <c:varyColors val="1"/>
        <c:ser>
          <c:idx val="3"/>
          <c:order val="3"/>
          <c:explosion val="25"/>
          <c:dLbls>
            <c:dLbl>
              <c:idx val="0"/>
              <c:layout>
                <c:manualLayout>
                  <c:x val="-0.10795657827096419"/>
                  <c:y val="-0.133751768809313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483103572296107E-2"/>
                  <c:y val="-0.158508703711283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963045066555692"/>
                  <c:y val="3.1833268525719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595576009445278E-2"/>
                  <c:y val="2.05108789081914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23738040406056E-2"/>
                  <c:y val="-9.6216282986100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727845681929879E-3"/>
                  <c:y val="5.3985059498716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589930685667694"/>
                  <c:y val="-0.216945741408849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878802543596854E-2"/>
                  <c:y val="4.96980548584403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7110024498219599E-2"/>
                  <c:y val="-6.09565071156477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055177484987545"/>
                  <c:y val="-0.128410439775697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0658763903822359E-2"/>
                  <c:y val="-0.102551653617434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'[Таблица к слайдам дох.xlsx]Расходы'!$A$12:$A$22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'[Таблица к слайдам дох.xlsx]Расходы'!$E$12:$E$22</c:f>
              <c:numCache>
                <c:formatCode>0.0%</c:formatCode>
                <c:ptCount val="11"/>
                <c:pt idx="0">
                  <c:v>8.088176267111552E-2</c:v>
                </c:pt>
                <c:pt idx="1">
                  <c:v>1.3280395290843617E-3</c:v>
                </c:pt>
                <c:pt idx="2">
                  <c:v>1.8604517727262904E-2</c:v>
                </c:pt>
                <c:pt idx="3">
                  <c:v>0.18520986189315169</c:v>
                </c:pt>
                <c:pt idx="4">
                  <c:v>9.9872740801882187E-2</c:v>
                </c:pt>
                <c:pt idx="5">
                  <c:v>3.8594580909164823E-5</c:v>
                </c:pt>
                <c:pt idx="6">
                  <c:v>0.46378606148991547</c:v>
                </c:pt>
                <c:pt idx="7">
                  <c:v>4.4924606772679981E-2</c:v>
                </c:pt>
                <c:pt idx="8">
                  <c:v>2.7467763233052604E-3</c:v>
                </c:pt>
                <c:pt idx="9">
                  <c:v>8.2360063768539563E-2</c:v>
                </c:pt>
                <c:pt idx="10">
                  <c:v>2.0246974442153929E-2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'[Таблица к слайдам дох.xlsx]Расходы'!$A$12:$A$22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'[Таблица к слайдам дох.xlsx]Расходы'!$D$12:$D$22</c:f>
            </c:numRef>
          </c:val>
        </c:ser>
        <c:ser>
          <c:idx val="1"/>
          <c:order val="1"/>
          <c:explosion val="25"/>
          <c:cat>
            <c:strRef>
              <c:f>'[Таблица к слайдам дох.xlsx]Расходы'!$A$12:$A$22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'[Таблица к слайдам дох.xlsx]Расходы'!$C$12:$C$22</c:f>
            </c:numRef>
          </c:val>
        </c:ser>
        <c:ser>
          <c:idx val="0"/>
          <c:order val="0"/>
          <c:explosion val="25"/>
          <c:cat>
            <c:strRef>
              <c:f>'[Таблица к слайдам дох.xlsx]Расходы'!$A$12:$A$22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'[Таблица к слайдам дох.xlsx]Расходы'!$B$12:$B$22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564945668436398E-2"/>
          <c:y val="7.8306666683125418E-4"/>
          <c:w val="0.89170603674540683"/>
          <c:h val="0.8573744675825624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Лист5!$A$9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rgbClr val="CC0066"/>
            </a:solidFill>
            <a:ln w="38100"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9.166688538932706E-2"/>
                  <c:y val="4.6296296296296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8888888888889"/>
                  <c:y val="8.387847409484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Лист5!$B$9:$C$9</c:f>
              <c:numCache>
                <c:formatCode>General</c:formatCode>
                <c:ptCount val="2"/>
                <c:pt idx="0">
                  <c:v>155.4</c:v>
                </c:pt>
                <c:pt idx="1">
                  <c:v>151.80000000000001</c:v>
                </c:pt>
              </c:numCache>
            </c:numRef>
          </c:val>
        </c:ser>
        <c:ser>
          <c:idx val="1"/>
          <c:order val="1"/>
          <c:tx>
            <c:strRef>
              <c:f>Лист5!$A$10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0.1111111111111111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552642970110696"/>
                  <c:y val="6.867408255078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Лист5!$B$10:$C$10</c:f>
              <c:numCache>
                <c:formatCode>General</c:formatCode>
                <c:ptCount val="2"/>
                <c:pt idx="0" formatCode="0.0">
                  <c:v>515.20000000000005</c:v>
                </c:pt>
                <c:pt idx="1">
                  <c:v>629.5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410560"/>
        <c:axId val="127412096"/>
        <c:axId val="58288768"/>
      </c:bar3DChart>
      <c:catAx>
        <c:axId val="127410560"/>
        <c:scaling>
          <c:orientation val="minMax"/>
        </c:scaling>
        <c:delete val="1"/>
        <c:axPos val="b"/>
        <c:majorTickMark val="out"/>
        <c:minorTickMark val="none"/>
        <c:tickLblPos val="none"/>
        <c:crossAx val="127412096"/>
        <c:crosses val="autoZero"/>
        <c:auto val="1"/>
        <c:lblAlgn val="ctr"/>
        <c:lblOffset val="100"/>
        <c:noMultiLvlLbl val="0"/>
      </c:catAx>
      <c:valAx>
        <c:axId val="1274120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7410560"/>
        <c:crosses val="autoZero"/>
        <c:crossBetween val="between"/>
        <c:majorUnit val="500"/>
        <c:minorUnit val="200"/>
      </c:valAx>
      <c:serAx>
        <c:axId val="58288768"/>
        <c:scaling>
          <c:orientation val="minMax"/>
        </c:scaling>
        <c:delete val="1"/>
        <c:axPos val="b"/>
        <c:majorTickMark val="out"/>
        <c:minorTickMark val="none"/>
        <c:tickLblPos val="none"/>
        <c:crossAx val="127412096"/>
        <c:crosses val="autoZero"/>
      </c:serAx>
    </c:plotArea>
    <c:legend>
      <c:legendPos val="r"/>
      <c:layout>
        <c:manualLayout>
          <c:xMode val="edge"/>
          <c:yMode val="edge"/>
          <c:x val="3.8348643919510053E-2"/>
          <c:y val="0.83157631323481862"/>
          <c:w val="0.93942913385826776"/>
          <c:h val="0.15331104159925313"/>
        </c:manualLayout>
      </c:layout>
      <c:overlay val="0"/>
      <c:txPr>
        <a:bodyPr/>
        <a:lstStyle/>
        <a:p>
          <a:pPr>
            <a:defRPr sz="1800" b="1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92058697809474"/>
          <c:y val="0"/>
          <c:w val="0.44273270484070509"/>
          <c:h val="1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66FF33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5657615915348702E-2"/>
                  <c:y val="-3.46991906227792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алоговые и неналоговые доходы </a:t>
                    </a:r>
                  </a:p>
                  <a:p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153 </a:t>
                    </a:r>
                    <a:r>
                      <a:rPr lang="ru-RU" sz="1800" b="1" dirty="0" smtClean="0">
                        <a:solidFill>
                          <a:srgbClr val="1E07C9"/>
                        </a:solidFill>
                      </a:rPr>
                      <a:t>265,0</a:t>
                    </a:r>
                    <a:endParaRPr lang="ru-RU" sz="1800" b="1" baseline="0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93207110056953E-2"/>
                  <c:y val="0.10388667655570739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отация </a:t>
                    </a:r>
                  </a:p>
                  <a:p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169 </a:t>
                    </a:r>
                    <a:r>
                      <a:rPr lang="ru-RU" sz="1800" b="1" dirty="0" smtClean="0">
                        <a:solidFill>
                          <a:srgbClr val="1E07C9"/>
                        </a:solidFill>
                      </a:rPr>
                      <a:t>193,1</a:t>
                    </a:r>
                    <a:endParaRPr lang="ru-RU" sz="1800" b="1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11942946711413E-2"/>
                  <c:y val="0.15069515702839659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Целевые средства  </a:t>
                    </a:r>
                  </a:p>
                  <a:p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439 </a:t>
                    </a:r>
                    <a:r>
                      <a:rPr lang="ru-RU" sz="1800" b="1" dirty="0" smtClean="0">
                        <a:solidFill>
                          <a:srgbClr val="1E07C9"/>
                        </a:solidFill>
                      </a:rPr>
                      <a:t>809,2</a:t>
                    </a:r>
                    <a:endParaRPr lang="ru-RU" sz="1800" b="1" dirty="0">
                      <a:solidFill>
                        <a:srgbClr val="1E07C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819705229154049E-2"/>
                  <c:y val="-2.2938913457735892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убвенции </a:t>
                    </a:r>
                  </a:p>
                  <a:p>
                    <a:r>
                      <a:rPr lang="en-US" sz="1800" b="1" dirty="0">
                        <a:solidFill>
                          <a:srgbClr val="1E07C9"/>
                        </a:solidFill>
                      </a:rPr>
                      <a:t>24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2</a:t>
                    </a:r>
                    <a:r>
                      <a:rPr lang="en-US" sz="1800" b="1" dirty="0">
                        <a:solidFill>
                          <a:srgbClr val="1E07C9"/>
                        </a:solidFill>
                      </a:rPr>
                      <a:t> 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 448,1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0079199819812363"/>
                  <c:y val="5.9604270164483834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ные межбюджетные трансферты </a:t>
                    </a:r>
                    <a:r>
                      <a:rPr lang="ru-RU" sz="1800" b="1" baseline="0" dirty="0">
                        <a:solidFill>
                          <a:srgbClr val="1E07C9"/>
                        </a:solidFill>
                      </a:rPr>
                      <a:t> 3 029,9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5.6226785302974695E-2"/>
                  <c:y val="-0.15276144502037897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озврат остатков</a:t>
                    </a:r>
                    <a:r>
                      <a:rPr lang="ru-RU" sz="1800" b="1" baseline="0" dirty="0">
                        <a:solidFill>
                          <a:srgbClr val="1E07C9"/>
                        </a:solidFill>
                      </a:rPr>
                      <a:t> субсидий 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прошлых лет от автономных учреждений </a:t>
                    </a:r>
                  </a:p>
                  <a:p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50,1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7125207940556728"/>
                  <c:y val="7.6103500761035003E-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озврат целевых средств прошлых лет</a:t>
                    </a:r>
                    <a:r>
                      <a:rPr lang="en-US" sz="1800" b="1" dirty="0">
                        <a:solidFill>
                          <a:srgbClr val="1E07C9"/>
                        </a:solidFill>
                      </a:rPr>
                      <a:t>-464,7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1E07C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Лист1!$A$6:$A$8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Целевые средства</c:v>
                </c:pt>
              </c:strCache>
            </c:strRef>
          </c:cat>
          <c:val>
            <c:numRef>
              <c:f>Лист1!$B$6:$B$8</c:f>
              <c:numCache>
                <c:formatCode>#,##0.0</c:formatCode>
                <c:ptCount val="3"/>
                <c:pt idx="0">
                  <c:v>153265</c:v>
                </c:pt>
                <c:pt idx="1">
                  <c:v>169193.1</c:v>
                </c:pt>
                <c:pt idx="2">
                  <c:v>439809.2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543734856193037E-2"/>
          <c:y val="0.22244166044129979"/>
          <c:w val="0.74888459082312031"/>
          <c:h val="0.7150585184485527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C04D1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CC0066"/>
              </a:solidFill>
            </c:spPr>
          </c:dPt>
          <c:dPt>
            <c:idx val="5"/>
            <c:bubble3D val="0"/>
            <c:spPr>
              <a:solidFill>
                <a:srgbClr val="C688B4"/>
              </a:solidFill>
            </c:spPr>
          </c:dPt>
          <c:dPt>
            <c:idx val="7"/>
            <c:bubble3D val="0"/>
            <c:spPr>
              <a:solidFill>
                <a:srgbClr val="990033"/>
              </a:solidFill>
            </c:spPr>
          </c:dPt>
          <c:dPt>
            <c:idx val="9"/>
            <c:bubble3D val="0"/>
            <c:spPr>
              <a:solidFill>
                <a:srgbClr val="CC00FF"/>
              </a:solidFill>
            </c:spPr>
          </c:dPt>
          <c:dPt>
            <c:idx val="1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5.1136421022090293E-3"/>
                  <c:y val="-0.2894125113550771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92,4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58123018470859E-2"/>
                  <c:y val="1.2717339170186211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Акцизы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14,7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799071453034144"/>
                  <c:y val="-7.600823450315147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Патент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1,2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99208719692301E-2"/>
                  <c:y val="-0.1191940685746841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имущ. 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физ. лиц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3,7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019732426424614E-2"/>
                  <c:y val="-9.095484025296499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Транспортный 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19,3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7383922447551743E-2"/>
                  <c:y val="-6.217261661423324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Земельный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налог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9,5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596625168369721E-2"/>
                  <c:y val="-0.2159184076627610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Госпошлина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1,6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276913217172381E-2"/>
                  <c:y val="-0.1297529666413743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Аренда зем. 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участков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2,5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3873820196224018"/>
                  <c:y val="-0.1334919012985972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Аренда 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имущества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1,8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46557269577944"/>
                  <c:y val="1.538180052594859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Продажа 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земельн.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участков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1,3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4125638980808422"/>
                  <c:y val="0.1346453830675745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Штрафы</a:t>
                    </a:r>
                  </a:p>
                  <a:p>
                    <a:pPr>
                      <a:defRPr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2,6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1194610148918254E-2"/>
                  <c:y val="0.1716868562671606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</a:t>
                    </a:r>
                  </a:p>
                  <a:p>
                    <a:pPr>
                      <a:defRPr sz="1600" b="1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2,7</a:t>
                    </a:r>
                    <a:endParaRPr lang="en-US" dirty="0">
                      <a:solidFill>
                        <a:srgbClr val="1E07C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Лист2!$A$5:$A$16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Патент</c:v>
                </c:pt>
                <c:pt idx="3">
                  <c:v>налог на имущество физ.лиц</c:v>
                </c:pt>
                <c:pt idx="4">
                  <c:v>транспортный налог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арендная плата земельн участков</c:v>
                </c:pt>
                <c:pt idx="8">
                  <c:v>аренда имущества</c:v>
                </c:pt>
                <c:pt idx="9">
                  <c:v>доходы от продажи земли</c:v>
                </c:pt>
                <c:pt idx="10">
                  <c:v>штрафы, санкции</c:v>
                </c:pt>
                <c:pt idx="11">
                  <c:v>прочие</c:v>
                </c:pt>
              </c:strCache>
            </c:strRef>
          </c:cat>
          <c:val>
            <c:numRef>
              <c:f>Лист2!$B$5:$B$16</c:f>
              <c:numCache>
                <c:formatCode>General</c:formatCode>
                <c:ptCount val="12"/>
                <c:pt idx="0">
                  <c:v>92.4</c:v>
                </c:pt>
                <c:pt idx="1">
                  <c:v>14.7</c:v>
                </c:pt>
                <c:pt idx="2">
                  <c:v>1.2</c:v>
                </c:pt>
                <c:pt idx="3">
                  <c:v>3.7</c:v>
                </c:pt>
                <c:pt idx="4">
                  <c:v>19.3</c:v>
                </c:pt>
                <c:pt idx="5">
                  <c:v>9.5</c:v>
                </c:pt>
                <c:pt idx="6">
                  <c:v>1.6</c:v>
                </c:pt>
                <c:pt idx="7">
                  <c:v>2.5</c:v>
                </c:pt>
                <c:pt idx="8">
                  <c:v>1.8</c:v>
                </c:pt>
                <c:pt idx="9" formatCode="0.0">
                  <c:v>1.3</c:v>
                </c:pt>
                <c:pt idx="10">
                  <c:v>2.6</c:v>
                </c:pt>
                <c:pt idx="11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7746825192058E-2"/>
          <c:y val="0.16923851966956371"/>
          <c:w val="0.92270636136847983"/>
          <c:h val="0.576500178856947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582342954159578E-2"/>
                  <c:y val="-2.91688260748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738705880240641E-2"/>
                  <c:y val="-3.070667753832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003994099568368E-2"/>
                  <c:y val="-3.240745700438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Лист3!$B$8:$B$10</c:f>
              <c:numCache>
                <c:formatCode>#,##0.0</c:formatCode>
                <c:ptCount val="3"/>
                <c:pt idx="0">
                  <c:v>176471.8</c:v>
                </c:pt>
                <c:pt idx="1">
                  <c:v>136426.4</c:v>
                </c:pt>
                <c:pt idx="2">
                  <c:v>390353.1</c:v>
                </c:pt>
              </c:numCache>
            </c:numRef>
          </c:val>
        </c:ser>
        <c:ser>
          <c:idx val="1"/>
          <c:order val="1"/>
          <c:tx>
            <c:strRef>
              <c:f>Лист3!$C$7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4.3010574442201834E-2"/>
                  <c:y val="-2.336901051120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20543293718146E-2"/>
                  <c:y val="-2.682823629558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7028862478782E-2"/>
                  <c:y val="-3.145800733572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11B95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Лист3!$C$8:$C$10</c:f>
              <c:numCache>
                <c:formatCode>#,##0.0</c:formatCode>
                <c:ptCount val="3"/>
                <c:pt idx="0">
                  <c:v>153265</c:v>
                </c:pt>
                <c:pt idx="1">
                  <c:v>169193.1</c:v>
                </c:pt>
                <c:pt idx="2">
                  <c:v>439809.2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469376"/>
        <c:axId val="118470912"/>
        <c:axId val="0"/>
      </c:bar3DChart>
      <c:catAx>
        <c:axId val="118469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470912"/>
        <c:crosses val="autoZero"/>
        <c:auto val="1"/>
        <c:lblAlgn val="ctr"/>
        <c:lblOffset val="100"/>
        <c:noMultiLvlLbl val="0"/>
      </c:catAx>
      <c:valAx>
        <c:axId val="118470912"/>
        <c:scaling>
          <c:orientation val="minMax"/>
          <c:max val="400000"/>
          <c:min val="0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118469376"/>
        <c:crosses val="autoZero"/>
        <c:crossBetween val="between"/>
        <c:majorUnit val="100000"/>
        <c:minorUnit val="100000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030676131527703"/>
          <c:y val="0.85757293851782068"/>
          <c:w val="0.65707863766605612"/>
          <c:h val="9.3090931201167446E-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4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390795578321815E-2"/>
          <c:y val="0"/>
          <c:w val="0.79594631485663014"/>
          <c:h val="0.763773783199716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Лист9!$B$18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3.4844448346534898E-2"/>
                  <c:y val="-3.129132605337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1E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Лист9!$B$19</c:f>
              <c:numCache>
                <c:formatCode>#,##0.0</c:formatCode>
                <c:ptCount val="1"/>
                <c:pt idx="0">
                  <c:v>91.3</c:v>
                </c:pt>
              </c:numCache>
            </c:numRef>
          </c:val>
        </c:ser>
        <c:ser>
          <c:idx val="1"/>
          <c:order val="1"/>
          <c:tx>
            <c:strRef>
              <c:f>Лист9!$C$18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07C9"/>
            </a:solidFill>
          </c:spPr>
          <c:invertIfNegative val="0"/>
          <c:dLbls>
            <c:dLbl>
              <c:idx val="0"/>
              <c:layout>
                <c:manualLayout>
                  <c:x val="9.900990099009901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Лист9!$C$19</c:f>
              <c:numCache>
                <c:formatCode>#,##0.0</c:formatCode>
                <c:ptCount val="1"/>
                <c:pt idx="0">
                  <c:v>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4"/>
        <c:shape val="box"/>
        <c:axId val="118708096"/>
        <c:axId val="118709632"/>
        <c:axId val="0"/>
      </c:bar3DChart>
      <c:catAx>
        <c:axId val="11870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709632"/>
        <c:crosses val="autoZero"/>
        <c:auto val="1"/>
        <c:lblAlgn val="ctr"/>
        <c:lblOffset val="100"/>
        <c:noMultiLvlLbl val="0"/>
      </c:catAx>
      <c:valAx>
        <c:axId val="118709632"/>
        <c:scaling>
          <c:orientation val="minMax"/>
          <c:max val="106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8708096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0420885774597E-2"/>
          <c:y val="8.8704858619312585E-2"/>
          <c:w val="0.91399579114225404"/>
          <c:h val="0.40779291941325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Лист9!$B$3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7421602787456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50135501355014E-2"/>
                  <c:y val="-1.391788448155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164537359659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429345722028649E-3"/>
                  <c:y val="-3.131524008350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7146728610143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357336430507162E-3"/>
                  <c:y val="-1.739735560194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7429345722027938E-3"/>
                  <c:y val="-2.4356297842727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8072009291521487E-3"/>
                  <c:y val="-3.131524008350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8072009291521487E-3"/>
                  <c:y val="-2.087682672233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1E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Лист9!$A$6:$A$14</c:f>
              <c:strCache>
                <c:ptCount val="9"/>
                <c:pt idx="0">
                  <c:v>Акцизы </c:v>
                </c:pt>
                <c:pt idx="1">
                  <c:v>Налоги на имущество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Доходы от использ. имущ.</c:v>
                </c:pt>
                <c:pt idx="6">
                  <c:v>Госпошлина</c:v>
                </c:pt>
                <c:pt idx="7">
                  <c:v>Штрафы, санкции</c:v>
                </c:pt>
                <c:pt idx="8">
                  <c:v>Прочие налог. и ненал. доходы</c:v>
                </c:pt>
              </c:strCache>
            </c:strRef>
          </c:cat>
          <c:val>
            <c:numRef>
              <c:f>Лист9!$B$6:$B$14</c:f>
              <c:numCache>
                <c:formatCode>#,##0.0</c:formatCode>
                <c:ptCount val="9"/>
                <c:pt idx="0">
                  <c:v>14.7</c:v>
                </c:pt>
                <c:pt idx="1">
                  <c:v>3.8</c:v>
                </c:pt>
                <c:pt idx="2">
                  <c:v>18.7</c:v>
                </c:pt>
                <c:pt idx="3">
                  <c:v>9.8000000000000007</c:v>
                </c:pt>
                <c:pt idx="4">
                  <c:v>2.5</c:v>
                </c:pt>
                <c:pt idx="5">
                  <c:v>1.8</c:v>
                </c:pt>
                <c:pt idx="6">
                  <c:v>1.6</c:v>
                </c:pt>
                <c:pt idx="7">
                  <c:v>2.5</c:v>
                </c:pt>
                <c:pt idx="8">
                  <c:v>5.0999999999999996</c:v>
                </c:pt>
              </c:numCache>
            </c:numRef>
          </c:val>
        </c:ser>
        <c:ser>
          <c:idx val="1"/>
          <c:order val="1"/>
          <c:tx>
            <c:strRef>
              <c:f>Лист9!$C$3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07C9"/>
            </a:solidFill>
          </c:spPr>
          <c:invertIfNegative val="0"/>
          <c:dLbls>
            <c:dLbl>
              <c:idx val="0"/>
              <c:layout>
                <c:manualLayout>
                  <c:x val="1.9357336430507164E-2"/>
                  <c:y val="-6.95894224077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0135501355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71467286101468E-3"/>
                  <c:y val="-1.043841336116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50135501355014E-2"/>
                  <c:y val="-1.043841336116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072009291521487E-3"/>
                  <c:y val="-2.087682672233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429345722028649E-3"/>
                  <c:y val="-2.4356297842727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Лист9!$A$6:$A$14</c:f>
              <c:strCache>
                <c:ptCount val="9"/>
                <c:pt idx="0">
                  <c:v>Акцизы </c:v>
                </c:pt>
                <c:pt idx="1">
                  <c:v>Налоги на имущество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Доходы от использ. имущ.</c:v>
                </c:pt>
                <c:pt idx="6">
                  <c:v>Госпошлина</c:v>
                </c:pt>
                <c:pt idx="7">
                  <c:v>Штрафы, санкции</c:v>
                </c:pt>
                <c:pt idx="8">
                  <c:v>Прочие налог. и ненал. доходы</c:v>
                </c:pt>
              </c:strCache>
            </c:strRef>
          </c:cat>
          <c:val>
            <c:numRef>
              <c:f>Лист9!$C$6:$C$14</c:f>
              <c:numCache>
                <c:formatCode>#,##0.0</c:formatCode>
                <c:ptCount val="9"/>
                <c:pt idx="0">
                  <c:v>14.7</c:v>
                </c:pt>
                <c:pt idx="1">
                  <c:v>3.7</c:v>
                </c:pt>
                <c:pt idx="2">
                  <c:v>19.3</c:v>
                </c:pt>
                <c:pt idx="3">
                  <c:v>9.5</c:v>
                </c:pt>
                <c:pt idx="4">
                  <c:v>2.5</c:v>
                </c:pt>
                <c:pt idx="5">
                  <c:v>1.8</c:v>
                </c:pt>
                <c:pt idx="6">
                  <c:v>1.6</c:v>
                </c:pt>
                <c:pt idx="7">
                  <c:v>2.6</c:v>
                </c:pt>
                <c:pt idx="8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613120"/>
        <c:axId val="118614656"/>
        <c:axId val="0"/>
      </c:bar3DChart>
      <c:catAx>
        <c:axId val="11861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614656"/>
        <c:crosses val="autoZero"/>
        <c:auto val="1"/>
        <c:lblAlgn val="ctr"/>
        <c:lblOffset val="100"/>
        <c:noMultiLvlLbl val="0"/>
      </c:catAx>
      <c:valAx>
        <c:axId val="118614656"/>
        <c:scaling>
          <c:orientation val="minMax"/>
          <c:max val="10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861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453827417914222"/>
          <c:y val="0.87201491515022"/>
          <c:w val="0.75383183809340903"/>
          <c:h val="0.1258379497969851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73199766570231E-2"/>
          <c:y val="8.1081571505317487E-2"/>
          <c:w val="0.92885577168266553"/>
          <c:h val="0.54054381003545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Лист11!$B$10:$F$10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Лист11!$B$11:$F$11</c:f>
              <c:numCache>
                <c:formatCode>0.0</c:formatCode>
                <c:ptCount val="5"/>
                <c:pt idx="0">
                  <c:v>44.1</c:v>
                </c:pt>
                <c:pt idx="1">
                  <c:v>96.1</c:v>
                </c:pt>
                <c:pt idx="2" formatCode="General">
                  <c:v>119.7</c:v>
                </c:pt>
                <c:pt idx="3" formatCode="General">
                  <c:v>111.5</c:v>
                </c:pt>
                <c:pt idx="4" formatCode="General">
                  <c:v>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9187712"/>
        <c:axId val="119193600"/>
      </c:barChart>
      <c:catAx>
        <c:axId val="1191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119193600"/>
        <c:crosses val="autoZero"/>
        <c:auto val="1"/>
        <c:lblAlgn val="ctr"/>
        <c:lblOffset val="100"/>
        <c:noMultiLvlLbl val="0"/>
      </c:catAx>
      <c:valAx>
        <c:axId val="11919360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918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75E-2"/>
          <c:y val="0.36879432624113473"/>
          <c:w val="0.93888888888888944"/>
          <c:h val="0.40084492098062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Лист11!$B$19:$F$19</c:f>
              <c:strCache>
                <c:ptCount val="1"/>
                <c:pt idx="0">
                  <c:v>15,9 16,2 17,8 18,8 19,3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Лист11!$B$18:$F$18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Лист11!$B$19:$F$19</c:f>
              <c:numCache>
                <c:formatCode>0.0</c:formatCode>
                <c:ptCount val="5"/>
                <c:pt idx="0" formatCode="General">
                  <c:v>15.9</c:v>
                </c:pt>
                <c:pt idx="1">
                  <c:v>16.2</c:v>
                </c:pt>
                <c:pt idx="2" formatCode="General">
                  <c:v>17.8</c:v>
                </c:pt>
                <c:pt idx="3" formatCode="General">
                  <c:v>18.8</c:v>
                </c:pt>
                <c:pt idx="4" formatCode="General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9371264"/>
        <c:axId val="119372800"/>
      </c:barChart>
      <c:catAx>
        <c:axId val="1193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372800"/>
        <c:crosses val="autoZero"/>
        <c:auto val="1"/>
        <c:lblAlgn val="ctr"/>
        <c:lblOffset val="100"/>
        <c:noMultiLvlLbl val="0"/>
      </c:catAx>
      <c:valAx>
        <c:axId val="119372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937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F9B19-E886-4183-BD61-71E93547EDD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48331-F628-4727-9E69-E525A4462026}">
      <dgm:prSet phldrT="[Текст]"/>
      <dgm:spPr/>
      <dgm:t>
        <a:bodyPr/>
        <a:lstStyle/>
        <a:p>
          <a:r>
            <a:rPr lang="ru-RU" dirty="0" smtClean="0"/>
            <a:t>    Приведение в нормативное состояние учреждений культуры, спорта</a:t>
          </a:r>
          <a:endParaRPr lang="ru-RU" dirty="0"/>
        </a:p>
      </dgm:t>
    </dgm:pt>
    <dgm:pt modelId="{444B20E1-04DE-4658-9FAF-FDD2DFB453CE}" type="parTrans" cxnId="{5DA2B1F5-FA62-4BE4-B7EF-FF18E0931C2F}">
      <dgm:prSet/>
      <dgm:spPr/>
      <dgm:t>
        <a:bodyPr/>
        <a:lstStyle/>
        <a:p>
          <a:endParaRPr lang="ru-RU"/>
        </a:p>
      </dgm:t>
    </dgm:pt>
    <dgm:pt modelId="{054C807F-9922-4402-B7BB-6BD867121391}" type="sibTrans" cxnId="{5DA2B1F5-FA62-4BE4-B7EF-FF18E0931C2F}">
      <dgm:prSet/>
      <dgm:spPr/>
      <dgm:t>
        <a:bodyPr/>
        <a:lstStyle/>
        <a:p>
          <a:endParaRPr lang="ru-RU"/>
        </a:p>
      </dgm:t>
    </dgm:pt>
    <dgm:pt modelId="{809BEC33-2297-4750-B964-4C737C826A46}">
      <dgm:prSet phldrT="[Текст]"/>
      <dgm:spPr/>
      <dgm:t>
        <a:bodyPr/>
        <a:lstStyle/>
        <a:p>
          <a:r>
            <a:rPr lang="ru-RU" dirty="0" smtClean="0"/>
            <a:t>     Ремонт водопроводов</a:t>
          </a:r>
          <a:endParaRPr lang="ru-RU" dirty="0"/>
        </a:p>
      </dgm:t>
    </dgm:pt>
    <dgm:pt modelId="{331DF306-4CA9-4390-967F-0C0F1F6EF3AC}" type="parTrans" cxnId="{3D4E4AAA-9576-452B-896C-2BE825C65BE5}">
      <dgm:prSet/>
      <dgm:spPr/>
      <dgm:t>
        <a:bodyPr/>
        <a:lstStyle/>
        <a:p>
          <a:endParaRPr lang="ru-RU"/>
        </a:p>
      </dgm:t>
    </dgm:pt>
    <dgm:pt modelId="{64FA8E68-1E6C-45C8-A525-1BCA5B0B8291}" type="sibTrans" cxnId="{3D4E4AAA-9576-452B-896C-2BE825C65BE5}">
      <dgm:prSet/>
      <dgm:spPr/>
      <dgm:t>
        <a:bodyPr/>
        <a:lstStyle/>
        <a:p>
          <a:endParaRPr lang="ru-RU"/>
        </a:p>
      </dgm:t>
    </dgm:pt>
    <dgm:pt modelId="{A5140D2C-C33F-4E27-95E4-6DD0A00CCF45}">
      <dgm:prSet phldrT="[Текст]"/>
      <dgm:spPr/>
      <dgm:t>
        <a:bodyPr/>
        <a:lstStyle/>
        <a:p>
          <a:r>
            <a:rPr lang="ru-RU" dirty="0" smtClean="0"/>
            <a:t>     Приведение в нормативное состояние учреждений образования</a:t>
          </a:r>
          <a:endParaRPr lang="ru-RU" dirty="0"/>
        </a:p>
      </dgm:t>
    </dgm:pt>
    <dgm:pt modelId="{D1C4ABA5-629B-4AA9-86A6-B4E05170C71E}" type="parTrans" cxnId="{BDFA4A4A-E86A-42CD-9303-B5CE366B626F}">
      <dgm:prSet/>
      <dgm:spPr/>
      <dgm:t>
        <a:bodyPr/>
        <a:lstStyle/>
        <a:p>
          <a:endParaRPr lang="ru-RU"/>
        </a:p>
      </dgm:t>
    </dgm:pt>
    <dgm:pt modelId="{F75AC4D0-B6A6-476B-A958-648AC39CB74A}" type="sibTrans" cxnId="{BDFA4A4A-E86A-42CD-9303-B5CE366B626F}">
      <dgm:prSet/>
      <dgm:spPr/>
      <dgm:t>
        <a:bodyPr/>
        <a:lstStyle/>
        <a:p>
          <a:endParaRPr lang="ru-RU"/>
        </a:p>
      </dgm:t>
    </dgm:pt>
    <dgm:pt modelId="{B7A16032-D001-4BCD-9618-555416395D21}">
      <dgm:prSet phldrT="[Текст]"/>
      <dgm:spPr/>
      <dgm:t>
        <a:bodyPr/>
        <a:lstStyle/>
        <a:p>
          <a:r>
            <a:rPr lang="ru-RU" dirty="0" smtClean="0"/>
            <a:t>       Приобретение коммунальной техники </a:t>
          </a:r>
          <a:endParaRPr lang="ru-RU" dirty="0"/>
        </a:p>
      </dgm:t>
    </dgm:pt>
    <dgm:pt modelId="{1A0E33A4-8973-4BAC-B3F2-D63DD47EC2CF}" type="parTrans" cxnId="{5FFCC446-6F4F-4712-AAD2-306C89671831}">
      <dgm:prSet/>
      <dgm:spPr/>
      <dgm:t>
        <a:bodyPr/>
        <a:lstStyle/>
        <a:p>
          <a:endParaRPr lang="ru-RU"/>
        </a:p>
      </dgm:t>
    </dgm:pt>
    <dgm:pt modelId="{A055BDBC-4ED7-4720-A4BD-97E455989AB1}" type="sibTrans" cxnId="{5FFCC446-6F4F-4712-AAD2-306C89671831}">
      <dgm:prSet/>
      <dgm:spPr/>
      <dgm:t>
        <a:bodyPr/>
        <a:lstStyle/>
        <a:p>
          <a:endParaRPr lang="ru-RU"/>
        </a:p>
      </dgm:t>
    </dgm:pt>
    <dgm:pt modelId="{7403A69D-2211-4D25-AF3E-31D6B7DDB9B8}">
      <dgm:prSet phldrT="[Текст]"/>
      <dgm:spPr/>
      <dgm:t>
        <a:bodyPr/>
        <a:lstStyle/>
        <a:p>
          <a:r>
            <a:rPr lang="ru-RU" dirty="0" smtClean="0"/>
            <a:t>        Дорожно-тропиночная сеть в Верхнем саду п.Суксун</a:t>
          </a:r>
          <a:endParaRPr lang="ru-RU" dirty="0"/>
        </a:p>
      </dgm:t>
    </dgm:pt>
    <dgm:pt modelId="{768C059E-61E3-429F-80D3-D11A13C7FB76}" type="parTrans" cxnId="{3B67A787-2E1A-461E-B64D-4DD6042C5AAF}">
      <dgm:prSet/>
      <dgm:spPr/>
      <dgm:t>
        <a:bodyPr/>
        <a:lstStyle/>
        <a:p>
          <a:endParaRPr lang="ru-RU"/>
        </a:p>
      </dgm:t>
    </dgm:pt>
    <dgm:pt modelId="{40089357-62C9-4E83-ACBE-644FE3020FC3}" type="sibTrans" cxnId="{3B67A787-2E1A-461E-B64D-4DD6042C5AAF}">
      <dgm:prSet/>
      <dgm:spPr/>
      <dgm:t>
        <a:bodyPr/>
        <a:lstStyle/>
        <a:p>
          <a:endParaRPr lang="ru-RU"/>
        </a:p>
      </dgm:t>
    </dgm:pt>
    <dgm:pt modelId="{A8A17AE6-5896-40FD-A6E9-5F0184DDB4D5}" type="pres">
      <dgm:prSet presAssocID="{331F9B19-E886-4183-BD61-71E93547ED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7A5BB3-F487-48B5-87F0-B928868D2066}" type="pres">
      <dgm:prSet presAssocID="{331F9B19-E886-4183-BD61-71E93547EDDA}" presName="Name1" presStyleCnt="0"/>
      <dgm:spPr/>
    </dgm:pt>
    <dgm:pt modelId="{96A95438-5418-490D-B472-786CBA73A4F4}" type="pres">
      <dgm:prSet presAssocID="{331F9B19-E886-4183-BD61-71E93547EDDA}" presName="cycle" presStyleCnt="0"/>
      <dgm:spPr/>
    </dgm:pt>
    <dgm:pt modelId="{B46B299F-7821-4BF0-9B2D-C1B31CF2BBC6}" type="pres">
      <dgm:prSet presAssocID="{331F9B19-E886-4183-BD61-71E93547EDDA}" presName="srcNode" presStyleLbl="node1" presStyleIdx="0" presStyleCnt="5"/>
      <dgm:spPr/>
    </dgm:pt>
    <dgm:pt modelId="{35B9E926-FB98-44E7-88CC-9133389488DB}" type="pres">
      <dgm:prSet presAssocID="{331F9B19-E886-4183-BD61-71E93547EDDA}" presName="conn" presStyleLbl="parChTrans1D2" presStyleIdx="0" presStyleCnt="1"/>
      <dgm:spPr/>
      <dgm:t>
        <a:bodyPr/>
        <a:lstStyle/>
        <a:p>
          <a:endParaRPr lang="ru-RU"/>
        </a:p>
      </dgm:t>
    </dgm:pt>
    <dgm:pt modelId="{618EDE2C-7B48-4760-A4AB-6A44A4F36D9D}" type="pres">
      <dgm:prSet presAssocID="{331F9B19-E886-4183-BD61-71E93547EDDA}" presName="extraNode" presStyleLbl="node1" presStyleIdx="0" presStyleCnt="5"/>
      <dgm:spPr/>
    </dgm:pt>
    <dgm:pt modelId="{921BDA76-85B6-460B-9964-E5B73C73EF98}" type="pres">
      <dgm:prSet presAssocID="{331F9B19-E886-4183-BD61-71E93547EDDA}" presName="dstNode" presStyleLbl="node1" presStyleIdx="0" presStyleCnt="5"/>
      <dgm:spPr/>
    </dgm:pt>
    <dgm:pt modelId="{A4C06204-4CD9-4D16-BB17-1B4D18C19ADD}" type="pres">
      <dgm:prSet presAssocID="{E7848331-F628-4727-9E69-E525A446202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90760-2406-43D9-9951-7E95702163A1}" type="pres">
      <dgm:prSet presAssocID="{E7848331-F628-4727-9E69-E525A4462026}" presName="accent_1" presStyleCnt="0"/>
      <dgm:spPr/>
    </dgm:pt>
    <dgm:pt modelId="{C287C346-E1FE-43BA-B032-AC5AA7F6FE2B}" type="pres">
      <dgm:prSet presAssocID="{E7848331-F628-4727-9E69-E525A4462026}" presName="accentRepeatNode" presStyleLbl="solidFgAcc1" presStyleIdx="0" presStyleCnt="5" custScaleX="208390" custScaleY="168152"/>
      <dgm:spPr/>
    </dgm:pt>
    <dgm:pt modelId="{585E0958-27F3-4B8C-9E1D-CF39F3C74F3D}" type="pres">
      <dgm:prSet presAssocID="{809BEC33-2297-4750-B964-4C737C826A4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EA42-9609-4DF1-94D0-CA3E22D6E724}" type="pres">
      <dgm:prSet presAssocID="{809BEC33-2297-4750-B964-4C737C826A46}" presName="accent_2" presStyleCnt="0"/>
      <dgm:spPr/>
    </dgm:pt>
    <dgm:pt modelId="{37AE4E6A-93BF-487F-9C62-5DB829AF8DBD}" type="pres">
      <dgm:prSet presAssocID="{809BEC33-2297-4750-B964-4C737C826A46}" presName="accentRepeatNode" presStyleLbl="solidFgAcc1" presStyleIdx="1" presStyleCnt="5" custScaleX="222636" custScaleY="179059"/>
      <dgm:spPr/>
    </dgm:pt>
    <dgm:pt modelId="{F5B43883-4518-4F09-A841-8BB81C349494}" type="pres">
      <dgm:prSet presAssocID="{A5140D2C-C33F-4E27-95E4-6DD0A00CCF4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FF707-0E53-484C-8406-E09CD276D314}" type="pres">
      <dgm:prSet presAssocID="{A5140D2C-C33F-4E27-95E4-6DD0A00CCF45}" presName="accent_3" presStyleCnt="0"/>
      <dgm:spPr/>
    </dgm:pt>
    <dgm:pt modelId="{70A5C494-0FFC-4F19-8A56-17516FBB8B81}" type="pres">
      <dgm:prSet presAssocID="{A5140D2C-C33F-4E27-95E4-6DD0A00CCF45}" presName="accentRepeatNode" presStyleLbl="solidFgAcc1" presStyleIdx="2" presStyleCnt="5" custScaleX="222199" custScaleY="196338"/>
      <dgm:spPr/>
    </dgm:pt>
    <dgm:pt modelId="{C0F3E672-3B5F-4BA3-9CD7-7D4C51C90FCD}" type="pres">
      <dgm:prSet presAssocID="{B7A16032-D001-4BCD-9618-555416395D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00D9B-19BB-45DE-A8E3-AF52994336DC}" type="pres">
      <dgm:prSet presAssocID="{B7A16032-D001-4BCD-9618-555416395D21}" presName="accent_4" presStyleCnt="0"/>
      <dgm:spPr/>
    </dgm:pt>
    <dgm:pt modelId="{EA51F891-0B2C-4AFC-8577-ACEA6884B22C}" type="pres">
      <dgm:prSet presAssocID="{B7A16032-D001-4BCD-9618-555416395D21}" presName="accentRepeatNode" presStyleLbl="solidFgAcc1" presStyleIdx="3" presStyleCnt="5" custScaleX="206710" custScaleY="187129"/>
      <dgm:spPr/>
    </dgm:pt>
    <dgm:pt modelId="{D894B371-114C-4683-A204-70C763E692E0}" type="pres">
      <dgm:prSet presAssocID="{7403A69D-2211-4D25-AF3E-31D6B7DDB9B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F9856-3353-4E6E-A1F3-39C4C42470D9}" type="pres">
      <dgm:prSet presAssocID="{7403A69D-2211-4D25-AF3E-31D6B7DDB9B8}" presName="accent_5" presStyleCnt="0"/>
      <dgm:spPr/>
    </dgm:pt>
    <dgm:pt modelId="{7C05DAB4-6D77-4554-9E72-22B602688BD1}" type="pres">
      <dgm:prSet presAssocID="{7403A69D-2211-4D25-AF3E-31D6B7DDB9B8}" presName="accentRepeatNode" presStyleLbl="solidFgAcc1" presStyleIdx="4" presStyleCnt="5" custScaleX="217656" custScaleY="190694"/>
      <dgm:spPr/>
    </dgm:pt>
  </dgm:ptLst>
  <dgm:cxnLst>
    <dgm:cxn modelId="{562FA814-0D90-403B-9CD4-7AFCE7AE4835}" type="presOf" srcId="{7403A69D-2211-4D25-AF3E-31D6B7DDB9B8}" destId="{D894B371-114C-4683-A204-70C763E692E0}" srcOrd="0" destOrd="0" presId="urn:microsoft.com/office/officeart/2008/layout/VerticalCurvedList"/>
    <dgm:cxn modelId="{4B0720A6-0A51-4D79-85DB-9BC216962A11}" type="presOf" srcId="{E7848331-F628-4727-9E69-E525A4462026}" destId="{A4C06204-4CD9-4D16-BB17-1B4D18C19ADD}" srcOrd="0" destOrd="0" presId="urn:microsoft.com/office/officeart/2008/layout/VerticalCurvedList"/>
    <dgm:cxn modelId="{5DA2B1F5-FA62-4BE4-B7EF-FF18E0931C2F}" srcId="{331F9B19-E886-4183-BD61-71E93547EDDA}" destId="{E7848331-F628-4727-9E69-E525A4462026}" srcOrd="0" destOrd="0" parTransId="{444B20E1-04DE-4658-9FAF-FDD2DFB453CE}" sibTransId="{054C807F-9922-4402-B7BB-6BD867121391}"/>
    <dgm:cxn modelId="{5FFCC446-6F4F-4712-AAD2-306C89671831}" srcId="{331F9B19-E886-4183-BD61-71E93547EDDA}" destId="{B7A16032-D001-4BCD-9618-555416395D21}" srcOrd="3" destOrd="0" parTransId="{1A0E33A4-8973-4BAC-B3F2-D63DD47EC2CF}" sibTransId="{A055BDBC-4ED7-4720-A4BD-97E455989AB1}"/>
    <dgm:cxn modelId="{7E2F9FA3-88CB-48F7-B919-D990DAB83763}" type="presOf" srcId="{331F9B19-E886-4183-BD61-71E93547EDDA}" destId="{A8A17AE6-5896-40FD-A6E9-5F0184DDB4D5}" srcOrd="0" destOrd="0" presId="urn:microsoft.com/office/officeart/2008/layout/VerticalCurvedList"/>
    <dgm:cxn modelId="{BDFA4A4A-E86A-42CD-9303-B5CE366B626F}" srcId="{331F9B19-E886-4183-BD61-71E93547EDDA}" destId="{A5140D2C-C33F-4E27-95E4-6DD0A00CCF45}" srcOrd="2" destOrd="0" parTransId="{D1C4ABA5-629B-4AA9-86A6-B4E05170C71E}" sibTransId="{F75AC4D0-B6A6-476B-A958-648AC39CB74A}"/>
    <dgm:cxn modelId="{3D4E4AAA-9576-452B-896C-2BE825C65BE5}" srcId="{331F9B19-E886-4183-BD61-71E93547EDDA}" destId="{809BEC33-2297-4750-B964-4C737C826A46}" srcOrd="1" destOrd="0" parTransId="{331DF306-4CA9-4390-967F-0C0F1F6EF3AC}" sibTransId="{64FA8E68-1E6C-45C8-A525-1BCA5B0B8291}"/>
    <dgm:cxn modelId="{B9BFECDF-171F-4A57-BA04-BB70E331001F}" type="presOf" srcId="{B7A16032-D001-4BCD-9618-555416395D21}" destId="{C0F3E672-3B5F-4BA3-9CD7-7D4C51C90FCD}" srcOrd="0" destOrd="0" presId="urn:microsoft.com/office/officeart/2008/layout/VerticalCurvedList"/>
    <dgm:cxn modelId="{81694D16-EF94-43BB-85F0-0F8957C627E6}" type="presOf" srcId="{809BEC33-2297-4750-B964-4C737C826A46}" destId="{585E0958-27F3-4B8C-9E1D-CF39F3C74F3D}" srcOrd="0" destOrd="0" presId="urn:microsoft.com/office/officeart/2008/layout/VerticalCurvedList"/>
    <dgm:cxn modelId="{18C9F933-4270-40DD-AFE9-C42A8A5534FC}" type="presOf" srcId="{A5140D2C-C33F-4E27-95E4-6DD0A00CCF45}" destId="{F5B43883-4518-4F09-A841-8BB81C349494}" srcOrd="0" destOrd="0" presId="urn:microsoft.com/office/officeart/2008/layout/VerticalCurvedList"/>
    <dgm:cxn modelId="{12F4097E-B4B8-419C-9175-248A3BB1749F}" type="presOf" srcId="{054C807F-9922-4402-B7BB-6BD867121391}" destId="{35B9E926-FB98-44E7-88CC-9133389488DB}" srcOrd="0" destOrd="0" presId="urn:microsoft.com/office/officeart/2008/layout/VerticalCurvedList"/>
    <dgm:cxn modelId="{3B67A787-2E1A-461E-B64D-4DD6042C5AAF}" srcId="{331F9B19-E886-4183-BD61-71E93547EDDA}" destId="{7403A69D-2211-4D25-AF3E-31D6B7DDB9B8}" srcOrd="4" destOrd="0" parTransId="{768C059E-61E3-429F-80D3-D11A13C7FB76}" sibTransId="{40089357-62C9-4E83-ACBE-644FE3020FC3}"/>
    <dgm:cxn modelId="{5BCED6E6-B1CB-41C7-9BFD-0BE4A9175B39}" type="presParOf" srcId="{A8A17AE6-5896-40FD-A6E9-5F0184DDB4D5}" destId="{9D7A5BB3-F487-48B5-87F0-B928868D2066}" srcOrd="0" destOrd="0" presId="urn:microsoft.com/office/officeart/2008/layout/VerticalCurvedList"/>
    <dgm:cxn modelId="{C8E9F617-505A-4B9A-A0D1-37E15C91630C}" type="presParOf" srcId="{9D7A5BB3-F487-48B5-87F0-B928868D2066}" destId="{96A95438-5418-490D-B472-786CBA73A4F4}" srcOrd="0" destOrd="0" presId="urn:microsoft.com/office/officeart/2008/layout/VerticalCurvedList"/>
    <dgm:cxn modelId="{4A6122B8-8869-4EFC-89CB-8184045B24C8}" type="presParOf" srcId="{96A95438-5418-490D-B472-786CBA73A4F4}" destId="{B46B299F-7821-4BF0-9B2D-C1B31CF2BBC6}" srcOrd="0" destOrd="0" presId="urn:microsoft.com/office/officeart/2008/layout/VerticalCurvedList"/>
    <dgm:cxn modelId="{5777D790-4942-4C4B-87E7-F253F14A027A}" type="presParOf" srcId="{96A95438-5418-490D-B472-786CBA73A4F4}" destId="{35B9E926-FB98-44E7-88CC-9133389488DB}" srcOrd="1" destOrd="0" presId="urn:microsoft.com/office/officeart/2008/layout/VerticalCurvedList"/>
    <dgm:cxn modelId="{C1D201B3-7328-4CCE-8960-BFAD4FF2C7D4}" type="presParOf" srcId="{96A95438-5418-490D-B472-786CBA73A4F4}" destId="{618EDE2C-7B48-4760-A4AB-6A44A4F36D9D}" srcOrd="2" destOrd="0" presId="urn:microsoft.com/office/officeart/2008/layout/VerticalCurvedList"/>
    <dgm:cxn modelId="{5B58C9D2-8A7B-43D2-B5D8-4FF2008B46DD}" type="presParOf" srcId="{96A95438-5418-490D-B472-786CBA73A4F4}" destId="{921BDA76-85B6-460B-9964-E5B73C73EF98}" srcOrd="3" destOrd="0" presId="urn:microsoft.com/office/officeart/2008/layout/VerticalCurvedList"/>
    <dgm:cxn modelId="{ADF7FD52-B55B-4DBE-9902-23C0503DAA22}" type="presParOf" srcId="{9D7A5BB3-F487-48B5-87F0-B928868D2066}" destId="{A4C06204-4CD9-4D16-BB17-1B4D18C19ADD}" srcOrd="1" destOrd="0" presId="urn:microsoft.com/office/officeart/2008/layout/VerticalCurvedList"/>
    <dgm:cxn modelId="{A530D488-B8C9-44F0-BF03-B3FB4731B1A4}" type="presParOf" srcId="{9D7A5BB3-F487-48B5-87F0-B928868D2066}" destId="{48A90760-2406-43D9-9951-7E95702163A1}" srcOrd="2" destOrd="0" presId="urn:microsoft.com/office/officeart/2008/layout/VerticalCurvedList"/>
    <dgm:cxn modelId="{47503044-734A-46B8-98F1-26CA9D409848}" type="presParOf" srcId="{48A90760-2406-43D9-9951-7E95702163A1}" destId="{C287C346-E1FE-43BA-B032-AC5AA7F6FE2B}" srcOrd="0" destOrd="0" presId="urn:microsoft.com/office/officeart/2008/layout/VerticalCurvedList"/>
    <dgm:cxn modelId="{508797D2-FEF7-46E4-90E9-FD9397302BB9}" type="presParOf" srcId="{9D7A5BB3-F487-48B5-87F0-B928868D2066}" destId="{585E0958-27F3-4B8C-9E1D-CF39F3C74F3D}" srcOrd="3" destOrd="0" presId="urn:microsoft.com/office/officeart/2008/layout/VerticalCurvedList"/>
    <dgm:cxn modelId="{C905BA3D-517A-4B1D-8847-59C1C50B988C}" type="presParOf" srcId="{9D7A5BB3-F487-48B5-87F0-B928868D2066}" destId="{0AAEEA42-9609-4DF1-94D0-CA3E22D6E724}" srcOrd="4" destOrd="0" presId="urn:microsoft.com/office/officeart/2008/layout/VerticalCurvedList"/>
    <dgm:cxn modelId="{60661CD8-80C9-4D22-9C16-8B5A29C9A7CF}" type="presParOf" srcId="{0AAEEA42-9609-4DF1-94D0-CA3E22D6E724}" destId="{37AE4E6A-93BF-487F-9C62-5DB829AF8DBD}" srcOrd="0" destOrd="0" presId="urn:microsoft.com/office/officeart/2008/layout/VerticalCurvedList"/>
    <dgm:cxn modelId="{241F24BD-62D9-42B9-8841-01766F205200}" type="presParOf" srcId="{9D7A5BB3-F487-48B5-87F0-B928868D2066}" destId="{F5B43883-4518-4F09-A841-8BB81C349494}" srcOrd="5" destOrd="0" presId="urn:microsoft.com/office/officeart/2008/layout/VerticalCurvedList"/>
    <dgm:cxn modelId="{D36E0D38-48D5-4739-861B-35C205550016}" type="presParOf" srcId="{9D7A5BB3-F487-48B5-87F0-B928868D2066}" destId="{4CBFF707-0E53-484C-8406-E09CD276D314}" srcOrd="6" destOrd="0" presId="urn:microsoft.com/office/officeart/2008/layout/VerticalCurvedList"/>
    <dgm:cxn modelId="{EFADD910-001F-41EF-8BC2-9F3EFA0D6534}" type="presParOf" srcId="{4CBFF707-0E53-484C-8406-E09CD276D314}" destId="{70A5C494-0FFC-4F19-8A56-17516FBB8B81}" srcOrd="0" destOrd="0" presId="urn:microsoft.com/office/officeart/2008/layout/VerticalCurvedList"/>
    <dgm:cxn modelId="{26383C41-3460-4E78-BC88-9E105FC38365}" type="presParOf" srcId="{9D7A5BB3-F487-48B5-87F0-B928868D2066}" destId="{C0F3E672-3B5F-4BA3-9CD7-7D4C51C90FCD}" srcOrd="7" destOrd="0" presId="urn:microsoft.com/office/officeart/2008/layout/VerticalCurvedList"/>
    <dgm:cxn modelId="{CE08EDB4-1C0D-41F4-9856-41F13DA8859B}" type="presParOf" srcId="{9D7A5BB3-F487-48B5-87F0-B928868D2066}" destId="{59D00D9B-19BB-45DE-A8E3-AF52994336DC}" srcOrd="8" destOrd="0" presId="urn:microsoft.com/office/officeart/2008/layout/VerticalCurvedList"/>
    <dgm:cxn modelId="{3886849E-2FD8-4434-8851-24F0049B7E9B}" type="presParOf" srcId="{59D00D9B-19BB-45DE-A8E3-AF52994336DC}" destId="{EA51F891-0B2C-4AFC-8577-ACEA6884B22C}" srcOrd="0" destOrd="0" presId="urn:microsoft.com/office/officeart/2008/layout/VerticalCurvedList"/>
    <dgm:cxn modelId="{952639B8-6D80-47C2-A2D1-2689EF78521A}" type="presParOf" srcId="{9D7A5BB3-F487-48B5-87F0-B928868D2066}" destId="{D894B371-114C-4683-A204-70C763E692E0}" srcOrd="9" destOrd="0" presId="urn:microsoft.com/office/officeart/2008/layout/VerticalCurvedList"/>
    <dgm:cxn modelId="{ADE15709-4140-4467-AC32-88DA3DCD9070}" type="presParOf" srcId="{9D7A5BB3-F487-48B5-87F0-B928868D2066}" destId="{401F9856-3353-4E6E-A1F3-39C4C42470D9}" srcOrd="10" destOrd="0" presId="urn:microsoft.com/office/officeart/2008/layout/VerticalCurvedList"/>
    <dgm:cxn modelId="{F33CA12B-FFE9-45B9-A358-24F1936308B8}" type="presParOf" srcId="{401F9856-3353-4E6E-A1F3-39C4C42470D9}" destId="{7C05DAB4-6D77-4554-9E72-22B602688B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473B0-A58B-4F0F-BBAF-F8C44BD666B2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5F8350-0DA1-4148-9D00-CE38BE4F94F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Транспортный налог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19,3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38D00B-968A-45E1-ADFC-1EEC41BE8A5E}" type="parTrans" cxnId="{85648110-D6A5-4AFD-83EE-6887BD564090}">
      <dgm:prSet/>
      <dgm:spPr/>
      <dgm:t>
        <a:bodyPr/>
        <a:lstStyle/>
        <a:p>
          <a:endParaRPr lang="ru-RU"/>
        </a:p>
      </dgm:t>
    </dgm:pt>
    <dgm:pt modelId="{E2C68A32-D576-477D-BA3B-0ADB93388447}" type="sibTrans" cxnId="{85648110-D6A5-4AFD-83EE-6887BD564090}">
      <dgm:prSet/>
      <dgm:spPr/>
      <dgm:t>
        <a:bodyPr/>
        <a:lstStyle/>
        <a:p>
          <a:endParaRPr lang="ru-RU"/>
        </a:p>
      </dgm:t>
    </dgm:pt>
    <dgm:pt modelId="{E222663F-4987-4195-BC6C-F465F2E8BB4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Акцизы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14,7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0DB15FC-F6C3-4703-B149-1C7373C3A619}" type="parTrans" cxnId="{A687DDDB-892D-48A5-A699-8E74D6B37EA6}">
      <dgm:prSet/>
      <dgm:spPr/>
      <dgm:t>
        <a:bodyPr/>
        <a:lstStyle/>
        <a:p>
          <a:endParaRPr lang="ru-RU"/>
        </a:p>
      </dgm:t>
    </dgm:pt>
    <dgm:pt modelId="{895BC017-A2E1-4DAD-B511-CDAC68E7FD98}" type="sibTrans" cxnId="{A687DDDB-892D-48A5-A699-8E74D6B37EA6}">
      <dgm:prSet/>
      <dgm:spPr/>
      <dgm:t>
        <a:bodyPr/>
        <a:lstStyle/>
        <a:p>
          <a:endParaRPr lang="ru-RU"/>
        </a:p>
      </dgm:t>
    </dgm:pt>
    <dgm:pt modelId="{88FF2678-52A4-468A-9864-518C6E3AAC2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Целевые поступления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2AEFB0F-F0B3-4689-AEDC-215A6F55CEDF}" type="parTrans" cxnId="{EEC90AF7-C99D-498C-B213-B90378BC51B5}">
      <dgm:prSet/>
      <dgm:spPr/>
      <dgm:t>
        <a:bodyPr/>
        <a:lstStyle/>
        <a:p>
          <a:endParaRPr lang="ru-RU"/>
        </a:p>
      </dgm:t>
    </dgm:pt>
    <dgm:pt modelId="{FC395A63-5A0C-4C7C-B40F-40D5E1D4604E}" type="sibTrans" cxnId="{EEC90AF7-C99D-498C-B213-B90378BC51B5}">
      <dgm:prSet/>
      <dgm:spPr/>
      <dgm:t>
        <a:bodyPr/>
        <a:lstStyle/>
        <a:p>
          <a:endParaRPr lang="ru-RU"/>
        </a:p>
      </dgm:t>
    </dgm:pt>
    <dgm:pt modelId="{560ED038-4801-4500-884F-4A9F55745B05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42F5FEAA-5749-4F77-BEA3-EDFA18F0C59D}" type="parTrans" cxnId="{004E555A-E4BD-4A3B-920D-673BEFA54AD4}">
      <dgm:prSet/>
      <dgm:spPr/>
      <dgm:t>
        <a:bodyPr/>
        <a:lstStyle/>
        <a:p>
          <a:endParaRPr lang="ru-RU"/>
        </a:p>
      </dgm:t>
    </dgm:pt>
    <dgm:pt modelId="{64E6A488-4888-49B8-8DC2-D183077E4382}" type="sibTrans" cxnId="{004E555A-E4BD-4A3B-920D-673BEFA54AD4}">
      <dgm:prSet/>
      <dgm:spPr/>
      <dgm:t>
        <a:bodyPr/>
        <a:lstStyle/>
        <a:p>
          <a:endParaRPr lang="ru-RU"/>
        </a:p>
      </dgm:t>
    </dgm:pt>
    <dgm:pt modelId="{82DFAC99-CD1E-4BF3-89F8-0A35E5E4C86B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9306C9B2-4A02-429A-92B5-EECB382ECFFD}" type="parTrans" cxnId="{972D4FD6-A6C2-4806-92ED-405250637EE3}">
      <dgm:prSet/>
      <dgm:spPr/>
      <dgm:t>
        <a:bodyPr/>
        <a:lstStyle/>
        <a:p>
          <a:endParaRPr lang="ru-RU"/>
        </a:p>
      </dgm:t>
    </dgm:pt>
    <dgm:pt modelId="{DBCC4614-B0C6-4C26-9D24-B622F3EEA442}" type="sibTrans" cxnId="{972D4FD6-A6C2-4806-92ED-405250637EE3}">
      <dgm:prSet/>
      <dgm:spPr/>
      <dgm:t>
        <a:bodyPr/>
        <a:lstStyle/>
        <a:p>
          <a:endParaRPr lang="ru-RU"/>
        </a:p>
      </dgm:t>
    </dgm:pt>
    <dgm:pt modelId="{E90CA72B-8098-483E-8408-905DF384CB0E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747A44AA-CB2C-4EF0-B2D2-2E76C1C104BC}" type="parTrans" cxnId="{3D145215-5094-43C9-B4ED-04C8BE8AC5F0}">
      <dgm:prSet/>
      <dgm:spPr/>
      <dgm:t>
        <a:bodyPr/>
        <a:lstStyle/>
        <a:p>
          <a:endParaRPr lang="ru-RU"/>
        </a:p>
      </dgm:t>
    </dgm:pt>
    <dgm:pt modelId="{B10579D1-FCEA-43D6-8209-088DDC8B7A72}" type="sibTrans" cxnId="{3D145215-5094-43C9-B4ED-04C8BE8AC5F0}">
      <dgm:prSet/>
      <dgm:spPr/>
      <dgm:t>
        <a:bodyPr/>
        <a:lstStyle/>
        <a:p>
          <a:endParaRPr lang="ru-RU"/>
        </a:p>
      </dgm:t>
    </dgm:pt>
    <dgm:pt modelId="{3BD52912-BF17-433B-B825-049F5FD20109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50C94038-35BF-4501-9941-1A5F41E0ADE7}" type="parTrans" cxnId="{3CA09877-3944-44E6-94D8-0B8B95B5EE3D}">
      <dgm:prSet/>
      <dgm:spPr/>
      <dgm:t>
        <a:bodyPr/>
        <a:lstStyle/>
        <a:p>
          <a:endParaRPr lang="ru-RU"/>
        </a:p>
      </dgm:t>
    </dgm:pt>
    <dgm:pt modelId="{B7B65A4D-0507-4854-919B-FA1FDA1D6DD2}" type="sibTrans" cxnId="{3CA09877-3944-44E6-94D8-0B8B95B5EE3D}">
      <dgm:prSet/>
      <dgm:spPr/>
      <dgm:t>
        <a:bodyPr/>
        <a:lstStyle/>
        <a:p>
          <a:endParaRPr lang="ru-RU"/>
        </a:p>
      </dgm:t>
    </dgm:pt>
    <dgm:pt modelId="{77D56480-2DAF-4CC4-BF60-35FB22C35C19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739FCB65-B432-473C-945D-375C37AEBFAB}" type="parTrans" cxnId="{EC42B3CA-570A-46FE-9608-0B213CD67824}">
      <dgm:prSet/>
      <dgm:spPr/>
      <dgm:t>
        <a:bodyPr/>
        <a:lstStyle/>
        <a:p>
          <a:endParaRPr lang="ru-RU"/>
        </a:p>
      </dgm:t>
    </dgm:pt>
    <dgm:pt modelId="{E7982779-F242-417E-9363-C98857A8CD41}" type="sibTrans" cxnId="{EC42B3CA-570A-46FE-9608-0B213CD67824}">
      <dgm:prSet/>
      <dgm:spPr/>
      <dgm:t>
        <a:bodyPr/>
        <a:lstStyle/>
        <a:p>
          <a:endParaRPr lang="ru-RU"/>
        </a:p>
      </dgm:t>
    </dgm:pt>
    <dgm:pt modelId="{72C700E3-0DB9-4EE4-A8A3-F6C41902EFD6}">
      <dgm:prSet/>
      <dgm:spPr/>
      <dgm:t>
        <a:bodyPr/>
        <a:lstStyle/>
        <a:p>
          <a:endParaRPr lang="ru-RU"/>
        </a:p>
      </dgm:t>
    </dgm:pt>
    <dgm:pt modelId="{1929AA12-4B6E-44E6-BB46-B7CFF974DCCE}" type="parTrans" cxnId="{831DA054-0FCB-47E7-B563-E0DAAF1D2B5D}">
      <dgm:prSet/>
      <dgm:spPr/>
      <dgm:t>
        <a:bodyPr/>
        <a:lstStyle/>
        <a:p>
          <a:endParaRPr lang="ru-RU"/>
        </a:p>
      </dgm:t>
    </dgm:pt>
    <dgm:pt modelId="{46DF04F6-8E07-444C-A7F7-AF61B3895E47}" type="sibTrans" cxnId="{831DA054-0FCB-47E7-B563-E0DAAF1D2B5D}">
      <dgm:prSet/>
      <dgm:spPr/>
      <dgm:t>
        <a:bodyPr/>
        <a:lstStyle/>
        <a:p>
          <a:endParaRPr lang="ru-RU"/>
        </a:p>
      </dgm:t>
    </dgm:pt>
    <dgm:pt modelId="{56955116-BC83-4CB4-868C-35C914DB7572}">
      <dgm:prSet/>
      <dgm:spPr/>
      <dgm:t>
        <a:bodyPr/>
        <a:lstStyle/>
        <a:p>
          <a:endParaRPr lang="ru-RU"/>
        </a:p>
      </dgm:t>
    </dgm:pt>
    <dgm:pt modelId="{4F74883E-9428-49AA-BA77-7020F1793F97}" type="parTrans" cxnId="{018DEF3C-35FF-4736-AA49-3743343C3D75}">
      <dgm:prSet/>
      <dgm:spPr/>
      <dgm:t>
        <a:bodyPr/>
        <a:lstStyle/>
        <a:p>
          <a:endParaRPr lang="ru-RU"/>
        </a:p>
      </dgm:t>
    </dgm:pt>
    <dgm:pt modelId="{179CBA09-E892-4F8C-80AF-E7FAD41FD855}" type="sibTrans" cxnId="{018DEF3C-35FF-4736-AA49-3743343C3D75}">
      <dgm:prSet/>
      <dgm:spPr/>
      <dgm:t>
        <a:bodyPr/>
        <a:lstStyle/>
        <a:p>
          <a:endParaRPr lang="ru-RU"/>
        </a:p>
      </dgm:t>
    </dgm:pt>
    <dgm:pt modelId="{F992A317-4BE3-448C-BFF4-341A55A14B4A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BD604734-8F7C-49C3-901C-9AE375C28104}" type="parTrans" cxnId="{289F41CA-7168-4E84-9A34-D91CBF8B9178}">
      <dgm:prSet/>
      <dgm:spPr/>
      <dgm:t>
        <a:bodyPr/>
        <a:lstStyle/>
        <a:p>
          <a:endParaRPr lang="ru-RU"/>
        </a:p>
      </dgm:t>
    </dgm:pt>
    <dgm:pt modelId="{38376A7E-245B-491F-BB00-F08B6521F0C0}" type="sibTrans" cxnId="{289F41CA-7168-4E84-9A34-D91CBF8B9178}">
      <dgm:prSet/>
      <dgm:spPr/>
      <dgm:t>
        <a:bodyPr/>
        <a:lstStyle/>
        <a:p>
          <a:endParaRPr lang="ru-RU"/>
        </a:p>
      </dgm:t>
    </dgm:pt>
    <dgm:pt modelId="{5A80C095-CF02-40B6-96B1-91DDF7D1C2B5}">
      <dgm:prSet custT="1"/>
      <dgm:spPr/>
      <dgm:t>
        <a:bodyPr/>
        <a:lstStyle/>
        <a:p>
          <a:endParaRPr lang="ru-RU" sz="2400" b="1" dirty="0">
            <a:solidFill>
              <a:srgbClr val="CC04D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F6019-5324-473C-9CA3-A91D27533932}" type="sibTrans" cxnId="{4FE94B39-661A-4EA4-977C-09847E1F79A6}">
      <dgm:prSet/>
      <dgm:spPr/>
      <dgm:t>
        <a:bodyPr/>
        <a:lstStyle/>
        <a:p>
          <a:endParaRPr lang="ru-RU"/>
        </a:p>
      </dgm:t>
    </dgm:pt>
    <dgm:pt modelId="{8C81B216-BAAC-4D06-80F4-23C101E43643}" type="parTrans" cxnId="{4FE94B39-661A-4EA4-977C-09847E1F79A6}">
      <dgm:prSet/>
      <dgm:spPr/>
      <dgm:t>
        <a:bodyPr/>
        <a:lstStyle/>
        <a:p>
          <a:endParaRPr lang="ru-RU"/>
        </a:p>
      </dgm:t>
    </dgm:pt>
    <dgm:pt modelId="{C10DA31B-5816-4A1C-9ADA-EB8ACEC56B70}" type="pres">
      <dgm:prSet presAssocID="{61D473B0-A58B-4F0F-BBAF-F8C44BD666B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83FF8-8EB9-4082-B49E-A9492B84D8F2}" type="pres">
      <dgm:prSet presAssocID="{61D473B0-A58B-4F0F-BBAF-F8C44BD666B2}" presName="ellipse" presStyleLbl="trBgShp" presStyleIdx="0" presStyleCnt="1" custScaleX="81280" custScaleY="79997" custLinFactNeighborX="60369" custLinFactNeighborY="28248"/>
      <dgm:spPr>
        <a:solidFill>
          <a:schemeClr val="accent1">
            <a:alpha val="40000"/>
          </a:schemeClr>
        </a:solid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title="прочие доходы"/>
        </a:ext>
      </dgm:extLst>
    </dgm:pt>
    <dgm:pt modelId="{B1CE96F4-6F4E-4615-9271-932E476B0957}" type="pres">
      <dgm:prSet presAssocID="{61D473B0-A58B-4F0F-BBAF-F8C44BD666B2}" presName="arrow1" presStyleLbl="fgShp" presStyleIdx="0" presStyleCnt="1" custScaleX="53726" custScaleY="45512" custLinFactNeighborX="-13752" custLinFactNeighborY="73632"/>
      <dgm:spPr>
        <a:noFill/>
        <a:ln>
          <a:solidFill>
            <a:schemeClr val="accent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ru-RU"/>
        </a:p>
      </dgm:t>
    </dgm:pt>
    <dgm:pt modelId="{1B8869B4-EAAF-4666-AE97-B38F2CB7D786}" type="pres">
      <dgm:prSet presAssocID="{61D473B0-A58B-4F0F-BBAF-F8C44BD666B2}" presName="rectangle" presStyleLbl="revTx" presStyleIdx="0" presStyleCnt="1" custScaleX="399610" custScaleY="85952" custLinFactNeighborX="909" custLinFactNeighborY="39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F220F-ECA8-4E52-BDE2-FAAF1E0DC06B}" type="pres">
      <dgm:prSet presAssocID="{E222663F-4987-4195-BC6C-F465F2E8BB41}" presName="item1" presStyleLbl="node1" presStyleIdx="0" presStyleCnt="3" custScaleX="171004" custScaleY="86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56718-401B-4943-9AF5-EE8F16448F15}" type="pres">
      <dgm:prSet presAssocID="{88FF2678-52A4-468A-9864-518C6E3AAC27}" presName="item2" presStyleLbl="node1" presStyleIdx="1" presStyleCnt="3" custScaleX="211642" custScaleY="113386" custLinFactX="-20179" custLinFactNeighborX="-100000" custLinFactNeighborY="-2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2DA71-2B0D-4D6F-BBC0-2A9FD54096A9}" type="pres">
      <dgm:prSet presAssocID="{5A80C095-CF02-40B6-96B1-91DDF7D1C2B5}" presName="item3" presStyleLbl="node1" presStyleIdx="2" presStyleCnt="3" custScaleX="204633" custScaleY="125951" custLinFactNeighborX="-30319" custLinFactNeighborY="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C03CD-4304-4FAF-9120-36A2EE0BF896}" type="pres">
      <dgm:prSet presAssocID="{61D473B0-A58B-4F0F-BBAF-F8C44BD666B2}" presName="funnel" presStyleLbl="trAlignAcc1" presStyleIdx="0" presStyleCnt="1" custScaleX="217784" custScaleY="115657" custLinFactNeighborX="-6227" custLinFactNeighborY="8528"/>
      <dgm:spPr/>
    </dgm:pt>
  </dgm:ptLst>
  <dgm:cxnLst>
    <dgm:cxn modelId="{289F41CA-7168-4E84-9A34-D91CBF8B9178}" srcId="{61D473B0-A58B-4F0F-BBAF-F8C44BD666B2}" destId="{F992A317-4BE3-448C-BFF4-341A55A14B4A}" srcOrd="11" destOrd="0" parTransId="{BD604734-8F7C-49C3-901C-9AE375C28104}" sibTransId="{38376A7E-245B-491F-BB00-F08B6521F0C0}"/>
    <dgm:cxn modelId="{9184B68C-0F03-45AF-9F48-4B9AF098FA25}" type="presOf" srcId="{5A80C095-CF02-40B6-96B1-91DDF7D1C2B5}" destId="{1B8869B4-EAAF-4666-AE97-B38F2CB7D786}" srcOrd="0" destOrd="0" presId="urn:microsoft.com/office/officeart/2005/8/layout/funnel1"/>
    <dgm:cxn modelId="{7755ADE8-3D00-454C-82CC-C29F782CEBC5}" type="presOf" srcId="{E222663F-4987-4195-BC6C-F465F2E8BB41}" destId="{E3556718-401B-4943-9AF5-EE8F16448F15}" srcOrd="0" destOrd="0" presId="urn:microsoft.com/office/officeart/2005/8/layout/funnel1"/>
    <dgm:cxn modelId="{3D145215-5094-43C9-B4ED-04C8BE8AC5F0}" srcId="{61D473B0-A58B-4F0F-BBAF-F8C44BD666B2}" destId="{E90CA72B-8098-483E-8408-905DF384CB0E}" srcOrd="6" destOrd="0" parTransId="{747A44AA-CB2C-4EF0-B2D2-2E76C1C104BC}" sibTransId="{B10579D1-FCEA-43D6-8209-088DDC8B7A72}"/>
    <dgm:cxn modelId="{018DEF3C-35FF-4736-AA49-3743343C3D75}" srcId="{61D473B0-A58B-4F0F-BBAF-F8C44BD666B2}" destId="{56955116-BC83-4CB4-868C-35C914DB7572}" srcOrd="10" destOrd="0" parTransId="{4F74883E-9428-49AA-BA77-7020F1793F97}" sibTransId="{179CBA09-E892-4F8C-80AF-E7FAD41FD855}"/>
    <dgm:cxn modelId="{61DFA234-2D4B-48C9-8A53-FD60625BE9E8}" type="presOf" srcId="{88FF2678-52A4-468A-9864-518C6E3AAC27}" destId="{2F6F220F-ECA8-4E52-BDE2-FAAF1E0DC06B}" srcOrd="0" destOrd="0" presId="urn:microsoft.com/office/officeart/2005/8/layout/funnel1"/>
    <dgm:cxn modelId="{972D4FD6-A6C2-4806-92ED-405250637EE3}" srcId="{61D473B0-A58B-4F0F-BBAF-F8C44BD666B2}" destId="{82DFAC99-CD1E-4BF3-89F8-0A35E5E4C86B}" srcOrd="5" destOrd="0" parTransId="{9306C9B2-4A02-429A-92B5-EECB382ECFFD}" sibTransId="{DBCC4614-B0C6-4C26-9D24-B622F3EEA442}"/>
    <dgm:cxn modelId="{004E555A-E4BD-4A3B-920D-673BEFA54AD4}" srcId="{61D473B0-A58B-4F0F-BBAF-F8C44BD666B2}" destId="{560ED038-4801-4500-884F-4A9F55745B05}" srcOrd="4" destOrd="0" parTransId="{42F5FEAA-5749-4F77-BEA3-EDFA18F0C59D}" sibTransId="{64E6A488-4888-49B8-8DC2-D183077E4382}"/>
    <dgm:cxn modelId="{3CA09877-3944-44E6-94D8-0B8B95B5EE3D}" srcId="{61D473B0-A58B-4F0F-BBAF-F8C44BD666B2}" destId="{3BD52912-BF17-433B-B825-049F5FD20109}" srcOrd="7" destOrd="0" parTransId="{50C94038-35BF-4501-9941-1A5F41E0ADE7}" sibTransId="{B7B65A4D-0507-4854-919B-FA1FDA1D6DD2}"/>
    <dgm:cxn modelId="{65C800F2-748D-4EE2-AC49-F2B57A460C45}" type="presOf" srcId="{5A5F8350-0DA1-4148-9D00-CE38BE4F94F5}" destId="{E932DA71-2B0D-4D6F-BBC0-2A9FD54096A9}" srcOrd="0" destOrd="0" presId="urn:microsoft.com/office/officeart/2005/8/layout/funnel1"/>
    <dgm:cxn modelId="{A687DDDB-892D-48A5-A699-8E74D6B37EA6}" srcId="{61D473B0-A58B-4F0F-BBAF-F8C44BD666B2}" destId="{E222663F-4987-4195-BC6C-F465F2E8BB41}" srcOrd="1" destOrd="0" parTransId="{B0DB15FC-F6C3-4703-B149-1C7373C3A619}" sibTransId="{895BC017-A2E1-4DAD-B511-CDAC68E7FD98}"/>
    <dgm:cxn modelId="{EC42B3CA-570A-46FE-9608-0B213CD67824}" srcId="{61D473B0-A58B-4F0F-BBAF-F8C44BD666B2}" destId="{77D56480-2DAF-4CC4-BF60-35FB22C35C19}" srcOrd="8" destOrd="0" parTransId="{739FCB65-B432-473C-945D-375C37AEBFAB}" sibTransId="{E7982779-F242-417E-9363-C98857A8CD41}"/>
    <dgm:cxn modelId="{EEC90AF7-C99D-498C-B213-B90378BC51B5}" srcId="{61D473B0-A58B-4F0F-BBAF-F8C44BD666B2}" destId="{88FF2678-52A4-468A-9864-518C6E3AAC27}" srcOrd="2" destOrd="0" parTransId="{12AEFB0F-F0B3-4689-AEDC-215A6F55CEDF}" sibTransId="{FC395A63-5A0C-4C7C-B40F-40D5E1D4604E}"/>
    <dgm:cxn modelId="{4FE94B39-661A-4EA4-977C-09847E1F79A6}" srcId="{61D473B0-A58B-4F0F-BBAF-F8C44BD666B2}" destId="{5A80C095-CF02-40B6-96B1-91DDF7D1C2B5}" srcOrd="3" destOrd="0" parTransId="{8C81B216-BAAC-4D06-80F4-23C101E43643}" sibTransId="{BADF6019-5324-473C-9CA3-A91D27533932}"/>
    <dgm:cxn modelId="{831DA054-0FCB-47E7-B563-E0DAAF1D2B5D}" srcId="{61D473B0-A58B-4F0F-BBAF-F8C44BD666B2}" destId="{72C700E3-0DB9-4EE4-A8A3-F6C41902EFD6}" srcOrd="9" destOrd="0" parTransId="{1929AA12-4B6E-44E6-BB46-B7CFF974DCCE}" sibTransId="{46DF04F6-8E07-444C-A7F7-AF61B3895E47}"/>
    <dgm:cxn modelId="{85648110-D6A5-4AFD-83EE-6887BD564090}" srcId="{61D473B0-A58B-4F0F-BBAF-F8C44BD666B2}" destId="{5A5F8350-0DA1-4148-9D00-CE38BE4F94F5}" srcOrd="0" destOrd="0" parTransId="{3538D00B-968A-45E1-ADFC-1EEC41BE8A5E}" sibTransId="{E2C68A32-D576-477D-BA3B-0ADB93388447}"/>
    <dgm:cxn modelId="{7B7E10D1-6870-4A92-9078-324A26B29A43}" type="presOf" srcId="{61D473B0-A58B-4F0F-BBAF-F8C44BD666B2}" destId="{C10DA31B-5816-4A1C-9ADA-EB8ACEC56B70}" srcOrd="0" destOrd="0" presId="urn:microsoft.com/office/officeart/2005/8/layout/funnel1"/>
    <dgm:cxn modelId="{B782502E-E60A-4D7D-ACD8-6CB2FECFB93D}" type="presParOf" srcId="{C10DA31B-5816-4A1C-9ADA-EB8ACEC56B70}" destId="{3AC83FF8-8EB9-4082-B49E-A9492B84D8F2}" srcOrd="0" destOrd="0" presId="urn:microsoft.com/office/officeart/2005/8/layout/funnel1"/>
    <dgm:cxn modelId="{3CA6AAFD-27AD-4FDA-BDE5-8BEBEC349021}" type="presParOf" srcId="{C10DA31B-5816-4A1C-9ADA-EB8ACEC56B70}" destId="{B1CE96F4-6F4E-4615-9271-932E476B0957}" srcOrd="1" destOrd="0" presId="urn:microsoft.com/office/officeart/2005/8/layout/funnel1"/>
    <dgm:cxn modelId="{0334273B-24E0-4520-B91C-CCE49F415DAE}" type="presParOf" srcId="{C10DA31B-5816-4A1C-9ADA-EB8ACEC56B70}" destId="{1B8869B4-EAAF-4666-AE97-B38F2CB7D786}" srcOrd="2" destOrd="0" presId="urn:microsoft.com/office/officeart/2005/8/layout/funnel1"/>
    <dgm:cxn modelId="{CC54375C-62CE-4D5C-9986-58BEEDFB3EB3}" type="presParOf" srcId="{C10DA31B-5816-4A1C-9ADA-EB8ACEC56B70}" destId="{2F6F220F-ECA8-4E52-BDE2-FAAF1E0DC06B}" srcOrd="3" destOrd="0" presId="urn:microsoft.com/office/officeart/2005/8/layout/funnel1"/>
    <dgm:cxn modelId="{DDD390DC-5959-4CD6-A550-A8B1DF3E84AA}" type="presParOf" srcId="{C10DA31B-5816-4A1C-9ADA-EB8ACEC56B70}" destId="{E3556718-401B-4943-9AF5-EE8F16448F15}" srcOrd="4" destOrd="0" presId="urn:microsoft.com/office/officeart/2005/8/layout/funnel1"/>
    <dgm:cxn modelId="{293CADA7-1B56-4FBC-B69F-2FD2E0E2E1E1}" type="presParOf" srcId="{C10DA31B-5816-4A1C-9ADA-EB8ACEC56B70}" destId="{E932DA71-2B0D-4D6F-BBC0-2A9FD54096A9}" srcOrd="5" destOrd="0" presId="urn:microsoft.com/office/officeart/2005/8/layout/funnel1"/>
    <dgm:cxn modelId="{2A335FE4-2152-4964-8026-50A0B90A8A4C}" type="presParOf" srcId="{C10DA31B-5816-4A1C-9ADA-EB8ACEC56B70}" destId="{E1CC03CD-4304-4FAF-9120-36A2EE0BF89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9E926-FB98-44E7-88CC-9133389488DB}">
      <dsp:nvSpPr>
        <dsp:cNvPr id="0" name=""/>
        <dsp:cNvSpPr/>
      </dsp:nvSpPr>
      <dsp:spPr>
        <a:xfrm>
          <a:off x="-3348043" y="-562615"/>
          <a:ext cx="4152743" cy="4152743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06204-4CD9-4D16-BB17-1B4D18C19ADD}">
      <dsp:nvSpPr>
        <dsp:cNvPr id="0" name=""/>
        <dsp:cNvSpPr/>
      </dsp:nvSpPr>
      <dsp:spPr>
        <a:xfrm>
          <a:off x="428830" y="165405"/>
          <a:ext cx="8409037" cy="385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 Приведение в нормативное состояние учреждений культуры, спорта</a:t>
          </a:r>
          <a:endParaRPr lang="ru-RU" sz="1900" kern="1200" dirty="0"/>
        </a:p>
      </dsp:txBody>
      <dsp:txXfrm>
        <a:off x="428830" y="165405"/>
        <a:ext cx="8409037" cy="385348"/>
      </dsp:txXfrm>
    </dsp:sp>
    <dsp:sp modelId="{C287C346-E1FE-43BA-B032-AC5AA7F6FE2B}">
      <dsp:nvSpPr>
        <dsp:cNvPr id="0" name=""/>
        <dsp:cNvSpPr/>
      </dsp:nvSpPr>
      <dsp:spPr>
        <a:xfrm>
          <a:off x="-73062" y="-46902"/>
          <a:ext cx="1003785" cy="809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E0958-27F3-4B8C-9E1D-CF39F3C74F3D}">
      <dsp:nvSpPr>
        <dsp:cNvPr id="0" name=""/>
        <dsp:cNvSpPr/>
      </dsp:nvSpPr>
      <dsp:spPr>
        <a:xfrm>
          <a:off x="704959" y="743243"/>
          <a:ext cx="8132908" cy="385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  Ремонт водопроводов</a:t>
          </a:r>
          <a:endParaRPr lang="ru-RU" sz="1900" kern="1200" dirty="0"/>
        </a:p>
      </dsp:txBody>
      <dsp:txXfrm>
        <a:off x="704959" y="743243"/>
        <a:ext cx="8132908" cy="385348"/>
      </dsp:txXfrm>
    </dsp:sp>
    <dsp:sp modelId="{37AE4E6A-93BF-487F-9C62-5DB829AF8DBD}">
      <dsp:nvSpPr>
        <dsp:cNvPr id="0" name=""/>
        <dsp:cNvSpPr/>
      </dsp:nvSpPr>
      <dsp:spPr>
        <a:xfrm>
          <a:off x="168756" y="504667"/>
          <a:ext cx="1072406" cy="862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43883-4518-4F09-A841-8BB81C349494}">
      <dsp:nvSpPr>
        <dsp:cNvPr id="0" name=""/>
        <dsp:cNvSpPr/>
      </dsp:nvSpPr>
      <dsp:spPr>
        <a:xfrm>
          <a:off x="789709" y="1321081"/>
          <a:ext cx="8048158" cy="385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  Приведение в нормативное состояние учреждений образования</a:t>
          </a:r>
          <a:endParaRPr lang="ru-RU" sz="1900" kern="1200" dirty="0"/>
        </a:p>
      </dsp:txBody>
      <dsp:txXfrm>
        <a:off x="789709" y="1321081"/>
        <a:ext cx="8048158" cy="385348"/>
      </dsp:txXfrm>
    </dsp:sp>
    <dsp:sp modelId="{70A5C494-0FFC-4F19-8A56-17516FBB8B81}">
      <dsp:nvSpPr>
        <dsp:cNvPr id="0" name=""/>
        <dsp:cNvSpPr/>
      </dsp:nvSpPr>
      <dsp:spPr>
        <a:xfrm>
          <a:off x="254558" y="1040889"/>
          <a:ext cx="1070301" cy="945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3E672-3B5F-4BA3-9CD7-7D4C51C90FCD}">
      <dsp:nvSpPr>
        <dsp:cNvPr id="0" name=""/>
        <dsp:cNvSpPr/>
      </dsp:nvSpPr>
      <dsp:spPr>
        <a:xfrm>
          <a:off x="704959" y="1898919"/>
          <a:ext cx="8132908" cy="385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    Приобретение коммунальной техники </a:t>
          </a:r>
          <a:endParaRPr lang="ru-RU" sz="1900" kern="1200" dirty="0"/>
        </a:p>
      </dsp:txBody>
      <dsp:txXfrm>
        <a:off x="704959" y="1898919"/>
        <a:ext cx="8132908" cy="385348"/>
      </dsp:txXfrm>
    </dsp:sp>
    <dsp:sp modelId="{EA51F891-0B2C-4AFC-8577-ACEA6884B22C}">
      <dsp:nvSpPr>
        <dsp:cNvPr id="0" name=""/>
        <dsp:cNvSpPr/>
      </dsp:nvSpPr>
      <dsp:spPr>
        <a:xfrm>
          <a:off x="207113" y="1640907"/>
          <a:ext cx="995692" cy="901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4B371-114C-4683-A204-70C763E692E0}">
      <dsp:nvSpPr>
        <dsp:cNvPr id="0" name=""/>
        <dsp:cNvSpPr/>
      </dsp:nvSpPr>
      <dsp:spPr>
        <a:xfrm>
          <a:off x="428830" y="2476757"/>
          <a:ext cx="8409037" cy="385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     Дорожно-тропиночная сеть в Верхнем саду п.Суксун</a:t>
          </a:r>
          <a:endParaRPr lang="ru-RU" sz="1900" kern="1200" dirty="0"/>
        </a:p>
      </dsp:txBody>
      <dsp:txXfrm>
        <a:off x="428830" y="2476757"/>
        <a:ext cx="8409037" cy="385348"/>
      </dsp:txXfrm>
    </dsp:sp>
    <dsp:sp modelId="{7C05DAB4-6D77-4554-9E72-22B602688BD1}">
      <dsp:nvSpPr>
        <dsp:cNvPr id="0" name=""/>
        <dsp:cNvSpPr/>
      </dsp:nvSpPr>
      <dsp:spPr>
        <a:xfrm>
          <a:off x="-95378" y="2210159"/>
          <a:ext cx="1048418" cy="918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3FF8-8EB9-4082-B49E-A9492B84D8F2}">
      <dsp:nvSpPr>
        <dsp:cNvPr id="0" name=""/>
        <dsp:cNvSpPr/>
      </dsp:nvSpPr>
      <dsp:spPr>
        <a:xfrm>
          <a:off x="4748486" y="471040"/>
          <a:ext cx="1698778" cy="580650"/>
        </a:xfrm>
        <a:prstGeom prst="ellipse">
          <a:avLst/>
        </a:prstGeom>
        <a:solidFill>
          <a:schemeClr val="accent1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E96F4-6F4E-4615-9271-932E476B0957}">
      <dsp:nvSpPr>
        <dsp:cNvPr id="0" name=""/>
        <dsp:cNvSpPr/>
      </dsp:nvSpPr>
      <dsp:spPr>
        <a:xfrm>
          <a:off x="4174874" y="2232247"/>
          <a:ext cx="217614" cy="117980"/>
        </a:xfrm>
        <a:prstGeom prst="downArrow">
          <a:avLst/>
        </a:prstGeom>
        <a:noFill/>
        <a:ln>
          <a:solidFill>
            <a:schemeClr val="accent1"/>
          </a:solidFill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869B4-EAAF-4666-AE97-B38F2CB7D786}">
      <dsp:nvSpPr>
        <dsp:cNvPr id="0" name=""/>
        <dsp:cNvSpPr/>
      </dsp:nvSpPr>
      <dsp:spPr>
        <a:xfrm>
          <a:off x="472416" y="2212270"/>
          <a:ext cx="7769281" cy="4177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C04D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2416" y="2212270"/>
        <a:ext cx="7769281" cy="417773"/>
      </dsp:txXfrm>
    </dsp:sp>
    <dsp:sp modelId="{2F6F220F-ECA8-4E52-BDE2-FAAF1E0DC06B}">
      <dsp:nvSpPr>
        <dsp:cNvPr id="0" name=""/>
        <dsp:cNvSpPr/>
      </dsp:nvSpPr>
      <dsp:spPr>
        <a:xfrm>
          <a:off x="3792153" y="1022702"/>
          <a:ext cx="1246757" cy="634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Целевые поступления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4736" y="1115592"/>
        <a:ext cx="881591" cy="448513"/>
      </dsp:txXfrm>
    </dsp:sp>
    <dsp:sp modelId="{E3556718-401B-4943-9AF5-EE8F16448F15}">
      <dsp:nvSpPr>
        <dsp:cNvPr id="0" name=""/>
        <dsp:cNvSpPr/>
      </dsp:nvSpPr>
      <dsp:spPr>
        <a:xfrm>
          <a:off x="2246111" y="225746"/>
          <a:ext cx="1543041" cy="826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Акцизы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14,7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2084" y="346810"/>
        <a:ext cx="1091095" cy="584547"/>
      </dsp:txXfrm>
    </dsp:sp>
    <dsp:sp modelId="{E932DA71-2B0D-4D6F-BBC0-2A9FD54096A9}">
      <dsp:nvSpPr>
        <dsp:cNvPr id="0" name=""/>
        <dsp:cNvSpPr/>
      </dsp:nvSpPr>
      <dsp:spPr>
        <a:xfrm>
          <a:off x="3672097" y="201655"/>
          <a:ext cx="1491940" cy="91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Транспортный налог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19,3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0587" y="336135"/>
        <a:ext cx="1054960" cy="649324"/>
      </dsp:txXfrm>
    </dsp:sp>
    <dsp:sp modelId="{E1CC03CD-4304-4FAF-9120-36A2EE0BF896}">
      <dsp:nvSpPr>
        <dsp:cNvPr id="0" name=""/>
        <dsp:cNvSpPr/>
      </dsp:nvSpPr>
      <dsp:spPr>
        <a:xfrm>
          <a:off x="1728194" y="116993"/>
          <a:ext cx="4939889" cy="20987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0.55273</cdr:x>
      <cdr:y>0.29631</cdr:y>
    </cdr:from>
    <cdr:to>
      <cdr:x>0.63315</cdr:x>
      <cdr:y>0.35557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672408" y="720079"/>
          <a:ext cx="534282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 w="381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0.28542</cdr:x>
      <cdr:y>0.47569</cdr:y>
    </cdr:from>
    <cdr:to>
      <cdr:x>0.36667</cdr:x>
      <cdr:y>0.54861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4925" y="1304925"/>
          <a:ext cx="3714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0.53106</cdr:x>
      <cdr:y>0.05597</cdr:y>
    </cdr:from>
    <cdr:to>
      <cdr:x>0.69362</cdr:x>
      <cdr:y>0.22978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28392" y="136019"/>
          <a:ext cx="1080120" cy="422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122,2%</a:t>
          </a:r>
        </a:p>
      </cdr:txBody>
    </cdr:sp>
  </cdr:relSizeAnchor>
  <cdr:relSizeAnchor xmlns:cdr="http://schemas.openxmlformats.org/drawingml/2006/chartDrawing">
    <cdr:from>
      <cdr:x>0.46603</cdr:x>
      <cdr:y>0.59261</cdr:y>
    </cdr:from>
    <cdr:to>
      <cdr:x>0.56357</cdr:x>
      <cdr:y>0.6815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3096344" y="1440160"/>
          <a:ext cx="648072" cy="216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0.4877</cdr:x>
      <cdr:y>0.47409</cdr:y>
    </cdr:from>
    <cdr:to>
      <cdr:x>0.60692</cdr:x>
      <cdr:y>0.58358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40360" y="1152128"/>
          <a:ext cx="792088" cy="26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97,7</a:t>
          </a:r>
          <a:r>
            <a:rPr lang="ru-RU" sz="1100" b="1" dirty="0">
              <a:solidFill>
                <a:srgbClr val="000099"/>
              </a:solidFill>
            </a:rPr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0.34792</cdr:x>
      <cdr:y>0.21918</cdr:y>
    </cdr:from>
    <cdr:to>
      <cdr:x>0.63542</cdr:x>
      <cdr:y>0.43098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0675" y="722353"/>
          <a:ext cx="1314449" cy="69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0.27036</cdr:x>
      <cdr:y>0.37072</cdr:y>
    </cdr:from>
    <cdr:to>
      <cdr:x>0.51123</cdr:x>
      <cdr:y>0.58823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7360" y="1104518"/>
          <a:ext cx="151216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-5,9%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0.41584</cdr:x>
      <cdr:y>0.34125</cdr:y>
    </cdr:from>
    <cdr:to>
      <cdr:x>0.62376</cdr:x>
      <cdr:y>0.62999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936104"/>
          <a:ext cx="15121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101,2%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0.52542</cdr:x>
      <cdr:y>0.29487</cdr:y>
    </cdr:from>
    <cdr:to>
      <cdr:x>0.61864</cdr:x>
      <cdr:y>0.38462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1656184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20,1%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0.57627</cdr:x>
      <cdr:y>0.47608</cdr:y>
    </cdr:from>
    <cdr:to>
      <cdr:x>0.66949</cdr:x>
      <cdr:y>0.55128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6544" y="2673980"/>
          <a:ext cx="792088" cy="422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22,2%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0.23769</cdr:x>
      <cdr:y>0.35521</cdr:y>
    </cdr:from>
    <cdr:to>
      <cdr:x>0.38031</cdr:x>
      <cdr:y>0.41892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3501" y="1752600"/>
          <a:ext cx="8001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0.19835</cdr:x>
      <cdr:y>0.38158</cdr:y>
    </cdr:from>
    <cdr:to>
      <cdr:x>0.27636</cdr:x>
      <cdr:y>0.40728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1728192" y="2088232"/>
          <a:ext cx="679699" cy="14064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0.52971</cdr:x>
      <cdr:y>0.21042</cdr:y>
    </cdr:from>
    <cdr:to>
      <cdr:x>0.59593</cdr:x>
      <cdr:y>0.24517</cdr:y>
    </cdr:to>
    <cdr:sp macro="" textlink="">
      <cdr:nvSpPr>
        <cdr:cNvPr id="8" name="TextBox 7"/>
        <cdr:cNvSpPr txBox="1"/>
      </cdr:nvSpPr>
      <cdr:spPr>
        <a:xfrm xmlns:a="http://schemas.openxmlformats.org/drawingml/2006/main" flipV="1">
          <a:off x="2971801" y="1038225"/>
          <a:ext cx="37147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0.44628</cdr:x>
      <cdr:y>0.42105</cdr:y>
    </cdr:from>
    <cdr:to>
      <cdr:x>0.51709</cdr:x>
      <cdr:y>0.4407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3888432" y="2304256"/>
          <a:ext cx="616966" cy="10753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0.71901</cdr:x>
      <cdr:y>0.13158</cdr:y>
    </cdr:from>
    <cdr:to>
      <cdr:x>0.78022</cdr:x>
      <cdr:y>0.14972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6264696" y="720080"/>
          <a:ext cx="533320" cy="9927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0.22467</cdr:x>
      <cdr:y>0.28258</cdr:y>
    </cdr:from>
    <cdr:to>
      <cdr:x>0.32314</cdr:x>
      <cdr:y>0.34827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26493" y="1424397"/>
          <a:ext cx="625222" cy="33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0.19835</cdr:x>
      <cdr:y>0.30263</cdr:y>
    </cdr:from>
    <cdr:to>
      <cdr:x>0.33926</cdr:x>
      <cdr:y>0.36486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728192" y="1656184"/>
          <a:ext cx="1227744" cy="340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-13,2%</a:t>
          </a:r>
        </a:p>
      </cdr:txBody>
    </cdr:sp>
  </cdr:relSizeAnchor>
  <cdr:relSizeAnchor xmlns:cdr="http://schemas.openxmlformats.org/drawingml/2006/chartDrawing">
    <cdr:from>
      <cdr:x>0.41322</cdr:x>
      <cdr:y>0.35526</cdr:y>
    </cdr:from>
    <cdr:to>
      <cdr:x>0.55923</cdr:x>
      <cdr:y>0.41601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0400" y="1944216"/>
          <a:ext cx="1272180" cy="332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+24,0 %</a:t>
          </a:r>
        </a:p>
      </cdr:txBody>
    </cdr:sp>
  </cdr:relSizeAnchor>
  <cdr:relSizeAnchor xmlns:cdr="http://schemas.openxmlformats.org/drawingml/2006/chartDrawing">
    <cdr:from>
      <cdr:x>0.69421</cdr:x>
      <cdr:y>0.03947</cdr:y>
    </cdr:from>
    <cdr:to>
      <cdr:x>0.80165</cdr:x>
      <cdr:y>0.10526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216024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+12,7%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0.25962</cdr:x>
      <cdr:y>0.825</cdr:y>
    </cdr:from>
    <cdr:to>
      <cdr:x>0.63942</cdr:x>
      <cdr:y>0.9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2960" y="2263140"/>
          <a:ext cx="12039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НДФЛ</a:t>
          </a:r>
        </a:p>
      </cdr:txBody>
    </cdr:sp>
  </cdr:relSizeAnchor>
  <cdr:relSizeAnchor xmlns:cdr="http://schemas.openxmlformats.org/drawingml/2006/chartDrawing">
    <cdr:from>
      <cdr:x>0.40532</cdr:x>
      <cdr:y>0.13433</cdr:y>
    </cdr:from>
    <cdr:to>
      <cdr:x>0.5535</cdr:x>
      <cdr:y>0.16418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181848" y="648072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0.30654</cdr:x>
      <cdr:y>0.0597</cdr:y>
    </cdr:from>
    <cdr:to>
      <cdr:x>0.62758</cdr:x>
      <cdr:y>0.14925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93816" y="28803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ru-RU" sz="1800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1,2%</a:t>
          </a:r>
          <a:endParaRPr lang="ru-RU" sz="1800" b="1" dirty="0">
            <a:solidFill>
              <a:srgbClr val="CC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0.78571</cdr:x>
      <cdr:y>0.27818</cdr:y>
    </cdr:from>
    <cdr:to>
      <cdr:x>0.83036</cdr:x>
      <cdr:y>0.29169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6336704" y="1482290"/>
          <a:ext cx="360040" cy="7200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0.74107</cdr:x>
      <cdr:y>0.1971</cdr:y>
    </cdr:from>
    <cdr:to>
      <cdr:x>0.83929</cdr:x>
      <cdr:y>0.26466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76664" y="105024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+4,0%</a:t>
          </a:r>
          <a:endParaRPr lang="ru-RU" sz="1600" b="1" dirty="0">
            <a:solidFill>
              <a:srgbClr val="CC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0.88393</cdr:x>
      <cdr:y>0.1777</cdr:y>
    </cdr:from>
    <cdr:to>
      <cdr:x>0.94643</cdr:x>
      <cdr:y>0.1971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7128792" y="946876"/>
          <a:ext cx="504056" cy="10336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0.86607</cdr:x>
      <cdr:y>0.1025</cdr:y>
    </cdr:from>
    <cdr:to>
      <cdr:x>0.96429</cdr:x>
      <cdr:y>0.1777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84776" y="546186"/>
          <a:ext cx="792088" cy="40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+2,0%</a:t>
          </a:r>
          <a:endParaRPr lang="ru-RU" sz="1600" b="1" dirty="0">
            <a:solidFill>
              <a:srgbClr val="CC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0.13964</cdr:x>
      <cdr:y>0.31965</cdr:y>
    </cdr:from>
    <cdr:to>
      <cdr:x>0.24133</cdr:x>
      <cdr:y>0.3519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93241" y="713530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0.35954</cdr:x>
      <cdr:y>0.28739</cdr:y>
    </cdr:from>
    <cdr:to>
      <cdr:x>0.44747</cdr:x>
      <cdr:y>0.3519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527509" y="641522"/>
          <a:ext cx="373540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0.54642</cdr:x>
      <cdr:y>0.28739</cdr:y>
    </cdr:from>
    <cdr:to>
      <cdr:x>0.64939</cdr:x>
      <cdr:y>0.31965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2321433" y="641522"/>
          <a:ext cx="437467" cy="7200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0.76063</cdr:x>
      <cdr:y>0.25513</cdr:y>
    </cdr:from>
    <cdr:to>
      <cdr:x>0.85311</cdr:x>
      <cdr:y>0.31965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3231517" y="569514"/>
          <a:ext cx="392906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0.3093</cdr:x>
      <cdr:y>0.13126</cdr:y>
    </cdr:from>
    <cdr:to>
      <cdr:x>0.4721</cdr:x>
      <cdr:y>0.24898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314035" y="293014"/>
          <a:ext cx="691651" cy="26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+9,9%</a:t>
          </a:r>
          <a:endParaRPr lang="ru-RU" sz="1400" b="1" dirty="0">
            <a:solidFill>
              <a:srgbClr val="1E07C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0.09384</cdr:y>
    </cdr:from>
    <cdr:to>
      <cdr:x>0.67217</cdr:x>
      <cdr:y>0.25513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124236" y="209474"/>
          <a:ext cx="7314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+5,6%</a:t>
          </a:r>
          <a:endParaRPr lang="ru-RU" sz="1400" b="1" dirty="0">
            <a:solidFill>
              <a:srgbClr val="1E07C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0.73541</cdr:x>
      <cdr:y>0.09384</cdr:y>
    </cdr:from>
    <cdr:to>
      <cdr:x>0.93719</cdr:x>
      <cdr:y>0.23458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124360" y="209474"/>
          <a:ext cx="857251" cy="314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+2,6%</a:t>
          </a:r>
          <a:endParaRPr lang="ru-RU" sz="1400" b="1" dirty="0">
            <a:solidFill>
              <a:srgbClr val="1E07C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0.08826</cdr:x>
      <cdr:y>0.00107</cdr:y>
    </cdr:from>
    <cdr:to>
      <cdr:x>0.28125</cdr:x>
      <cdr:y>0.14289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507" y="3059"/>
          <a:ext cx="882367" cy="406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+16,7%</a:t>
          </a:r>
          <a:endParaRPr lang="ru-RU" sz="1400" b="1" dirty="0">
            <a:solidFill>
              <a:srgbClr val="1E07C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0.29632</cdr:x>
      <cdr:y>0</cdr:y>
    </cdr:from>
    <cdr:to>
      <cdr:x>0.49117</cdr:x>
      <cdr:y>0.10206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4761" y="-4351635"/>
          <a:ext cx="890877" cy="292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+12,2%</a:t>
          </a:r>
          <a:endParaRPr lang="ru-RU" sz="1400" b="1" dirty="0">
            <a:solidFill>
              <a:srgbClr val="1E07C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0.20149</cdr:x>
      <cdr:y>0</cdr:y>
    </cdr:from>
    <cdr:to>
      <cdr:x>0.35327</cdr:x>
      <cdr:y>0.19122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4956" y="0"/>
          <a:ext cx="1224136" cy="361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+6,5%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0.37559</cdr:x>
      <cdr:y>0</cdr:y>
    </cdr:from>
    <cdr:to>
      <cdr:x>0.51845</cdr:x>
      <cdr:y>0.17129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9112" y="-4765214"/>
          <a:ext cx="1152127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+11,9%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0.38017</cdr:x>
      <cdr:y>0.65</cdr:y>
    </cdr:from>
    <cdr:to>
      <cdr:x>0.44628</cdr:x>
      <cdr:y>0.68333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312368" y="2808312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0.55372</cdr:x>
      <cdr:y>0.63333</cdr:y>
    </cdr:from>
    <cdr:to>
      <cdr:x>0.61157</cdr:x>
      <cdr:y>0.66667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4824536" y="2736304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0.72727</cdr:x>
      <cdr:y>0.63333</cdr:y>
    </cdr:from>
    <cdr:to>
      <cdr:x>0.79339</cdr:x>
      <cdr:y>0.68333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6336704" y="2736304"/>
          <a:ext cx="576064" cy="216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0.19835</cdr:x>
      <cdr:y>0.48327</cdr:y>
    </cdr:from>
    <cdr:to>
      <cdr:x>0.26446</cdr:x>
      <cdr:y>0.51652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1728192" y="2087959"/>
          <a:ext cx="576064" cy="143669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0.38017</cdr:x>
      <cdr:y>0.46667</cdr:y>
    </cdr:from>
    <cdr:to>
      <cdr:x>0.44628</cdr:x>
      <cdr:y>0.51652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3312368" y="2016224"/>
          <a:ext cx="576064" cy="2154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0.54545</cdr:x>
      <cdr:y>0.45002</cdr:y>
    </cdr:from>
    <cdr:to>
      <cdr:x>0.61157</cdr:x>
      <cdr:y>0.48327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4752528" y="1944291"/>
          <a:ext cx="576064" cy="14366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0.72727</cdr:x>
      <cdr:y>0.45002</cdr:y>
    </cdr:from>
    <cdr:to>
      <cdr:x>0.78512</cdr:x>
      <cdr:y>0.48327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6336704" y="1944291"/>
          <a:ext cx="504056" cy="14366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0.19835</cdr:x>
      <cdr:y>0.23333</cdr:y>
    </cdr:from>
    <cdr:to>
      <cdr:x>0.26446</cdr:x>
      <cdr:y>0.31667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1728192" y="1008112"/>
          <a:ext cx="576064" cy="3600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0.38843</cdr:x>
      <cdr:y>0.23333</cdr:y>
    </cdr:from>
    <cdr:to>
      <cdr:x>0.44628</cdr:x>
      <cdr:y>0.30672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V="1">
          <a:off x="3384376" y="1008112"/>
          <a:ext cx="504056" cy="31705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0.54545</cdr:x>
      <cdr:y>0.23333</cdr:y>
    </cdr:from>
    <cdr:to>
      <cdr:x>0.61157</cdr:x>
      <cdr:y>0.28669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4752528" y="1008112"/>
          <a:ext cx="576064" cy="230535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0.71901</cdr:x>
      <cdr:y>0.21667</cdr:y>
    </cdr:from>
    <cdr:to>
      <cdr:x>0.79339</cdr:x>
      <cdr:y>0.28669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V="1">
          <a:off x="6264696" y="936104"/>
          <a:ext cx="648072" cy="30254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0.19008</cdr:x>
      <cdr:y>0.56667</cdr:y>
    </cdr:from>
    <cdr:to>
      <cdr:x>0.28926</cdr:x>
      <cdr:y>0.65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1656184" y="244827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+48,6%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0.20071</cdr:x>
      <cdr:y>0.38333</cdr:y>
    </cdr:from>
    <cdr:to>
      <cdr:x>0.3082</cdr:x>
      <cdr:y>0.45002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748800" y="1656184"/>
          <a:ext cx="936525" cy="288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-15,6%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0.19835</cdr:x>
      <cdr:y>0.13333</cdr:y>
    </cdr:from>
    <cdr:to>
      <cdr:x>0.28941</cdr:x>
      <cdr:y>0.2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1728192" y="576064"/>
          <a:ext cx="79342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-7,1%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0.3719</cdr:x>
      <cdr:y>0.13333</cdr:y>
    </cdr:from>
    <cdr:to>
      <cdr:x>0.47934</cdr:x>
      <cdr:y>0.21667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3240360" y="576064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+28,1%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0.36364</cdr:x>
      <cdr:y>0.36667</cdr:y>
    </cdr:from>
    <cdr:to>
      <cdr:x>0.47107</cdr:x>
      <cdr:y>0.45002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3168352" y="1584176"/>
          <a:ext cx="936104" cy="36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-14,7%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0.35546</cdr:x>
      <cdr:y>0.56667</cdr:y>
    </cdr:from>
    <cdr:to>
      <cdr:x>0.4629</cdr:x>
      <cdr:y>0.63333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3097088" y="2448272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+16,5%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0.54545</cdr:x>
      <cdr:y>0.1</cdr:y>
    </cdr:from>
    <cdr:to>
      <cdr:x>0.64463</cdr:x>
      <cdr:y>0.18333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4752528" y="43204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+9,6%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0.53719</cdr:x>
      <cdr:y>0.33333</cdr:y>
    </cdr:from>
    <cdr:to>
      <cdr:x>0.6281</cdr:x>
      <cdr:y>0.43333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4680520" y="1440160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+9,1%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0.54545</cdr:x>
      <cdr:y>0.56667</cdr:y>
    </cdr:from>
    <cdr:to>
      <cdr:x>0.6281</cdr:x>
      <cdr:y>0.63333</cdr:y>
    </cdr:to>
    <cdr:sp macro="" textlink="">
      <cdr:nvSpPr>
        <cdr:cNvPr id="35" name="TextBox 34"/>
        <cdr:cNvSpPr txBox="1"/>
      </cdr:nvSpPr>
      <cdr:spPr>
        <a:xfrm xmlns:a="http://schemas.openxmlformats.org/drawingml/2006/main">
          <a:off x="4752528" y="24482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-1,3%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0.71074</cdr:x>
      <cdr:y>0.1</cdr:y>
    </cdr:from>
    <cdr:to>
      <cdr:x>0.81818</cdr:x>
      <cdr:y>0.18333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6192688" y="43204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+12,7%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0.71074</cdr:x>
      <cdr:y>0.33333</cdr:y>
    </cdr:from>
    <cdr:to>
      <cdr:x>0.82645</cdr:x>
      <cdr:y>0.4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6192688" y="1440160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+24,0%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0.71074</cdr:x>
      <cdr:y>0.55</cdr:y>
    </cdr:from>
    <cdr:to>
      <cdr:x>0.80992</cdr:x>
      <cdr:y>0.61667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6192688" y="237626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-13,1%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C0AEEB-4DCF-4CF6-B399-7B68028C0641}" type="datetimeFigureOut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A1EDED-0B55-4536-AADF-B06F92721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3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A79D6A-F5FC-4498-B71C-62EC25B16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95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146DB-E4DA-4248-B5F6-42A6DB59AB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1F159A9-C8CC-473F-972D-C62C202B1C48}" type="slidenum">
              <a:rPr lang="ru-RU" altLang="ru-RU" sz="1200">
                <a:latin typeface="Arial" charset="0"/>
              </a:rPr>
              <a:pPr algn="r"/>
              <a:t>2</a:t>
            </a:fld>
            <a:endParaRPr lang="ru-RU" altLang="ru-RU" sz="1200" dirty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z="1000" dirty="0" smtClean="0"/>
              <a:t> 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cs typeface="Times New Roman" pitchFamily="18" charset="0"/>
              </a:rPr>
              <a:t>    </a:t>
            </a:r>
            <a:endParaRPr lang="ru-RU" altLang="ru-RU" sz="800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40631-5E58-4C76-B4B6-DB88911DCBD6}" type="slidenum">
              <a:rPr lang="ru-RU" altLang="ru-RU" smtClean="0"/>
              <a:pPr/>
              <a:t>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400" dirty="0" smtClean="0"/>
              <a:t>	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10F674-6E11-4220-93C2-8D1C2A3031C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716463"/>
            <a:ext cx="626427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A13A-2E0F-4986-B8C7-C0D9DC90B08C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67FE-F605-4BD5-B5D5-43D0D2A32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EB9-E22B-43CE-8038-E8A42DC74937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0A3D-5475-41B7-9221-C68E047C8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A03B-71AF-489C-B984-DA7A9BF34387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205B-E65E-4B30-991E-4BEBD111AA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D588-C667-4308-B997-8AFB9EE597E6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6D19-DCFE-4ECD-9086-7F2232CED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30A0-88D7-41C3-94A8-CD5DA0C4F64C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8FD7-977D-4E8E-942C-39A70AE0E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C2B2-4BCB-440E-A6CF-0C7E5D2EC19B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9440-2272-4B5F-8608-410868D26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7518-BCEC-4C48-8637-7A995B182890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ED94-4138-4C4E-9C2B-5B667B4BC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2409-6DC5-4BFD-A24C-CF3A826459C9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C558-C892-4145-B121-E17470788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C9A7-61FC-43D5-A5B8-33718A47F2D6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EE5A-4DFE-4566-A0DF-3741E7F5B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E4EC-07B6-47BF-9098-F7561163211E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F3D2-A26F-4C87-A236-1372F90CC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3A4C-9A37-489B-AFBD-DA457FADFF19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24A5-C9D3-451D-981B-CEC92F524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1C4F-C9F5-417A-A498-303905D9CC65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F109-DD4C-49BD-AF93-EBB7680D0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DB51A9-094B-4214-80A2-C507104133A2}" type="datetime1">
              <a:rPr lang="ru-RU"/>
              <a:pPr>
                <a:defRPr/>
              </a:pPr>
              <a:t>02.06.2021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5FBA8C-DA87-4FE4-B2E5-F9B9A1FED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8" r:id="rId9"/>
    <p:sldLayoutId id="2147484266" r:id="rId10"/>
    <p:sldLayoutId id="2147484267" r:id="rId11"/>
    <p:sldLayoutId id="214748426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696" y="-2121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bg1"/>
              </a:gs>
              <a:gs pos="70000">
                <a:srgbClr val="D9D9FF"/>
              </a:gs>
              <a:gs pos="100000">
                <a:srgbClr val="EFEFFF"/>
              </a:gs>
            </a:gsLst>
            <a:lin ang="5400000" scaled="0"/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2" tIns="45696" rIns="91392" bIns="45696" anchor="ctr"/>
          <a:lstStyle/>
          <a:p>
            <a:pPr>
              <a:defRPr/>
            </a:pPr>
            <a:r>
              <a:rPr lang="ru-RU" altLang="ru-RU" sz="4000" b="1" dirty="0">
                <a:solidFill>
                  <a:srgbClr val="094479"/>
                </a:solidFill>
                <a:cs typeface="Times New Roman" pitchFamily="18" charset="0"/>
              </a:rPr>
              <a:t>Об итогах исполнения бюджета</a:t>
            </a:r>
            <a:r>
              <a:rPr lang="en-US" altLang="ru-RU" sz="4000" b="1" dirty="0">
                <a:solidFill>
                  <a:srgbClr val="094479"/>
                </a:solidFill>
                <a:cs typeface="Times New Roman" pitchFamily="18" charset="0"/>
              </a:rPr>
              <a:t/>
            </a:r>
            <a:br>
              <a:rPr lang="en-US" altLang="ru-RU" sz="4000" b="1" dirty="0">
                <a:solidFill>
                  <a:srgbClr val="094479"/>
                </a:solidFill>
                <a:cs typeface="Times New Roman" pitchFamily="18" charset="0"/>
              </a:rPr>
            </a:br>
            <a:r>
              <a:rPr lang="en-US" altLang="ru-RU" sz="4000" b="1" dirty="0">
                <a:solidFill>
                  <a:srgbClr val="094479"/>
                </a:solidFill>
                <a:cs typeface="Times New Roman" pitchFamily="18" charset="0"/>
              </a:rPr>
              <a:t>C</a:t>
            </a:r>
            <a:r>
              <a:rPr lang="ru-RU" altLang="ru-RU" sz="4000" b="1" dirty="0">
                <a:solidFill>
                  <a:srgbClr val="094479"/>
                </a:solidFill>
                <a:cs typeface="Times New Roman" pitchFamily="18" charset="0"/>
              </a:rPr>
              <a:t>уксунского </a:t>
            </a:r>
            <a:r>
              <a:rPr lang="ru-RU" altLang="ru-RU" sz="4000" b="1" dirty="0" smtClean="0">
                <a:solidFill>
                  <a:srgbClr val="094479"/>
                </a:solidFill>
                <a:cs typeface="Times New Roman" pitchFamily="18" charset="0"/>
              </a:rPr>
              <a:t>городского округа</a:t>
            </a:r>
            <a:r>
              <a:rPr lang="ru-RU" altLang="ru-RU" sz="4000" b="1" dirty="0">
                <a:solidFill>
                  <a:srgbClr val="094479"/>
                </a:solidFill>
                <a:cs typeface="Times New Roman" pitchFamily="18" charset="0"/>
              </a:rPr>
              <a:t/>
            </a:r>
            <a:br>
              <a:rPr lang="ru-RU" altLang="ru-RU" sz="4000" b="1" dirty="0">
                <a:solidFill>
                  <a:srgbClr val="094479"/>
                </a:solidFill>
                <a:cs typeface="Times New Roman" pitchFamily="18" charset="0"/>
              </a:rPr>
            </a:br>
            <a:r>
              <a:rPr lang="ru-RU" altLang="ru-RU" sz="4000" b="1" dirty="0">
                <a:solidFill>
                  <a:srgbClr val="094479"/>
                </a:solidFill>
                <a:cs typeface="Times New Roman" pitchFamily="18" charset="0"/>
              </a:rPr>
              <a:t>за </a:t>
            </a:r>
            <a:r>
              <a:rPr lang="ru-RU" altLang="ru-RU" sz="4000" b="1" dirty="0" smtClean="0">
                <a:solidFill>
                  <a:srgbClr val="094479"/>
                </a:solidFill>
                <a:cs typeface="Times New Roman" pitchFamily="18" charset="0"/>
              </a:rPr>
              <a:t>20</a:t>
            </a:r>
            <a:r>
              <a:rPr lang="en-US" altLang="ru-RU" sz="4000" b="1" dirty="0" smtClean="0">
                <a:solidFill>
                  <a:srgbClr val="094479"/>
                </a:solidFill>
                <a:cs typeface="Times New Roman" pitchFamily="18" charset="0"/>
              </a:rPr>
              <a:t>20</a:t>
            </a:r>
            <a:r>
              <a:rPr lang="ru-RU" altLang="ru-RU" sz="4000" b="1" dirty="0" smtClean="0">
                <a:solidFill>
                  <a:srgbClr val="094479"/>
                </a:solidFill>
                <a:cs typeface="Times New Roman" pitchFamily="18" charset="0"/>
              </a:rPr>
              <a:t> </a:t>
            </a:r>
            <a:r>
              <a:rPr lang="ru-RU" altLang="ru-RU" sz="4000" b="1" dirty="0">
                <a:solidFill>
                  <a:srgbClr val="094479"/>
                </a:solidFill>
                <a:cs typeface="Times New Roman" pitchFamily="18" charset="0"/>
              </a:rPr>
              <a:t>год</a:t>
            </a:r>
            <a:endParaRPr lang="ru-RU" sz="4000" dirty="0">
              <a:solidFill>
                <a:srgbClr val="008080"/>
              </a:solidFill>
            </a:endParaRPr>
          </a:p>
        </p:txBody>
      </p:sp>
      <p:pic>
        <p:nvPicPr>
          <p:cNvPr id="5123" name="Picture 6" descr="http://suksun.ru/upload/pages/17/dat_13479475311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714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4313" y="4572000"/>
            <a:ext cx="857250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6715125" y="6072188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800" b="1" dirty="0" smtClean="0">
                <a:solidFill>
                  <a:srgbClr val="008080"/>
                </a:solidFill>
              </a:rPr>
              <a:t>2021 </a:t>
            </a:r>
            <a:r>
              <a:rPr lang="ru-RU" altLang="ru-RU" sz="2800" b="1" dirty="0">
                <a:solidFill>
                  <a:srgbClr val="008080"/>
                </a:solidFill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116632"/>
            <a:ext cx="738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Финансовое управление Администрации Суксунского городского округа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40" y="0"/>
            <a:ext cx="8715436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Нормативы отчисления по НДФЛ, %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02" y="620688"/>
            <a:ext cx="878687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для всех муниципальных образований</a:t>
            </a:r>
          </a:p>
          <a:p>
            <a:pPr algn="ctr">
              <a:lnSpc>
                <a:spcPts val="27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Бюджетному кодексу + Закон Пермского края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МР+поселения до 2020 года -37%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(27%+10%),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 2020 год-33,5%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66312"/>
              </p:ext>
            </p:extLst>
          </p:nvPr>
        </p:nvGraphicFramePr>
        <p:xfrm>
          <a:off x="107505" y="2348880"/>
          <a:ext cx="8776343" cy="1872208"/>
        </p:xfrm>
        <a:graphic>
          <a:graphicData uri="http://schemas.openxmlformats.org/drawingml/2006/table">
            <a:tbl>
              <a:tblPr/>
              <a:tblGrid>
                <a:gridCol w="2655663"/>
                <a:gridCol w="1224136"/>
                <a:gridCol w="1224136"/>
                <a:gridCol w="1224136"/>
                <a:gridCol w="1224136"/>
                <a:gridCol w="1224136"/>
              </a:tblGrid>
              <a:tr h="504055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1E07C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 норматив по НДФЛ, %</a:t>
                      </a:r>
                      <a:endParaRPr lang="ru-RU" sz="1600" b="1" i="0" u="none" strike="noStrike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+38,654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+47,26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+36,7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+28,0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1E07C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600" b="1" i="0" u="none" strike="noStrike" baseline="0" dirty="0" smtClean="0">
                          <a:solidFill>
                            <a:srgbClr val="1E07C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замещения, </a:t>
                      </a:r>
                    </a:p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1E07C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1" i="0" u="none" strike="noStrike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+9 312,9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+3 986,4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-113,8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651,9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776" y="4365598"/>
            <a:ext cx="918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НДФЛ в сопоставимых условиях 2020 года,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(61,5%),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36187"/>
              </p:ext>
            </p:extLst>
          </p:nvPr>
        </p:nvGraphicFramePr>
        <p:xfrm>
          <a:off x="498772" y="4853191"/>
          <a:ext cx="8064895" cy="189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2698527" y="5171666"/>
            <a:ext cx="576064" cy="1295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51920" y="5162969"/>
            <a:ext cx="50405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860032" y="5090961"/>
            <a:ext cx="504056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40152" y="5013176"/>
            <a:ext cx="504056" cy="108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08411" y="46153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+6,4%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46531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-0,6%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7"/>
          <p:cNvSpPr>
            <a:spLocks noGrp="1"/>
          </p:cNvSpPr>
          <p:nvPr>
            <p:ph type="title"/>
          </p:nvPr>
        </p:nvSpPr>
        <p:spPr>
          <a:xfrm>
            <a:off x="357188" y="285750"/>
            <a:ext cx="8147050" cy="42862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6699"/>
                </a:solidFill>
                <a:latin typeface="Times New Roman" pitchFamily="18" charset="0"/>
              </a:rPr>
              <a:t>Доходы бюджета 2016 – 2020 гг., млн. рублей</a:t>
            </a:r>
            <a:endParaRPr lang="ru-RU" altLang="ru-RU" sz="2400" dirty="0" smtClean="0">
              <a:solidFill>
                <a:srgbClr val="006699"/>
              </a:solidFill>
            </a:endParaRP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518EB4-E5D2-4F41-9B80-83ADC4D5A74E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268538" y="3429000"/>
            <a:ext cx="8651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   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555875" y="4221163"/>
            <a:ext cx="7207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71628"/>
              </p:ext>
            </p:extLst>
          </p:nvPr>
        </p:nvGraphicFramePr>
        <p:xfrm>
          <a:off x="395536" y="1124744"/>
          <a:ext cx="770485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307614"/>
              </p:ext>
            </p:extLst>
          </p:nvPr>
        </p:nvGraphicFramePr>
        <p:xfrm>
          <a:off x="179512" y="2276872"/>
          <a:ext cx="87129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2051720" y="522920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0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20156" cy="3338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НДФЛ по дополнительному нормативу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764744"/>
              </p:ext>
            </p:extLst>
          </p:nvPr>
        </p:nvGraphicFramePr>
        <p:xfrm>
          <a:off x="395536" y="908720"/>
          <a:ext cx="6278096" cy="297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788024" y="1556792"/>
            <a:ext cx="19442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43709" y="155505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- 2 651,9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тыс. руб.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126754"/>
              </p:ext>
            </p:extLst>
          </p:nvPr>
        </p:nvGraphicFramePr>
        <p:xfrm>
          <a:off x="1043608" y="3861048"/>
          <a:ext cx="7272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90872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результат перехода на доп. норматив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0872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поступлений НДФЛ от крупных налогоплательщиков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56D19-DCFE-4ECD-9086-7F2232CED59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46680"/>
              </p:ext>
            </p:extLst>
          </p:nvPr>
        </p:nvGraphicFramePr>
        <p:xfrm>
          <a:off x="323528" y="980728"/>
          <a:ext cx="8568952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о задолженности по имущественным налогам, тыс. руб.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58004"/>
              </p:ext>
            </p:extLst>
          </p:nvPr>
        </p:nvGraphicFramePr>
        <p:xfrm>
          <a:off x="251520" y="1196752"/>
          <a:ext cx="860561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32"/>
                <a:gridCol w="1464672"/>
                <a:gridCol w="1611138"/>
                <a:gridCol w="1611138"/>
                <a:gridCol w="1611138"/>
              </a:tblGrid>
              <a:tr h="1314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Всего, из них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Транспортный налог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41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задолженность на 01.01.2020 года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10 910,0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6 810,0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2 687,0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1 231,0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4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прирост/сокращение задолженности в 2020 году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+59,0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+86,0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-201,0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+208,0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4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задолженность на 01.01.2021 года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10 969,0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6 896,0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2 486,0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1 439,0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424936" cy="3429024"/>
          </a:xfrm>
        </p:spPr>
        <p:txBody>
          <a:bodyPr/>
          <a:lstStyle/>
          <a:p>
            <a:pPr algn="ctr"/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alt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городского округа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582594"/>
          </a:xfrm>
        </p:spPr>
        <p:txBody>
          <a:bodyPr/>
          <a:lstStyle/>
          <a:p>
            <a:pPr algn="ctr"/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Объемы  реализации муниципальных программ </a:t>
            </a:r>
            <a:b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в  2020 году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492875"/>
            <a:ext cx="762000" cy="365125"/>
          </a:xfrm>
        </p:spPr>
        <p:txBody>
          <a:bodyPr/>
          <a:lstStyle/>
          <a:p>
            <a:pPr>
              <a:defRPr/>
            </a:pPr>
            <a:fld id="{996F2B32-4382-4F90-929F-EBA69A12CC6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04354"/>
              </p:ext>
            </p:extLst>
          </p:nvPr>
        </p:nvGraphicFramePr>
        <p:xfrm>
          <a:off x="251521" y="649899"/>
          <a:ext cx="8640960" cy="5889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134"/>
                <a:gridCol w="2195654"/>
                <a:gridCol w="1983172"/>
              </a:tblGrid>
              <a:tr h="565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                        777 311,2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  94,8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«Образование»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365 215,1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«Создание комфортной среды»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161 308,7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«Благоустройство территории»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50 010,4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5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«Приобретение в собственность МО  жилого фонда»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34 429,9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698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«Культура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Суксунского ГО»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33 089,5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«Физкультура и спорт»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15 738,2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00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безопасности»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14 310,4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«Молодежная политика»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10 378,0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городской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среды»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9 192,0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финансами»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8 378,0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5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имуществом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земельными ресурсами»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6 279,1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01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«Общество и власть»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развитие»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4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</a:t>
                      </a:r>
                      <a:endParaRPr lang="ru-RU" sz="1600" b="1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62 528,8</a:t>
                      </a:r>
                      <a:endParaRPr lang="ru-RU" sz="16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6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3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58775" y="142852"/>
            <a:ext cx="8642381" cy="261812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расходной части бюджета</a:t>
            </a: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153BD-956F-4F80-9A1B-3DCB9BDD2836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00923"/>
              </p:ext>
            </p:extLst>
          </p:nvPr>
        </p:nvGraphicFramePr>
        <p:xfrm>
          <a:off x="214283" y="548680"/>
          <a:ext cx="8678197" cy="6048672"/>
        </p:xfrm>
        <a:graphic>
          <a:graphicData uri="http://schemas.openxmlformats.org/drawingml/2006/table">
            <a:tbl>
              <a:tblPr/>
              <a:tblGrid>
                <a:gridCol w="2753084"/>
                <a:gridCol w="1376541"/>
                <a:gridCol w="1376541"/>
                <a:gridCol w="1316692"/>
                <a:gridCol w="991243"/>
                <a:gridCol w="864096"/>
              </a:tblGrid>
              <a:tr h="27943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Утвержденный план, тыс.рублей  </a:t>
                      </a:r>
                    </a:p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план, тыс.рублей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расходов, 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5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– всего, в т.ч.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677 933,8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819 689,8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777 311,2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94,8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023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87 429,5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136,1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62 870,3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15 046,7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17 077,4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  <a:p>
                      <a:pPr algn="just" rtl="0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120 597,5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159 552,5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143 965,7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9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ЖКХ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62 422,7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84 675,2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77 632,2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2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308 606,8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364 788,9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360 506,1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28 482,3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34 939,6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34 920,4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2 140,1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2 135,1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45 450,1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73 146,4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64 019,4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43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8 887,9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16 171,4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15 738,2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737712"/>
              </p:ext>
            </p:extLst>
          </p:nvPr>
        </p:nvGraphicFramePr>
        <p:xfrm>
          <a:off x="1000100" y="5157192"/>
          <a:ext cx="738832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8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584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за 2020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936868"/>
              </p:ext>
            </p:extLst>
          </p:nvPr>
        </p:nvGraphicFramePr>
        <p:xfrm>
          <a:off x="323528" y="1052736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50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0206" y="144830"/>
            <a:ext cx="8785225" cy="3597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Участие в государственных программах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5575" y="548680"/>
            <a:ext cx="8572500" cy="158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6072" y="2527023"/>
            <a:ext cx="34575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Мероприятия, исполняемые на условиях софинансирования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9" name="Picture 4" descr="https://static.thenounproject.com/png/950263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62" y="1138662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s://static.thenounproject.com/png/940968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2475"/>
            <a:ext cx="6159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" descr="https://static.thenounproject.com/png/74567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18" y="752475"/>
            <a:ext cx="6159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7" descr="https://static.thenounproject.com/png/948699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91" y="1015339"/>
            <a:ext cx="752674" cy="7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638956" y="1786362"/>
            <a:ext cx="0" cy="9061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004559" y="2220671"/>
            <a:ext cx="1419404" cy="656392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561677" y="2257865"/>
            <a:ext cx="1602611" cy="61919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77246" y="1649412"/>
            <a:ext cx="706922" cy="1052751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16"/>
          <p:cNvSpPr txBox="1">
            <a:spLocks noChangeArrowheads="1"/>
          </p:cNvSpPr>
          <p:nvPr/>
        </p:nvSpPr>
        <p:spPr bwMode="auto">
          <a:xfrm>
            <a:off x="3472534" y="659814"/>
            <a:ext cx="275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4D4D4D"/>
                </a:solidFill>
              </a:rPr>
              <a:t>Р</a:t>
            </a:r>
            <a:r>
              <a:rPr lang="ru-RU" altLang="ru-RU" sz="1600" b="1" dirty="0" smtClean="0">
                <a:solidFill>
                  <a:srgbClr val="4D4D4D"/>
                </a:solidFill>
              </a:rPr>
              <a:t>емонт дорог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sp>
        <p:nvSpPr>
          <p:cNvPr id="26642" name="TextBox 29"/>
          <p:cNvSpPr txBox="1">
            <a:spLocks noChangeArrowheads="1"/>
          </p:cNvSpPr>
          <p:nvPr/>
        </p:nvSpPr>
        <p:spPr bwMode="auto">
          <a:xfrm>
            <a:off x="6012160" y="1560913"/>
            <a:ext cx="30243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Детский сад, проектирование газопроводов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sp>
        <p:nvSpPr>
          <p:cNvPr id="26644" name="TextBox 32"/>
          <p:cNvSpPr txBox="1">
            <a:spLocks noChangeArrowheads="1"/>
          </p:cNvSpPr>
          <p:nvPr/>
        </p:nvSpPr>
        <p:spPr bwMode="auto">
          <a:xfrm>
            <a:off x="-18183" y="879107"/>
            <a:ext cx="18756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4D4D4D"/>
                </a:solidFill>
              </a:rPr>
              <a:t>Санаторно-курортное лечение и </a:t>
            </a:r>
            <a:r>
              <a:rPr lang="ru-RU" altLang="ru-RU" sz="1600" b="1" dirty="0" smtClean="0">
                <a:solidFill>
                  <a:srgbClr val="4D4D4D"/>
                </a:solidFill>
              </a:rPr>
              <a:t>оздоровление работников бюджетной сферы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sp>
        <p:nvSpPr>
          <p:cNvPr id="26645" name="TextBox 33"/>
          <p:cNvSpPr txBox="1">
            <a:spLocks noChangeArrowheads="1"/>
          </p:cNvSpPr>
          <p:nvPr/>
        </p:nvSpPr>
        <p:spPr bwMode="auto">
          <a:xfrm>
            <a:off x="6199617" y="2483279"/>
            <a:ext cx="3005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Создание условий для занятий физической культурой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sp>
        <p:nvSpPr>
          <p:cNvPr id="5" name="AutoShape 4" descr="podium wi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https://static.thenounproject.com/png/1991432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70" y="1936657"/>
            <a:ext cx="716805" cy="7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1693535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54" y="1845463"/>
            <a:ext cx="1031876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1374719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72" y="4917260"/>
            <a:ext cx="709476" cy="7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/>
          <p:cNvCxnSpPr/>
          <p:nvPr/>
        </p:nvCxnSpPr>
        <p:spPr>
          <a:xfrm>
            <a:off x="5561677" y="4191437"/>
            <a:ext cx="522491" cy="1109771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3"/>
          <p:cNvSpPr txBox="1">
            <a:spLocks noChangeArrowheads="1"/>
          </p:cNvSpPr>
          <p:nvPr/>
        </p:nvSpPr>
        <p:spPr bwMode="auto">
          <a:xfrm>
            <a:off x="5561677" y="5550419"/>
            <a:ext cx="18582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Выплаты молодым семьям на обеспечение жильем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356162" y="4226883"/>
            <a:ext cx="0" cy="1204314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3472533" y="5431197"/>
            <a:ext cx="22581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Ремонты учреждений образования, культуры приобретение автобусов 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pic>
        <p:nvPicPr>
          <p:cNvPr id="33" name="Picture 6" descr="https://static.thenounproject.com/png/940968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14" y="4653245"/>
            <a:ext cx="6159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&amp;Kcy;&amp;acy;&amp;rcy;&amp;tcy;&amp;icy;&amp;ncy;&amp;kcy;&amp;icy; &amp;pcy;&amp;ocy; &amp;zcy;&amp;acy;&amp;pcy;&amp;rcy;&amp;ocy;&amp;scy;&amp;ucy; &amp;shcy;&amp;kcy;&amp;ocy;&amp;lcy;&amp;softcy;&amp;ncy;&amp;ycy;&amp;jcy; &amp;acy;&amp;vcy;&amp;tcy;&amp;ocy;&amp;bcy;&amp;ucy;&amp;scy; &amp;rcy;&amp;icy;&amp;scy;&amp;ucy;&amp;ncy;&amp;ocy;&amp;kcy;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785580"/>
            <a:ext cx="953371" cy="64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 flipH="1">
            <a:off x="1813342" y="4094321"/>
            <a:ext cx="1408710" cy="1037272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9"/>
          <p:cNvSpPr txBox="1">
            <a:spLocks noChangeArrowheads="1"/>
          </p:cNvSpPr>
          <p:nvPr/>
        </p:nvSpPr>
        <p:spPr bwMode="auto">
          <a:xfrm>
            <a:off x="209556" y="5856383"/>
            <a:ext cx="1545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Комплексные кадастровые работы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pic>
        <p:nvPicPr>
          <p:cNvPr id="2054" name="Picture 6" descr="New York City Vector Map - &amp;Vcy;&amp;iecy;&amp;kcy;&amp;tcy;&amp;ocy;&amp;rcy;&amp;ncy;&amp;acy;&amp;yacy; &amp;gcy;&amp;rcy;&amp;acy;&amp;fcy;&amp;icy;&amp;kcy;&amp;acy; &amp;Vcy;&amp;iecy;&amp;kcy;&amp;tcy;&amp;ocy;&amp;rcy;&amp;ncy;&amp;acy;&amp;yacy; &amp;gcy;&amp;rcy;&amp;acy;&amp;fcy;&amp;icy;&amp;kcy;&amp;acy; &amp;rcy;&amp;ocy;&amp;yacy;&amp;lcy;&amp;tcy;&amp;icy;-&amp;fcy;&amp;rcy;&amp;icy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60273"/>
            <a:ext cx="1203553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H="1" flipV="1">
            <a:off x="2906142" y="1560913"/>
            <a:ext cx="1036548" cy="1092549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/>
          <p:cNvSpPr txBox="1">
            <a:spLocks noChangeArrowheads="1"/>
          </p:cNvSpPr>
          <p:nvPr/>
        </p:nvSpPr>
        <p:spPr bwMode="auto">
          <a:xfrm>
            <a:off x="1979932" y="653316"/>
            <a:ext cx="1795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Переселение из непригодного жилья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1740275" y="3204511"/>
            <a:ext cx="1525908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C:\Documents and Settings\7\Рабочий стол\приро-ный-газ-industry-4216017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68" y="850201"/>
            <a:ext cx="655546" cy="7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Прямая со стрелкой 62"/>
          <p:cNvCxnSpPr/>
          <p:nvPr/>
        </p:nvCxnSpPr>
        <p:spPr>
          <a:xfrm>
            <a:off x="5832416" y="3936023"/>
            <a:ext cx="1175677" cy="581721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-1" y="2542792"/>
            <a:ext cx="2004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Обеспечение подготовки систем теплоснабжения к отопительному  периоду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1754745" y="3652828"/>
            <a:ext cx="1467307" cy="44385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55575" y="3954321"/>
            <a:ext cx="198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Ремонт общественных и дворовых территорий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994364" y="4437111"/>
            <a:ext cx="221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Ремонт помещений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расположения участковых пунктов полиции 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 flipH="1">
            <a:off x="3059832" y="4226883"/>
            <a:ext cx="574882" cy="1250724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9"/>
          <p:cNvSpPr txBox="1">
            <a:spLocks noChangeArrowheads="1"/>
          </p:cNvSpPr>
          <p:nvPr/>
        </p:nvSpPr>
        <p:spPr bwMode="auto">
          <a:xfrm>
            <a:off x="1887865" y="5477607"/>
            <a:ext cx="1545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4D4D4D"/>
                </a:solidFill>
              </a:rPr>
              <a:t>Уничтожение борщевика</a:t>
            </a:r>
            <a:endParaRPr lang="ru-RU" altLang="ru-RU" sz="1600" b="1" dirty="0">
              <a:solidFill>
                <a:srgbClr val="4D4D4D"/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5730707" y="3222713"/>
            <a:ext cx="1280488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7011195" y="3114219"/>
            <a:ext cx="2042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комплексного развития сельских территорий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Радиатор отопления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54" y="3238547"/>
            <a:ext cx="555152" cy="5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едвижимость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98966"/>
            <a:ext cx="855065" cy="5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лицейский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14" y="5249954"/>
            <a:ext cx="450268" cy="4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8" descr="Росток 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53" y="602190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96335">
            <a:off x="-40053" y="212253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37300"/>
            <a:ext cx="2122488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2" name="Rectangle 28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8028384" cy="7397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Исполнение бюджета городского округа, тыс.рублей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245" name="Нижний колонтитул 4"/>
          <p:cNvSpPr txBox="1">
            <a:spLocks noGrp="1"/>
          </p:cNvSpPr>
          <p:nvPr/>
        </p:nvSpPr>
        <p:spPr bwMode="auto">
          <a:xfrm>
            <a:off x="3357563" y="6429375"/>
            <a:ext cx="3086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43501"/>
              </p:ext>
            </p:extLst>
          </p:nvPr>
        </p:nvGraphicFramePr>
        <p:xfrm>
          <a:off x="285720" y="4214818"/>
          <a:ext cx="8643997" cy="2382534"/>
        </p:xfrm>
        <a:graphic>
          <a:graphicData uri="http://schemas.openxmlformats.org/drawingml/2006/table">
            <a:tbl>
              <a:tblPr/>
              <a:tblGrid>
                <a:gridCol w="2308044"/>
                <a:gridCol w="1414608"/>
                <a:gridCol w="1349446"/>
                <a:gridCol w="1428760"/>
                <a:gridCol w="785818"/>
                <a:gridCol w="1357321"/>
              </a:tblGrid>
              <a:tr h="29777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факт       </a:t>
                      </a:r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Темп</a:t>
                      </a:r>
                      <a:r>
                        <a:rPr lang="ru-RU" sz="1800" b="1" i="0" u="none" strike="noStrike" baseline="0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 роста к 2019,</a:t>
                      </a:r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План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Факт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5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latin typeface="Times New Roman"/>
                        </a:rPr>
                        <a:t>ВСЕГО </a:t>
                      </a:r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latin typeface="Times New Roman"/>
                        </a:rPr>
                        <a:t>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703 251,3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781 305,0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762 267,3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108,4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latin typeface="Times New Roman"/>
                        </a:rPr>
                        <a:t>ВСЕГО РАСХОДОВ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703 537,3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819 689,8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777 311,2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94,8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ДЕФИЦИТ(-)/ ПРОФИЦИТ(+)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-286,0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-38 384,8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-15 043,9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631384"/>
              </p:ext>
            </p:extLst>
          </p:nvPr>
        </p:nvGraphicFramePr>
        <p:xfrm>
          <a:off x="179512" y="732113"/>
          <a:ext cx="8856984" cy="348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476250"/>
          </a:xfrm>
        </p:spPr>
        <p:txBody>
          <a:bodyPr/>
          <a:lstStyle/>
          <a:p>
            <a:pPr>
              <a:defRPr/>
            </a:pPr>
            <a:fld id="{03983959-DF9A-413F-A5B2-D2E8446E1E2E}" type="slidenum">
              <a:rPr lang="ru-RU" sz="1400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ru-RU" sz="1400" dirty="0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81491"/>
              </p:ext>
            </p:extLst>
          </p:nvPr>
        </p:nvGraphicFramePr>
        <p:xfrm>
          <a:off x="0" y="407435"/>
          <a:ext cx="9143999" cy="635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349"/>
                <a:gridCol w="1028398"/>
                <a:gridCol w="943218"/>
                <a:gridCol w="1187034"/>
              </a:tblGrid>
              <a:tr h="2944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КБ+ФБ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МБ/</a:t>
                      </a:r>
                      <a:r>
                        <a:rPr lang="ru-RU" sz="1400" dirty="0" smtClean="0"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Внеб</a:t>
                      </a: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дорог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234,9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78 931,4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9 303,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из непригодного жилищного фонда 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31 484,7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23 613,5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7 871,2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13 045,8</a:t>
                      </a:r>
                      <a:endParaRPr lang="ru-RU" sz="15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9132,0</a:t>
                      </a:r>
                      <a:endParaRPr lang="ru-RU" sz="15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3 900,7/</a:t>
                      </a:r>
                      <a:r>
                        <a:rPr lang="ru-RU" sz="1500" b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500" b="1" dirty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Ремонты школ, детских садов, приобретение автобусов 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9 218,6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6 838,9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2 379,7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Комфортная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городская среда (дворовые и общественные территории)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9 069,9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8 162,9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907,0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Проектирование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</a:t>
                      </a: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троительство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газопроводов на территории СГО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6 635,4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6 569,4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жильем молодых семей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5 016,9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4 449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567,9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71148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 инициативного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бюджетирования (ремонт водопроводов, памятников, обустройство спорт площадки на территории школы)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4 726,8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4 251,8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r>
                        <a:rPr lang="ru-RU" sz="1500" b="1" dirty="0" smtClean="0"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/470,5</a:t>
                      </a:r>
                      <a:endParaRPr lang="ru-RU" sz="1500" b="1" dirty="0"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детского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сада с. Тис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3 136,1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1 825,0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1 311,1</a:t>
                      </a:r>
                      <a:endParaRPr lang="ru-RU" sz="1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учреждений культуры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2 666,1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999,6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666,5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698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подготовки систем теплоснабжения к отопительному  периоду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500" b="1" baseline="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103,7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082,6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помещений для размещения участковых пунктов полиции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2 067,2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1 963,8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генерального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плана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1 925,6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1 636,8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288,8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туристических маршрутов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1 236,3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927,2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0919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предотвращению распространения борщевика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624,4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454,4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69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Санаторно-курортное лечение и оздоровление работников бюджетной сферы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193,3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120,8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5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65219"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181 385,7</a:t>
                      </a:r>
                      <a:endParaRPr lang="ru-RU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152 959,1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28 426,6</a:t>
                      </a:r>
                      <a:endParaRPr lang="ru-RU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22847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Расходы на условиях софинансирования , </a:t>
            </a:r>
            <a:r>
              <a:rPr lang="ru-RU" sz="2000" b="1" dirty="0" smtClean="0">
                <a:solidFill>
                  <a:srgbClr val="7030A0"/>
                </a:solidFill>
              </a:rPr>
              <a:t>тыс</a:t>
            </a:r>
            <a:r>
              <a:rPr lang="ru-RU" sz="2000" b="1" dirty="0" smtClean="0">
                <a:solidFill>
                  <a:srgbClr val="7030A0"/>
                </a:solidFill>
              </a:rPr>
              <a:t>. рублей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63577" y="707769"/>
            <a:ext cx="855186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8030" marR="516255" algn="ctr">
              <a:lnSpc>
                <a:spcPct val="79600"/>
              </a:lnSpc>
            </a:pPr>
            <a:endParaRPr lang="ru-RU" sz="24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748030" marR="516255" algn="ctr">
              <a:lnSpc>
                <a:spcPct val="79600"/>
              </a:lnSpc>
            </a:pP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Цель</a:t>
            </a:r>
            <a:r>
              <a:rPr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со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дан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е 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сл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вий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 п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вышения 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24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ства жиз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2400" b="1" spc="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43014" y="797285"/>
            <a:ext cx="500594" cy="50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61" y="189737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73736" y="6654819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1832" y="0"/>
                </a:lnTo>
              </a:path>
            </a:pathLst>
          </a:custGeom>
          <a:ln w="9144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6825" y="261391"/>
            <a:ext cx="8659399" cy="575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347" y="261391"/>
            <a:ext cx="8598878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345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развития преобразованных территорий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745" y="1595635"/>
            <a:ext cx="7488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190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600" b="1" dirty="0" smtClean="0">
                <a:solidFill>
                  <a:srgbClr val="190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2020 года, тыс. </a:t>
            </a:r>
            <a:r>
              <a:rPr lang="ru-RU" sz="2600" b="1" dirty="0">
                <a:solidFill>
                  <a:srgbClr val="190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2509024"/>
            <a:ext cx="2564196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–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5" y="2507991"/>
            <a:ext cx="2622173" cy="39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–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819" y="3013239"/>
            <a:ext cx="859362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Приоритеты Программы </a:t>
            </a:r>
            <a:r>
              <a:rPr lang="ru-RU" sz="2400" b="1" dirty="0" smtClean="0">
                <a:solidFill>
                  <a:srgbClr val="C00000"/>
                </a:solidFill>
              </a:rPr>
              <a:t>в 2020 году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134701">
            <a:off x="3115282" y="2043484"/>
            <a:ext cx="409499" cy="370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20014901">
            <a:off x="5713112" y="2056287"/>
            <a:ext cx="409499" cy="370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4685686"/>
              </p:ext>
            </p:extLst>
          </p:nvPr>
        </p:nvGraphicFramePr>
        <p:xfrm>
          <a:off x="173736" y="3573015"/>
          <a:ext cx="8742489" cy="308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660" y="4223428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5 599,4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0209" y="3717032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6 626,6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9515" y="4869160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3 229,5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0819" y="5403795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1 180,0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0208" y="6093296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2 530,7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799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190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расходы на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28FD7-977D-4E8E-942C-39A70AE0E31A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58099"/>
              </p:ext>
            </p:extLst>
          </p:nvPr>
        </p:nvGraphicFramePr>
        <p:xfrm>
          <a:off x="251520" y="980729"/>
          <a:ext cx="8640960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881"/>
                <a:gridCol w="1537798"/>
                <a:gridCol w="1464569"/>
                <a:gridCol w="1830712"/>
              </a:tblGrid>
              <a:tr h="439902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тыс.рублей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98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краевого и федерального бюджетов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городского округа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6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4 260,4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3 219,1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1 041,3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792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СИЗов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муниципальных учреждений и предприятий жизнеобеспечения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Дезинфицирующие средства, антисептики, термометры,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61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Облучатели-рециркуляторы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792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семьям, имеющим детей в возрасте от 3 до 7 лет наборов продуктов питания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619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выплата работникам общеобразовательных организаций в связи с введением режима повышенной готовности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2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0620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F3D2-A26F-4C87-A236-1372F90CC0F9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1214423"/>
            <a:ext cx="8435279" cy="642941"/>
            <a:chOff x="0" y="-191127"/>
            <a:chExt cx="8435279" cy="7903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-191127"/>
              <a:ext cx="8435279" cy="7903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-191126"/>
              <a:ext cx="8435279" cy="64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bg1"/>
                  </a:solidFill>
                </a:rPr>
                <a:t>Всего</a:t>
              </a:r>
              <a:r>
                <a:rPr lang="en-US" sz="3200" b="1" i="1" kern="1200" dirty="0" smtClean="0">
                  <a:solidFill>
                    <a:schemeClr val="bg1"/>
                  </a:solidFill>
                </a:rPr>
                <a:t> </a:t>
              </a:r>
              <a:r>
                <a:rPr lang="ru-RU" sz="3200" b="1" i="1" kern="1200" dirty="0" smtClean="0">
                  <a:solidFill>
                    <a:schemeClr val="bg1"/>
                  </a:solidFill>
                </a:rPr>
                <a:t>  </a:t>
              </a:r>
              <a:r>
                <a:rPr lang="ru-RU" sz="32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39,3</a:t>
              </a:r>
              <a:r>
                <a:rPr lang="ru-RU" sz="3200" b="1" i="1" kern="1200" dirty="0" smtClean="0">
                  <a:solidFill>
                    <a:schemeClr val="bg1"/>
                  </a:solidFill>
                </a:rPr>
                <a:t> млн. рублей </a:t>
              </a:r>
              <a:endParaRPr lang="ru-RU" sz="3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7159" y="2071679"/>
            <a:ext cx="2714643" cy="1285883"/>
            <a:chOff x="2651" y="576065"/>
            <a:chExt cx="2838264" cy="1543651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651" y="576065"/>
              <a:ext cx="2838264" cy="154365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651" y="576065"/>
              <a:ext cx="2675175" cy="1543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 </a:t>
              </a:r>
              <a:r>
                <a:rPr lang="ru-RU" sz="2000" b="1" i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</a:t>
              </a:r>
              <a:endParaRPr lang="ru-RU" sz="2000" b="1" i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8,9  млн.рублей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43240" y="2071679"/>
            <a:ext cx="2652896" cy="1357320"/>
            <a:chOff x="2550116" y="-9432"/>
            <a:chExt cx="2853930" cy="162940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92992" y="-9431"/>
              <a:ext cx="2711054" cy="154365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550116" y="-9432"/>
              <a:ext cx="2853930" cy="16294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Пермского края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b="1" i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28,7</a:t>
              </a: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млн.рублей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90654" y="2071680"/>
            <a:ext cx="3039064" cy="1283259"/>
            <a:chOff x="5477278" y="105991"/>
            <a:chExt cx="3182685" cy="2013725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5477278" y="105991"/>
              <a:ext cx="3038916" cy="201372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77279" y="303656"/>
              <a:ext cx="3182684" cy="16690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i="1" kern="1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596" y="3429000"/>
            <a:ext cx="85011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C04D1"/>
                </a:solidFill>
              </a:rPr>
              <a:t>Приобретение жилых помещений для детей-сирот и детей, оставшихся без попечения родителей– 1,1 </a:t>
            </a:r>
            <a:r>
              <a:rPr lang="ru-RU" sz="2000" b="1" dirty="0" smtClean="0">
                <a:solidFill>
                  <a:srgbClr val="CC04D1"/>
                </a:solidFill>
              </a:rPr>
              <a:t>млн. рублей  (1 чел.)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Улучшение жилищных условий молодых семей –</a:t>
            </a:r>
            <a:r>
              <a:rPr lang="ru-RU" sz="2000" b="1" dirty="0" smtClean="0">
                <a:solidFill>
                  <a:srgbClr val="000099"/>
                </a:solidFill>
              </a:rPr>
              <a:t> 5,0 млн. рублей (выплата 12 семьям)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Приобретение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специализированного жилищного фонда 1,7 млн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 рублей (закреплена 1 квартира за ССШ №1)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Переселение из непригодного жилищного фонда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31,5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млн. рублей (п.Суксун, ул.Бр. Каменских, 6, 8) -27 квартир общей площадью 948,2 кв.м.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30192"/>
            <a:ext cx="723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Строительство, приобретение жилья отдельным категориям граждан, социальные выплаты на переселение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4583" y="2071680"/>
            <a:ext cx="2729383" cy="122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ru-RU" sz="2000" b="1" i="1" dirty="0" smtClean="0">
              <a:solidFill>
                <a:srgbClr val="10CF9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 smtClean="0">
                <a:solidFill>
                  <a:srgbClr val="10CF9B">
                    <a:lumMod val="50000"/>
                  </a:srgbClr>
                </a:solidFill>
                <a:cs typeface="Times New Roman" panose="02020603050405020304" pitchFamily="18" charset="0"/>
              </a:rPr>
              <a:t>бюджет РФ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600" b="1" i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 1,7 млн.рублей</a:t>
            </a:r>
            <a:endParaRPr lang="ru-RU" sz="2600" b="1" i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11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Муниципальный дорожный фонд, млн.руб.</a:t>
            </a:r>
            <a:endParaRPr lang="ru-RU" sz="28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48366617"/>
              </p:ext>
            </p:extLst>
          </p:nvPr>
        </p:nvGraphicFramePr>
        <p:xfrm>
          <a:off x="179512" y="476672"/>
          <a:ext cx="86787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6495" y="3429000"/>
            <a:ext cx="8629752" cy="3240360"/>
            <a:chOff x="226495" y="3429000"/>
            <a:chExt cx="8629752" cy="324036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2002574" y="6021287"/>
              <a:ext cx="6758798" cy="64807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958250" y="3429000"/>
              <a:ext cx="6897997" cy="501651"/>
            </a:xfrm>
            <a:custGeom>
              <a:avLst/>
              <a:gdLst>
                <a:gd name="connsiteX0" fmla="*/ 0 w 7006237"/>
                <a:gd name="connsiteY0" fmla="*/ 62706 h 501651"/>
                <a:gd name="connsiteX1" fmla="*/ 6755412 w 7006237"/>
                <a:gd name="connsiteY1" fmla="*/ 62706 h 501651"/>
                <a:gd name="connsiteX2" fmla="*/ 6755412 w 7006237"/>
                <a:gd name="connsiteY2" fmla="*/ 0 h 501651"/>
                <a:gd name="connsiteX3" fmla="*/ 7006237 w 7006237"/>
                <a:gd name="connsiteY3" fmla="*/ 250826 h 501651"/>
                <a:gd name="connsiteX4" fmla="*/ 6755412 w 7006237"/>
                <a:gd name="connsiteY4" fmla="*/ 501651 h 501651"/>
                <a:gd name="connsiteX5" fmla="*/ 6755412 w 7006237"/>
                <a:gd name="connsiteY5" fmla="*/ 438945 h 501651"/>
                <a:gd name="connsiteX6" fmla="*/ 0 w 7006237"/>
                <a:gd name="connsiteY6" fmla="*/ 438945 h 501651"/>
                <a:gd name="connsiteX7" fmla="*/ 0 w 7006237"/>
                <a:gd name="connsiteY7" fmla="*/ 62706 h 50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6237" h="501651">
                  <a:moveTo>
                    <a:pt x="0" y="62706"/>
                  </a:moveTo>
                  <a:lnTo>
                    <a:pt x="6755412" y="62706"/>
                  </a:lnTo>
                  <a:lnTo>
                    <a:pt x="6755412" y="0"/>
                  </a:lnTo>
                  <a:lnTo>
                    <a:pt x="7006237" y="250826"/>
                  </a:lnTo>
                  <a:lnTo>
                    <a:pt x="6755412" y="501651"/>
                  </a:lnTo>
                  <a:lnTo>
                    <a:pt x="6755412" y="438945"/>
                  </a:lnTo>
                  <a:lnTo>
                    <a:pt x="0" y="438945"/>
                  </a:lnTo>
                  <a:lnTo>
                    <a:pt x="0" y="62706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75406" rIns="200819" bIns="75406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dirty="0">
                  <a:solidFill>
                    <a:srgbClr val="B80892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000" b="1" kern="1200" dirty="0" smtClean="0">
                  <a:solidFill>
                    <a:srgbClr val="B80892"/>
                  </a:solidFill>
                  <a:latin typeface="Times New Roman" pitchFamily="18" charset="0"/>
                  <a:cs typeface="Times New Roman" pitchFamily="18" charset="0"/>
                </a:rPr>
                <a:t>одержание автомобильных дорог</a:t>
              </a:r>
              <a:endParaRPr lang="ru-RU" sz="2000" b="1" kern="1200" dirty="0">
                <a:solidFill>
                  <a:srgbClr val="B8089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7801" y="3439555"/>
              <a:ext cx="1643113" cy="480155"/>
            </a:xfrm>
            <a:custGeom>
              <a:avLst/>
              <a:gdLst>
                <a:gd name="connsiteX0" fmla="*/ 0 w 1643113"/>
                <a:gd name="connsiteY0" fmla="*/ 80027 h 480155"/>
                <a:gd name="connsiteX1" fmla="*/ 80027 w 1643113"/>
                <a:gd name="connsiteY1" fmla="*/ 0 h 480155"/>
                <a:gd name="connsiteX2" fmla="*/ 1563086 w 1643113"/>
                <a:gd name="connsiteY2" fmla="*/ 0 h 480155"/>
                <a:gd name="connsiteX3" fmla="*/ 1643113 w 1643113"/>
                <a:gd name="connsiteY3" fmla="*/ 80027 h 480155"/>
                <a:gd name="connsiteX4" fmla="*/ 1643113 w 1643113"/>
                <a:gd name="connsiteY4" fmla="*/ 400128 h 480155"/>
                <a:gd name="connsiteX5" fmla="*/ 1563086 w 1643113"/>
                <a:gd name="connsiteY5" fmla="*/ 480155 h 480155"/>
                <a:gd name="connsiteX6" fmla="*/ 80027 w 1643113"/>
                <a:gd name="connsiteY6" fmla="*/ 480155 h 480155"/>
                <a:gd name="connsiteX7" fmla="*/ 0 w 1643113"/>
                <a:gd name="connsiteY7" fmla="*/ 400128 h 480155"/>
                <a:gd name="connsiteX8" fmla="*/ 0 w 1643113"/>
                <a:gd name="connsiteY8" fmla="*/ 80027 h 48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113" h="480155">
                  <a:moveTo>
                    <a:pt x="0" y="80027"/>
                  </a:moveTo>
                  <a:cubicBezTo>
                    <a:pt x="0" y="35829"/>
                    <a:pt x="35829" y="0"/>
                    <a:pt x="80027" y="0"/>
                  </a:cubicBezTo>
                  <a:lnTo>
                    <a:pt x="1563086" y="0"/>
                  </a:lnTo>
                  <a:cubicBezTo>
                    <a:pt x="1607284" y="0"/>
                    <a:pt x="1643113" y="35829"/>
                    <a:pt x="1643113" y="80027"/>
                  </a:cubicBezTo>
                  <a:lnTo>
                    <a:pt x="1643113" y="400128"/>
                  </a:lnTo>
                  <a:cubicBezTo>
                    <a:pt x="1643113" y="444326"/>
                    <a:pt x="1607284" y="480155"/>
                    <a:pt x="1563086" y="480155"/>
                  </a:cubicBezTo>
                  <a:lnTo>
                    <a:pt x="80027" y="480155"/>
                  </a:lnTo>
                  <a:cubicBezTo>
                    <a:pt x="35829" y="480155"/>
                    <a:pt x="0" y="444326"/>
                    <a:pt x="0" y="400128"/>
                  </a:cubicBezTo>
                  <a:lnTo>
                    <a:pt x="0" y="800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79" tIns="69159" rIns="114879" bIns="6915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 35,5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907709" y="4024736"/>
              <a:ext cx="6948538" cy="549908"/>
            </a:xfrm>
            <a:custGeom>
              <a:avLst/>
              <a:gdLst>
                <a:gd name="connsiteX0" fmla="*/ 0 w 6948538"/>
                <a:gd name="connsiteY0" fmla="*/ 44195 h 353560"/>
                <a:gd name="connsiteX1" fmla="*/ 6771758 w 6948538"/>
                <a:gd name="connsiteY1" fmla="*/ 44195 h 353560"/>
                <a:gd name="connsiteX2" fmla="*/ 6771758 w 6948538"/>
                <a:gd name="connsiteY2" fmla="*/ 0 h 353560"/>
                <a:gd name="connsiteX3" fmla="*/ 6948538 w 6948538"/>
                <a:gd name="connsiteY3" fmla="*/ 176780 h 353560"/>
                <a:gd name="connsiteX4" fmla="*/ 6771758 w 6948538"/>
                <a:gd name="connsiteY4" fmla="*/ 353560 h 353560"/>
                <a:gd name="connsiteX5" fmla="*/ 6771758 w 6948538"/>
                <a:gd name="connsiteY5" fmla="*/ 309365 h 353560"/>
                <a:gd name="connsiteX6" fmla="*/ 0 w 6948538"/>
                <a:gd name="connsiteY6" fmla="*/ 309365 h 353560"/>
                <a:gd name="connsiteX7" fmla="*/ 0 w 6948538"/>
                <a:gd name="connsiteY7" fmla="*/ 44195 h 35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8538" h="353560">
                  <a:moveTo>
                    <a:pt x="0" y="44195"/>
                  </a:moveTo>
                  <a:lnTo>
                    <a:pt x="6771758" y="44195"/>
                  </a:lnTo>
                  <a:lnTo>
                    <a:pt x="6771758" y="0"/>
                  </a:lnTo>
                  <a:lnTo>
                    <a:pt x="6948538" y="176780"/>
                  </a:lnTo>
                  <a:lnTo>
                    <a:pt x="6771758" y="353560"/>
                  </a:lnTo>
                  <a:lnTo>
                    <a:pt x="6771758" y="309365"/>
                  </a:lnTo>
                  <a:lnTo>
                    <a:pt x="0" y="309365"/>
                  </a:lnTo>
                  <a:lnTo>
                    <a:pt x="0" y="4419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56895" rIns="145285" bIns="56895" numCol="1" spcCol="1270" anchor="t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rgbClr val="B80892"/>
                  </a:solidFill>
                  <a:latin typeface="Times New Roman" pitchFamily="18" charset="0"/>
                  <a:cs typeface="Times New Roman" pitchFamily="18" charset="0"/>
                </a:rPr>
                <a:t>Ремонт автомобильных дорог</a:t>
              </a:r>
              <a:endParaRPr lang="ru-RU" sz="2000" b="1" kern="1200" dirty="0">
                <a:solidFill>
                  <a:srgbClr val="B8089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26495" y="4024736"/>
              <a:ext cx="1563486" cy="549908"/>
            </a:xfrm>
            <a:custGeom>
              <a:avLst/>
              <a:gdLst>
                <a:gd name="connsiteX0" fmla="*/ 0 w 1563486"/>
                <a:gd name="connsiteY0" fmla="*/ 65450 h 392695"/>
                <a:gd name="connsiteX1" fmla="*/ 65450 w 1563486"/>
                <a:gd name="connsiteY1" fmla="*/ 0 h 392695"/>
                <a:gd name="connsiteX2" fmla="*/ 1498036 w 1563486"/>
                <a:gd name="connsiteY2" fmla="*/ 0 h 392695"/>
                <a:gd name="connsiteX3" fmla="*/ 1563486 w 1563486"/>
                <a:gd name="connsiteY3" fmla="*/ 65450 h 392695"/>
                <a:gd name="connsiteX4" fmla="*/ 1563486 w 1563486"/>
                <a:gd name="connsiteY4" fmla="*/ 327245 h 392695"/>
                <a:gd name="connsiteX5" fmla="*/ 1498036 w 1563486"/>
                <a:gd name="connsiteY5" fmla="*/ 392695 h 392695"/>
                <a:gd name="connsiteX6" fmla="*/ 65450 w 1563486"/>
                <a:gd name="connsiteY6" fmla="*/ 392695 h 392695"/>
                <a:gd name="connsiteX7" fmla="*/ 0 w 1563486"/>
                <a:gd name="connsiteY7" fmla="*/ 327245 h 392695"/>
                <a:gd name="connsiteX8" fmla="*/ 0 w 1563486"/>
                <a:gd name="connsiteY8" fmla="*/ 65450 h 39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486" h="392695">
                  <a:moveTo>
                    <a:pt x="0" y="65450"/>
                  </a:moveTo>
                  <a:cubicBezTo>
                    <a:pt x="0" y="29303"/>
                    <a:pt x="29303" y="0"/>
                    <a:pt x="65450" y="0"/>
                  </a:cubicBezTo>
                  <a:lnTo>
                    <a:pt x="1498036" y="0"/>
                  </a:lnTo>
                  <a:cubicBezTo>
                    <a:pt x="1534183" y="0"/>
                    <a:pt x="1563486" y="29303"/>
                    <a:pt x="1563486" y="65450"/>
                  </a:cubicBezTo>
                  <a:lnTo>
                    <a:pt x="1563486" y="327245"/>
                  </a:lnTo>
                  <a:cubicBezTo>
                    <a:pt x="1563486" y="363392"/>
                    <a:pt x="1534183" y="392695"/>
                    <a:pt x="1498036" y="392695"/>
                  </a:cubicBezTo>
                  <a:lnTo>
                    <a:pt x="65450" y="392695"/>
                  </a:lnTo>
                  <a:cubicBezTo>
                    <a:pt x="29303" y="392695"/>
                    <a:pt x="0" y="363392"/>
                    <a:pt x="0" y="327245"/>
                  </a:cubicBezTo>
                  <a:lnTo>
                    <a:pt x="0" y="654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610" tIns="64890" rIns="110610" bIns="6489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 4,6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907701" y="4574644"/>
              <a:ext cx="6948546" cy="671405"/>
            </a:xfrm>
            <a:custGeom>
              <a:avLst/>
              <a:gdLst>
                <a:gd name="connsiteX0" fmla="*/ 0 w 6699735"/>
                <a:gd name="connsiteY0" fmla="*/ 61927 h 495415"/>
                <a:gd name="connsiteX1" fmla="*/ 6452028 w 6699735"/>
                <a:gd name="connsiteY1" fmla="*/ 61927 h 495415"/>
                <a:gd name="connsiteX2" fmla="*/ 6452028 w 6699735"/>
                <a:gd name="connsiteY2" fmla="*/ 0 h 495415"/>
                <a:gd name="connsiteX3" fmla="*/ 6699735 w 6699735"/>
                <a:gd name="connsiteY3" fmla="*/ 247708 h 495415"/>
                <a:gd name="connsiteX4" fmla="*/ 6452028 w 6699735"/>
                <a:gd name="connsiteY4" fmla="*/ 495415 h 495415"/>
                <a:gd name="connsiteX5" fmla="*/ 6452028 w 6699735"/>
                <a:gd name="connsiteY5" fmla="*/ 433488 h 495415"/>
                <a:gd name="connsiteX6" fmla="*/ 0 w 6699735"/>
                <a:gd name="connsiteY6" fmla="*/ 433488 h 495415"/>
                <a:gd name="connsiteX7" fmla="*/ 0 w 6699735"/>
                <a:gd name="connsiteY7" fmla="*/ 61927 h 4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735" h="495415">
                  <a:moveTo>
                    <a:pt x="0" y="61927"/>
                  </a:moveTo>
                  <a:lnTo>
                    <a:pt x="6452028" y="61927"/>
                  </a:lnTo>
                  <a:lnTo>
                    <a:pt x="6452028" y="0"/>
                  </a:lnTo>
                  <a:lnTo>
                    <a:pt x="6699735" y="247708"/>
                  </a:lnTo>
                  <a:lnTo>
                    <a:pt x="6452028" y="495415"/>
                  </a:lnTo>
                  <a:lnTo>
                    <a:pt x="6452028" y="433488"/>
                  </a:lnTo>
                  <a:lnTo>
                    <a:pt x="0" y="433488"/>
                  </a:lnTo>
                  <a:lnTo>
                    <a:pt x="0" y="6192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74627" rIns="198481" bIns="7462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дорог в рамках софинансирования с бюджетом  Пермского края, в т.ч. за счет краевого бюджета 78,9</a:t>
              </a:r>
              <a:endParaRPr lang="ru-RU" sz="2000" b="1" kern="1200" dirty="0">
                <a:solidFill>
                  <a:srgbClr val="B8089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51514" y="4725146"/>
              <a:ext cx="1546231" cy="520903"/>
            </a:xfrm>
            <a:custGeom>
              <a:avLst/>
              <a:gdLst>
                <a:gd name="connsiteX0" fmla="*/ 0 w 1546231"/>
                <a:gd name="connsiteY0" fmla="*/ 74818 h 448902"/>
                <a:gd name="connsiteX1" fmla="*/ 74818 w 1546231"/>
                <a:gd name="connsiteY1" fmla="*/ 0 h 448902"/>
                <a:gd name="connsiteX2" fmla="*/ 1471413 w 1546231"/>
                <a:gd name="connsiteY2" fmla="*/ 0 h 448902"/>
                <a:gd name="connsiteX3" fmla="*/ 1546231 w 1546231"/>
                <a:gd name="connsiteY3" fmla="*/ 74818 h 448902"/>
                <a:gd name="connsiteX4" fmla="*/ 1546231 w 1546231"/>
                <a:gd name="connsiteY4" fmla="*/ 374084 h 448902"/>
                <a:gd name="connsiteX5" fmla="*/ 1471413 w 1546231"/>
                <a:gd name="connsiteY5" fmla="*/ 448902 h 448902"/>
                <a:gd name="connsiteX6" fmla="*/ 74818 w 1546231"/>
                <a:gd name="connsiteY6" fmla="*/ 448902 h 448902"/>
                <a:gd name="connsiteX7" fmla="*/ 0 w 1546231"/>
                <a:gd name="connsiteY7" fmla="*/ 374084 h 448902"/>
                <a:gd name="connsiteX8" fmla="*/ 0 w 1546231"/>
                <a:gd name="connsiteY8" fmla="*/ 74818 h 44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231" h="448902">
                  <a:moveTo>
                    <a:pt x="0" y="74818"/>
                  </a:moveTo>
                  <a:cubicBezTo>
                    <a:pt x="0" y="33497"/>
                    <a:pt x="33497" y="0"/>
                    <a:pt x="74818" y="0"/>
                  </a:cubicBezTo>
                  <a:lnTo>
                    <a:pt x="1471413" y="0"/>
                  </a:lnTo>
                  <a:cubicBezTo>
                    <a:pt x="1512734" y="0"/>
                    <a:pt x="1546231" y="33497"/>
                    <a:pt x="1546231" y="74818"/>
                  </a:cubicBezTo>
                  <a:lnTo>
                    <a:pt x="1546231" y="374084"/>
                  </a:lnTo>
                  <a:cubicBezTo>
                    <a:pt x="1546231" y="415405"/>
                    <a:pt x="1512734" y="448902"/>
                    <a:pt x="1471413" y="448902"/>
                  </a:cubicBezTo>
                  <a:lnTo>
                    <a:pt x="74818" y="448902"/>
                  </a:lnTo>
                  <a:cubicBezTo>
                    <a:pt x="33497" y="448902"/>
                    <a:pt x="0" y="415405"/>
                    <a:pt x="0" y="374084"/>
                  </a:cubicBezTo>
                  <a:lnTo>
                    <a:pt x="0" y="748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354" tIns="67634" rIns="113354" bIns="6763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88,2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58249" y="5380724"/>
              <a:ext cx="6803123" cy="640563"/>
            </a:xfrm>
            <a:custGeom>
              <a:avLst/>
              <a:gdLst>
                <a:gd name="connsiteX0" fmla="*/ 0 w 6555724"/>
                <a:gd name="connsiteY0" fmla="*/ 40252 h 322014"/>
                <a:gd name="connsiteX1" fmla="*/ 6394717 w 6555724"/>
                <a:gd name="connsiteY1" fmla="*/ 40252 h 322014"/>
                <a:gd name="connsiteX2" fmla="*/ 6394717 w 6555724"/>
                <a:gd name="connsiteY2" fmla="*/ 0 h 322014"/>
                <a:gd name="connsiteX3" fmla="*/ 6555724 w 6555724"/>
                <a:gd name="connsiteY3" fmla="*/ 161007 h 322014"/>
                <a:gd name="connsiteX4" fmla="*/ 6394717 w 6555724"/>
                <a:gd name="connsiteY4" fmla="*/ 322014 h 322014"/>
                <a:gd name="connsiteX5" fmla="*/ 6394717 w 6555724"/>
                <a:gd name="connsiteY5" fmla="*/ 281762 h 322014"/>
                <a:gd name="connsiteX6" fmla="*/ 0 w 6555724"/>
                <a:gd name="connsiteY6" fmla="*/ 281762 h 322014"/>
                <a:gd name="connsiteX7" fmla="*/ 0 w 6555724"/>
                <a:gd name="connsiteY7" fmla="*/ 40252 h 32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5724" h="322014">
                  <a:moveTo>
                    <a:pt x="0" y="40252"/>
                  </a:moveTo>
                  <a:lnTo>
                    <a:pt x="6394717" y="40252"/>
                  </a:lnTo>
                  <a:lnTo>
                    <a:pt x="6394717" y="0"/>
                  </a:lnTo>
                  <a:lnTo>
                    <a:pt x="6555724" y="161007"/>
                  </a:lnTo>
                  <a:lnTo>
                    <a:pt x="6394717" y="322014"/>
                  </a:lnTo>
                  <a:lnTo>
                    <a:pt x="6394717" y="281762"/>
                  </a:lnTo>
                  <a:lnTo>
                    <a:pt x="0" y="281762"/>
                  </a:lnTo>
                  <a:lnTo>
                    <a:pt x="0" y="4025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52952" rIns="133455" bIns="52952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дворовых территорий</a:t>
              </a:r>
              <a:endParaRPr lang="ru-RU" sz="2000" b="1" kern="1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endPara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000" b="1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</a:t>
              </a:r>
              <a:r>
                <a:rPr lang="ru-RU" sz="2000" b="1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технической документации, обеспечение безопасности дорожного движения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26495" y="5475495"/>
              <a:ext cx="1547561" cy="451019"/>
            </a:xfrm>
            <a:custGeom>
              <a:avLst/>
              <a:gdLst>
                <a:gd name="connsiteX0" fmla="*/ 0 w 1547561"/>
                <a:gd name="connsiteY0" fmla="*/ 75171 h 451019"/>
                <a:gd name="connsiteX1" fmla="*/ 75171 w 1547561"/>
                <a:gd name="connsiteY1" fmla="*/ 0 h 451019"/>
                <a:gd name="connsiteX2" fmla="*/ 1472390 w 1547561"/>
                <a:gd name="connsiteY2" fmla="*/ 0 h 451019"/>
                <a:gd name="connsiteX3" fmla="*/ 1547561 w 1547561"/>
                <a:gd name="connsiteY3" fmla="*/ 75171 h 451019"/>
                <a:gd name="connsiteX4" fmla="*/ 1547561 w 1547561"/>
                <a:gd name="connsiteY4" fmla="*/ 375848 h 451019"/>
                <a:gd name="connsiteX5" fmla="*/ 1472390 w 1547561"/>
                <a:gd name="connsiteY5" fmla="*/ 451019 h 451019"/>
                <a:gd name="connsiteX6" fmla="*/ 75171 w 1547561"/>
                <a:gd name="connsiteY6" fmla="*/ 451019 h 451019"/>
                <a:gd name="connsiteX7" fmla="*/ 0 w 1547561"/>
                <a:gd name="connsiteY7" fmla="*/ 375848 h 451019"/>
                <a:gd name="connsiteX8" fmla="*/ 0 w 1547561"/>
                <a:gd name="connsiteY8" fmla="*/ 75171 h 45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561" h="451019">
                  <a:moveTo>
                    <a:pt x="0" y="75171"/>
                  </a:moveTo>
                  <a:cubicBezTo>
                    <a:pt x="0" y="33655"/>
                    <a:pt x="33655" y="0"/>
                    <a:pt x="75171" y="0"/>
                  </a:cubicBezTo>
                  <a:lnTo>
                    <a:pt x="1472390" y="0"/>
                  </a:lnTo>
                  <a:cubicBezTo>
                    <a:pt x="1513906" y="0"/>
                    <a:pt x="1547561" y="33655"/>
                    <a:pt x="1547561" y="75171"/>
                  </a:cubicBezTo>
                  <a:lnTo>
                    <a:pt x="1547561" y="375848"/>
                  </a:lnTo>
                  <a:cubicBezTo>
                    <a:pt x="1547561" y="417364"/>
                    <a:pt x="1513906" y="451019"/>
                    <a:pt x="1472390" y="451019"/>
                  </a:cubicBezTo>
                  <a:lnTo>
                    <a:pt x="75171" y="451019"/>
                  </a:lnTo>
                  <a:cubicBezTo>
                    <a:pt x="33655" y="451019"/>
                    <a:pt x="0" y="417364"/>
                    <a:pt x="0" y="375848"/>
                  </a:cubicBezTo>
                  <a:lnTo>
                    <a:pt x="0" y="751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57" tIns="67737" rIns="113457" bIns="677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7801" y="6069117"/>
              <a:ext cx="1547561" cy="513806"/>
            </a:xfrm>
            <a:custGeom>
              <a:avLst/>
              <a:gdLst>
                <a:gd name="connsiteX0" fmla="*/ 0 w 1547561"/>
                <a:gd name="connsiteY0" fmla="*/ 75171 h 451019"/>
                <a:gd name="connsiteX1" fmla="*/ 75171 w 1547561"/>
                <a:gd name="connsiteY1" fmla="*/ 0 h 451019"/>
                <a:gd name="connsiteX2" fmla="*/ 1472390 w 1547561"/>
                <a:gd name="connsiteY2" fmla="*/ 0 h 451019"/>
                <a:gd name="connsiteX3" fmla="*/ 1547561 w 1547561"/>
                <a:gd name="connsiteY3" fmla="*/ 75171 h 451019"/>
                <a:gd name="connsiteX4" fmla="*/ 1547561 w 1547561"/>
                <a:gd name="connsiteY4" fmla="*/ 375848 h 451019"/>
                <a:gd name="connsiteX5" fmla="*/ 1472390 w 1547561"/>
                <a:gd name="connsiteY5" fmla="*/ 451019 h 451019"/>
                <a:gd name="connsiteX6" fmla="*/ 75171 w 1547561"/>
                <a:gd name="connsiteY6" fmla="*/ 451019 h 451019"/>
                <a:gd name="connsiteX7" fmla="*/ 0 w 1547561"/>
                <a:gd name="connsiteY7" fmla="*/ 375848 h 451019"/>
                <a:gd name="connsiteX8" fmla="*/ 0 w 1547561"/>
                <a:gd name="connsiteY8" fmla="*/ 75171 h 45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561" h="451019">
                  <a:moveTo>
                    <a:pt x="0" y="75171"/>
                  </a:moveTo>
                  <a:cubicBezTo>
                    <a:pt x="0" y="33655"/>
                    <a:pt x="33655" y="0"/>
                    <a:pt x="75171" y="0"/>
                  </a:cubicBezTo>
                  <a:lnTo>
                    <a:pt x="1472390" y="0"/>
                  </a:lnTo>
                  <a:cubicBezTo>
                    <a:pt x="1513906" y="0"/>
                    <a:pt x="1547561" y="33655"/>
                    <a:pt x="1547561" y="75171"/>
                  </a:cubicBezTo>
                  <a:lnTo>
                    <a:pt x="1547561" y="375848"/>
                  </a:lnTo>
                  <a:cubicBezTo>
                    <a:pt x="1547561" y="417364"/>
                    <a:pt x="1513906" y="451019"/>
                    <a:pt x="1472390" y="451019"/>
                  </a:cubicBezTo>
                  <a:lnTo>
                    <a:pt x="75171" y="451019"/>
                  </a:lnTo>
                  <a:cubicBezTo>
                    <a:pt x="33655" y="451019"/>
                    <a:pt x="0" y="417364"/>
                    <a:pt x="0" y="375848"/>
                  </a:cubicBezTo>
                  <a:lnTo>
                    <a:pt x="0" y="751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57" tIns="67737" rIns="113457" bIns="677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0,6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20072" y="836711"/>
            <a:ext cx="11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Прочие доходы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 Направлено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130,1 млн. рублей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1551428" cy="1071546"/>
          </a:xfrm>
          <a:prstGeom prst="rect">
            <a:avLst/>
          </a:prstGeom>
          <a:noFill/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428728" y="2428868"/>
            <a:ext cx="6715172" cy="4214842"/>
            <a:chOff x="1524000" y="1818934"/>
            <a:chExt cx="6120509" cy="3374066"/>
          </a:xfrm>
        </p:grpSpPr>
        <p:sp>
          <p:nvSpPr>
            <p:cNvPr id="7" name="Полилиния 6"/>
            <p:cNvSpPr/>
            <p:nvPr/>
          </p:nvSpPr>
          <p:spPr>
            <a:xfrm>
              <a:off x="1548531" y="1818934"/>
              <a:ext cx="6095978" cy="1386275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24000" y="2601349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24000" y="3429788"/>
              <a:ext cx="6095978" cy="1348992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24000" y="4364560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</p:grp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3683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8754-BCE3-46EF-A3EF-50BFE186B37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071546"/>
          <a:ext cx="6572296" cy="115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747"/>
                <a:gridCol w="2965549"/>
              </a:tblGrid>
              <a:tr h="598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начало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конец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</a:tr>
              <a:tr h="42728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</a:tr>
            </a:tbl>
          </a:graphicData>
        </a:graphic>
      </p:graphicFrame>
      <p:sp>
        <p:nvSpPr>
          <p:cNvPr id="30736" name="Прямоугольник 6"/>
          <p:cNvSpPr>
            <a:spLocks noChangeArrowheads="1"/>
          </p:cNvSpPr>
          <p:nvPr/>
        </p:nvSpPr>
        <p:spPr bwMode="auto">
          <a:xfrm>
            <a:off x="1547813" y="2316163"/>
            <a:ext cx="3857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 dirty="0" smtClean="0">
              <a:solidFill>
                <a:schemeClr val="bg1"/>
              </a:solidFill>
            </a:endParaRPr>
          </a:p>
          <a:p>
            <a:r>
              <a:rPr lang="ru-RU" altLang="ru-RU" sz="2400" b="1" dirty="0" smtClean="0">
                <a:solidFill>
                  <a:schemeClr val="bg1"/>
                </a:solidFill>
              </a:rPr>
              <a:t>Кредиты </a:t>
            </a:r>
            <a:r>
              <a:rPr lang="ru-RU" altLang="ru-RU" sz="2400" b="1" dirty="0">
                <a:solidFill>
                  <a:schemeClr val="bg1"/>
                </a:solidFill>
              </a:rPr>
              <a:t>кредитных организаций в валюте Российской Федерации</a:t>
            </a:r>
          </a:p>
        </p:txBody>
      </p:sp>
      <p:sp>
        <p:nvSpPr>
          <p:cNvPr id="30737" name="TextBox 7"/>
          <p:cNvSpPr txBox="1">
            <a:spLocks noChangeArrowheads="1"/>
          </p:cNvSpPr>
          <p:nvPr/>
        </p:nvSpPr>
        <p:spPr bwMode="auto">
          <a:xfrm>
            <a:off x="5357818" y="278605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30738" name="Прямоугольник 8"/>
          <p:cNvSpPr>
            <a:spLocks noChangeArrowheads="1"/>
          </p:cNvSpPr>
          <p:nvPr/>
        </p:nvSpPr>
        <p:spPr bwMode="auto">
          <a:xfrm>
            <a:off x="1428728" y="4500570"/>
            <a:ext cx="64913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Бюджетные кредиты, привлеченные в бюджет Суксунского района от других бюджетов бюджетной системы Российской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Федерации</a:t>
            </a:r>
          </a:p>
          <a:p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0739" name="TextBox 9"/>
          <p:cNvSpPr txBox="1">
            <a:spLocks noChangeArrowheads="1"/>
          </p:cNvSpPr>
          <p:nvPr/>
        </p:nvSpPr>
        <p:spPr bwMode="auto">
          <a:xfrm>
            <a:off x="6000760" y="4786322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/>
          <p:cNvPicPr>
            <a:picLocks noChangeAspect="1"/>
          </p:cNvPicPr>
          <p:nvPr/>
        </p:nvPicPr>
        <p:blipFill>
          <a:blip r:embed="rId2" cstate="print"/>
          <a:srcRect r="13499" b="4878"/>
          <a:stretch>
            <a:fillRect/>
          </a:stretch>
        </p:blipFill>
        <p:spPr bwMode="auto">
          <a:xfrm>
            <a:off x="171418" y="6752"/>
            <a:ext cx="1259631" cy="8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14313" y="424410"/>
            <a:ext cx="8750175" cy="64715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>
                <a:cs typeface="Times New Roman" pitchFamily="18" charset="0"/>
              </a:rPr>
              <a:t/>
            </a:r>
            <a:br>
              <a:rPr lang="ru-RU" altLang="ru-RU" sz="2400" b="1" dirty="0">
                <a:cs typeface="Times New Roman" pitchFamily="18" charset="0"/>
              </a:rPr>
            </a:b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>
                <a:cs typeface="Times New Roman" pitchFamily="18" charset="0"/>
              </a:rPr>
              <a:t/>
            </a:r>
            <a:br>
              <a:rPr lang="ru-RU" altLang="ru-RU" sz="2400" b="1" dirty="0">
                <a:cs typeface="Times New Roman" pitchFamily="18" charset="0"/>
              </a:rPr>
            </a:b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>
                <a:cs typeface="Times New Roman" pitchFamily="18" charset="0"/>
              </a:rPr>
              <a:t/>
            </a:r>
            <a:br>
              <a:rPr lang="ru-RU" altLang="ru-RU" sz="2400" b="1" dirty="0"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показателей 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оглашения, заключаемых  с 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высокодотационными МО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graphicFrame>
        <p:nvGraphicFramePr>
          <p:cNvPr id="146490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1403704"/>
              </p:ext>
            </p:extLst>
          </p:nvPr>
        </p:nvGraphicFramePr>
        <p:xfrm>
          <a:off x="142844" y="842068"/>
          <a:ext cx="8858312" cy="5683275"/>
        </p:xfrm>
        <a:graphic>
          <a:graphicData uri="http://schemas.openxmlformats.org/drawingml/2006/table">
            <a:tbl>
              <a:tblPr/>
              <a:tblGrid>
                <a:gridCol w="6715172"/>
                <a:gridCol w="1243568"/>
                <a:gridCol w="899572"/>
              </a:tblGrid>
              <a:tr h="769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факт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97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 задолженность по заработной плате и начислениям, по выплатам  на социальную поддержку населения, по оплате коммунальных услуг   по консолидированному бюджету  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3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налоговых и неналоговых доходов консолидированного бюджета на первое число отчетного периода (факт в сопоставимых условиях)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от прошлого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(94 759,2) 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95 620,8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8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дефицита,  утвержденный решением о бюджете городского округа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8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  бюджета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7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по бюджету ГО на первое число отчетного периода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58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долга, утвержденные решением о бюджете на первое число отчетного периода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уровня предельного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объема заимствований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2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задолженности в бюджеты различных уровней  муниципальных учреждений по консолидированному бюджету, тыс.рублей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(8,7)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  <a:extLst/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1096335">
            <a:off x="354187" y="238473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2" name="Rectangle 41"/>
          <p:cNvSpPr>
            <a:spLocks noGrp="1" noChangeArrowheads="1"/>
          </p:cNvSpPr>
          <p:nvPr>
            <p:ph type="title"/>
          </p:nvPr>
        </p:nvSpPr>
        <p:spPr>
          <a:xfrm>
            <a:off x="1691680" y="357188"/>
            <a:ext cx="7200800" cy="1016627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бюджета, тыс. рублей</a:t>
            </a:r>
          </a:p>
        </p:txBody>
      </p:sp>
      <p:graphicFrame>
        <p:nvGraphicFramePr>
          <p:cNvPr id="111660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145890"/>
              </p:ext>
            </p:extLst>
          </p:nvPr>
        </p:nvGraphicFramePr>
        <p:xfrm>
          <a:off x="179388" y="1628799"/>
          <a:ext cx="8750300" cy="444340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957167"/>
                <a:gridCol w="1793133"/>
              </a:tblGrid>
              <a:tr h="3433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8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 погашение кредитов банков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27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 погашение бюджетных кредитов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15 043,9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0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79038F-3B90-4499-AB39-4CA8E1F73FD2}" type="slidenum">
              <a:rPr lang="ru-RU" altLang="ru-RU" sz="14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14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81446"/>
              </p:ext>
            </p:extLst>
          </p:nvPr>
        </p:nvGraphicFramePr>
        <p:xfrm>
          <a:off x="210288" y="3429000"/>
          <a:ext cx="8749636" cy="2766530"/>
        </p:xfrm>
        <a:graphic>
          <a:graphicData uri="http://schemas.openxmlformats.org/drawingml/2006/table">
            <a:tbl>
              <a:tblPr/>
              <a:tblGrid>
                <a:gridCol w="2605968"/>
                <a:gridCol w="1857388"/>
                <a:gridCol w="1571636"/>
                <a:gridCol w="1214446"/>
                <a:gridCol w="1500198"/>
              </a:tblGrid>
              <a:tr h="1120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Первоначально утвержденный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Рост/снижение,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155 429,10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151 776,80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-3 652,3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515 201,94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629 528,22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114 326,28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БЮДЖЕТА-ВСЕГО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670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631,04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781 305,02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110 673,98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89883"/>
            <a:ext cx="1765430" cy="1008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8424" y="6381328"/>
            <a:ext cx="571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979713" y="116632"/>
            <a:ext cx="69500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Изменение утвержденных  показателей доходов </a:t>
            </a:r>
            <a:r>
              <a:rPr lang="ru-RU" altLang="ru-RU" sz="2400" b="1" dirty="0" smtClean="0"/>
              <a:t>бюджета</a:t>
            </a:r>
            <a:endParaRPr lang="ru-RU" altLang="ru-RU" sz="2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65856"/>
              </p:ext>
            </p:extLst>
          </p:nvPr>
        </p:nvGraphicFramePr>
        <p:xfrm>
          <a:off x="214283" y="836712"/>
          <a:ext cx="8715435" cy="263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58175" cy="357187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бюджета, тыс.рублей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C6EEF-D87A-40A9-8B63-A9089C9E465F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359676"/>
              </p:ext>
            </p:extLst>
          </p:nvPr>
        </p:nvGraphicFramePr>
        <p:xfrm>
          <a:off x="395536" y="908720"/>
          <a:ext cx="8496944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47864" y="339803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57,7%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191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млн. рублей</a:t>
            </a:r>
            <a:endParaRPr lang="ru-RU" alt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E8C7-8F3F-4403-AB5C-496D12D32FF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800865"/>
              </p:ext>
            </p:extLst>
          </p:nvPr>
        </p:nvGraphicFramePr>
        <p:xfrm>
          <a:off x="323528" y="908720"/>
          <a:ext cx="8712968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по группам доходов, тыс.рублей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569247"/>
              </p:ext>
            </p:extLst>
          </p:nvPr>
        </p:nvGraphicFramePr>
        <p:xfrm>
          <a:off x="323528" y="908720"/>
          <a:ext cx="8712968" cy="547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35975" cy="714375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по налоговым и неналоговым доходам бюджета, млн.руб.</a:t>
            </a:r>
          </a:p>
        </p:txBody>
      </p:sp>
      <p:sp>
        <p:nvSpPr>
          <p:cNvPr id="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CFD2E-2BFC-422C-928F-3CF00E56A67B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898359"/>
              </p:ext>
            </p:extLst>
          </p:nvPr>
        </p:nvGraphicFramePr>
        <p:xfrm>
          <a:off x="5776" y="476672"/>
          <a:ext cx="29158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3563888" y="1309410"/>
            <a:ext cx="43204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8701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+3,2%</a:t>
            </a:r>
            <a:endParaRPr lang="ru-RU" b="1" dirty="0">
              <a:solidFill>
                <a:srgbClr val="CC00FF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00809" y="1308384"/>
            <a:ext cx="320032" cy="1399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2626" y="9400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-3,1%</a:t>
            </a:r>
            <a:endParaRPr lang="ru-RU" b="1" dirty="0">
              <a:solidFill>
                <a:srgbClr val="CC00FF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88410"/>
              </p:ext>
            </p:extLst>
          </p:nvPr>
        </p:nvGraphicFramePr>
        <p:xfrm>
          <a:off x="899592" y="1226630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915816" y="2420888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14766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-2,6%</a:t>
            </a:r>
            <a:endParaRPr lang="ru-RU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Основные налоговые доходы, млн.руб.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357188" y="714375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Налог на доходы физических лиц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5857875" y="78581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</a:rPr>
              <a:t>Акцизы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357158" y="3643314"/>
            <a:ext cx="2786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</a:rPr>
              <a:t>Транспортный налог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00375" y="2786063"/>
            <a:ext cx="428625" cy="7143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9"/>
          <p:cNvSpPr txBox="1">
            <a:spLocks noChangeArrowheads="1"/>
          </p:cNvSpPr>
          <p:nvPr/>
        </p:nvSpPr>
        <p:spPr bwMode="auto">
          <a:xfrm>
            <a:off x="2928938" y="2428875"/>
            <a:ext cx="785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bg1"/>
                </a:solidFill>
              </a:rPr>
              <a:t>-60,1%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858125" y="2428875"/>
            <a:ext cx="428625" cy="1428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31"/>
          <p:cNvSpPr txBox="1">
            <a:spLocks noChangeArrowheads="1"/>
          </p:cNvSpPr>
          <p:nvPr/>
        </p:nvSpPr>
        <p:spPr bwMode="auto">
          <a:xfrm>
            <a:off x="7715250" y="185737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</a:rPr>
              <a:t>+57,7%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8072438" y="2428875"/>
            <a:ext cx="500062" cy="1428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38"/>
          <p:cNvSpPr txBox="1">
            <a:spLocks noChangeArrowheads="1"/>
          </p:cNvSpPr>
          <p:nvPr/>
        </p:nvSpPr>
        <p:spPr bwMode="auto">
          <a:xfrm>
            <a:off x="7929563" y="1928813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bg1"/>
                </a:solidFill>
              </a:rPr>
              <a:t>+57,7%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36422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Земельный налог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11352"/>
              </p:ext>
            </p:extLst>
          </p:nvPr>
        </p:nvGraphicFramePr>
        <p:xfrm>
          <a:off x="126331" y="1685352"/>
          <a:ext cx="4176464" cy="177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75793"/>
              </p:ext>
            </p:extLst>
          </p:nvPr>
        </p:nvGraphicFramePr>
        <p:xfrm>
          <a:off x="90327" y="4011614"/>
          <a:ext cx="42484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05846"/>
              </p:ext>
            </p:extLst>
          </p:nvPr>
        </p:nvGraphicFramePr>
        <p:xfrm>
          <a:off x="4572000" y="4351635"/>
          <a:ext cx="4572000" cy="286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365689"/>
              </p:ext>
            </p:extLst>
          </p:nvPr>
        </p:nvGraphicFramePr>
        <p:xfrm>
          <a:off x="4455542" y="1772816"/>
          <a:ext cx="4572000" cy="151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639149" y="1826942"/>
            <a:ext cx="50405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1522912" y="1609167"/>
            <a:ext cx="454553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32049" y="1544509"/>
            <a:ext cx="517178" cy="937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02428" y="1628074"/>
            <a:ext cx="373754" cy="1569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70924" y="1718690"/>
            <a:ext cx="360040" cy="108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165296" y="1826942"/>
            <a:ext cx="432048" cy="1086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989948" y="1756693"/>
            <a:ext cx="360040" cy="42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22134" y="1645171"/>
            <a:ext cx="295796" cy="132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0358" y="1437511"/>
            <a:ext cx="902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-117,9%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36" name="TextBox 14335"/>
          <p:cNvSpPr txBox="1"/>
          <p:nvPr/>
        </p:nvSpPr>
        <p:spPr>
          <a:xfrm>
            <a:off x="1522912" y="1218304"/>
            <a:ext cx="88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+24,6%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37" name="TextBox 14336"/>
          <p:cNvSpPr txBox="1"/>
          <p:nvPr/>
        </p:nvSpPr>
        <p:spPr>
          <a:xfrm>
            <a:off x="2483768" y="1163328"/>
            <a:ext cx="73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-6,8%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44" name="TextBox 14343"/>
          <p:cNvSpPr txBox="1"/>
          <p:nvPr/>
        </p:nvSpPr>
        <p:spPr>
          <a:xfrm>
            <a:off x="3429294" y="1256553"/>
            <a:ext cx="78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-17,1%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46" name="TextBox 14345"/>
          <p:cNvSpPr txBox="1"/>
          <p:nvPr/>
        </p:nvSpPr>
        <p:spPr>
          <a:xfrm>
            <a:off x="5022320" y="1380856"/>
            <a:ext cx="85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E07C9"/>
                </a:solidFill>
              </a:rPr>
              <a:t>-21,1%</a:t>
            </a:r>
            <a:endParaRPr lang="ru-RU" sz="1400" dirty="0">
              <a:solidFill>
                <a:srgbClr val="1E07C9"/>
              </a:solidFill>
            </a:endParaRPr>
          </a:p>
        </p:txBody>
      </p:sp>
      <p:sp>
        <p:nvSpPr>
          <p:cNvPr id="14347" name="TextBox 14346"/>
          <p:cNvSpPr txBox="1"/>
          <p:nvPr/>
        </p:nvSpPr>
        <p:spPr>
          <a:xfrm>
            <a:off x="5995954" y="1448916"/>
            <a:ext cx="73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+9,7%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48" name="TextBox 14347"/>
          <p:cNvSpPr txBox="1"/>
          <p:nvPr/>
        </p:nvSpPr>
        <p:spPr>
          <a:xfrm>
            <a:off x="6822298" y="1317217"/>
            <a:ext cx="821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+15,5%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49" name="TextBox 14348"/>
          <p:cNvSpPr txBox="1"/>
          <p:nvPr/>
        </p:nvSpPr>
        <p:spPr>
          <a:xfrm>
            <a:off x="8001000" y="1252389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-5,8%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cxnSp>
        <p:nvCxnSpPr>
          <p:cNvPr id="14351" name="Прямая со стрелкой 14350"/>
          <p:cNvCxnSpPr/>
          <p:nvPr/>
        </p:nvCxnSpPr>
        <p:spPr>
          <a:xfrm flipV="1">
            <a:off x="5220072" y="4725144"/>
            <a:ext cx="360040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3" name="Прямая со стрелкой 14352"/>
          <p:cNvCxnSpPr/>
          <p:nvPr/>
        </p:nvCxnSpPr>
        <p:spPr>
          <a:xfrm flipV="1">
            <a:off x="6156176" y="4653136"/>
            <a:ext cx="288032" cy="108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9" name="Прямая со стрелкой 14358"/>
          <p:cNvCxnSpPr/>
          <p:nvPr/>
        </p:nvCxnSpPr>
        <p:spPr>
          <a:xfrm>
            <a:off x="7128284" y="4653136"/>
            <a:ext cx="39604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1" name="Прямая со стрелкой 14360"/>
          <p:cNvCxnSpPr/>
          <p:nvPr/>
        </p:nvCxnSpPr>
        <p:spPr>
          <a:xfrm>
            <a:off x="7929563" y="4581128"/>
            <a:ext cx="357187" cy="1260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TextBox 14361"/>
          <p:cNvSpPr txBox="1"/>
          <p:nvPr/>
        </p:nvSpPr>
        <p:spPr>
          <a:xfrm>
            <a:off x="539552" y="4381363"/>
            <a:ext cx="703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+1,9%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64" name="TextBox 14363"/>
          <p:cNvSpPr txBox="1"/>
          <p:nvPr/>
        </p:nvSpPr>
        <p:spPr>
          <a:xfrm>
            <a:off x="6948264" y="4221088"/>
            <a:ext cx="76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-10,0%</a:t>
            </a:r>
            <a:endParaRPr lang="ru-RU" sz="1400" b="1" dirty="0">
              <a:solidFill>
                <a:srgbClr val="1E07C9"/>
              </a:solidFill>
            </a:endParaRPr>
          </a:p>
        </p:txBody>
      </p:sp>
      <p:sp>
        <p:nvSpPr>
          <p:cNvPr id="14365" name="TextBox 14364"/>
          <p:cNvSpPr txBox="1"/>
          <p:nvPr/>
        </p:nvSpPr>
        <p:spPr>
          <a:xfrm>
            <a:off x="8072437" y="4221088"/>
            <a:ext cx="71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7C9"/>
                </a:solidFill>
              </a:rPr>
              <a:t>-4,0%</a:t>
            </a:r>
            <a:endParaRPr lang="ru-RU" sz="1400" b="1" dirty="0">
              <a:solidFill>
                <a:srgbClr val="1E0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34907</TotalTime>
  <Words>1831</Words>
  <Application>Microsoft Office PowerPoint</Application>
  <PresentationFormat>Экран (4:3)</PresentationFormat>
  <Paragraphs>602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Исполнение бюджета городского округа, тыс.рублей</vt:lpstr>
      <vt:lpstr>Источники финансирования дефицита бюджета, тыс. рублей</vt:lpstr>
      <vt:lpstr>Презентация PowerPoint</vt:lpstr>
      <vt:lpstr>Структура доходов бюджета, тыс.рублей</vt:lpstr>
      <vt:lpstr>Структура налоговых и неналоговых доходов, млн. рублей</vt:lpstr>
      <vt:lpstr>Динамика поступлений по группам доходов, тыс.рублей</vt:lpstr>
      <vt:lpstr>Исполнение по налоговым и неналоговым доходам бюджета, млн.руб.</vt:lpstr>
      <vt:lpstr>Основные налоговые доходы, млн.руб.</vt:lpstr>
      <vt:lpstr>Нормативы отчисления по НДФЛ, %</vt:lpstr>
      <vt:lpstr>Доходы бюджета 2016 – 2020 гг., млн. рублей</vt:lpstr>
      <vt:lpstr>Поступление НДФЛ по дополнительному нормативу </vt:lpstr>
      <vt:lpstr>Доля поступлений НДФЛ от крупных налогоплательщиков</vt:lpstr>
      <vt:lpstr>Информация о задолженности по имущественным налогам, тыс. руб.</vt:lpstr>
      <vt:lpstr>  Расходы  бюджета городского округа</vt:lpstr>
      <vt:lpstr>Объемы  реализации муниципальных программ  в  2020 году, тыс.рублей</vt:lpstr>
      <vt:lpstr>Исполнение расходной части бюджета</vt:lpstr>
      <vt:lpstr>    Структура расходов за 2020 год</vt:lpstr>
      <vt:lpstr>Участие в государственных программах</vt:lpstr>
      <vt:lpstr>Презентация PowerPoint</vt:lpstr>
      <vt:lpstr>Презентация PowerPoint</vt:lpstr>
      <vt:lpstr>Дополнительные расходы на COVID-19</vt:lpstr>
      <vt:lpstr>Презентация PowerPoint</vt:lpstr>
      <vt:lpstr>Муниципальный дорожный фонд, млн.руб.</vt:lpstr>
      <vt:lpstr>Муниципальный долг</vt:lpstr>
      <vt:lpstr>       Выполнение показателей Cоглашения, заключаемых  с   высокодотационными МО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77</cp:lastModifiedBy>
  <cp:revision>1916</cp:revision>
  <cp:lastPrinted>2021-06-01T10:18:08Z</cp:lastPrinted>
  <dcterms:created xsi:type="dcterms:W3CDTF">2008-02-28T03:10:36Z</dcterms:created>
  <dcterms:modified xsi:type="dcterms:W3CDTF">2021-06-02T11:51:42Z</dcterms:modified>
</cp:coreProperties>
</file>