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363" r:id="rId3"/>
    <p:sldId id="343" r:id="rId4"/>
    <p:sldId id="381" r:id="rId5"/>
    <p:sldId id="322" r:id="rId6"/>
    <p:sldId id="385" r:id="rId7"/>
    <p:sldId id="376" r:id="rId8"/>
    <p:sldId id="384" r:id="rId9"/>
    <p:sldId id="383" r:id="rId10"/>
    <p:sldId id="313" r:id="rId11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1E23F6"/>
    <a:srgbClr val="CC0099"/>
    <a:srgbClr val="CC3300"/>
    <a:srgbClr val="993300"/>
    <a:srgbClr val="008643"/>
    <a:srgbClr val="00CC66"/>
    <a:srgbClr val="5BB5FF"/>
    <a:srgbClr val="000000"/>
    <a:srgbClr val="EC2C8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004" autoAdjust="0"/>
    <p:restoredTop sz="79925" autoAdjust="0"/>
  </p:normalViewPr>
  <p:slideViewPr>
    <p:cSldViewPr>
      <p:cViewPr>
        <p:scale>
          <a:sx n="64" d="100"/>
          <a:sy n="64" d="100"/>
        </p:scale>
        <p:origin x="-80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0" y="-84"/>
      </p:cViewPr>
      <p:guideLst>
        <p:guide orient="horz" pos="3126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5.81\&#1086;&#1073;&#1097;&#1077;&#1077;3\2018\&#1048;&#1089;&#1087;&#1086;&#1083;&#1085;&#1077;&#1085;&#1086;%201%20&#1082;&#1074;&#1072;&#1088;&#1090;&#1072;&#1083;\&#1052;&#1056;\&#1058;&#1072;&#1073;&#1083;&#1080;&#1094;&#1099;%20&#1082;%20&#1087;&#1088;&#1077;&#1079;&#1077;&#1085;&#1090;&#1072;&#1094;&#1080;&#1080;%20&#1052;&#1056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kif\&#1086;&#1073;&#1097;&#1077;&#1077;3\2017\&#1055;&#1086;&#1089;&#1090;&#1072;&#1085;&#1086;&#1074;&#1083;&#1077;&#1085;&#1080;&#1077;%201%20&#1082;&#1074;&#1072;&#1088;&#1090;&#1072;&#1083;\&#1052;&#1056;\&#1058;&#1072;&#1073;&#1083;&#1080;&#1094;&#1099;%20&#1082;%20&#1087;&#1088;&#1077;&#1079;&#1077;&#1085;&#1090;&#1072;&#1094;&#1080;&#1080;%20&#1052;&#105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5.81\&#1086;&#1073;&#1097;&#1077;&#1077;3\2018\&#1048;&#1089;&#1087;&#1086;&#1083;&#1085;&#1077;&#1085;&#1086;%201%20&#1082;&#1074;&#1072;&#1088;&#1090;&#1072;&#1083;\&#1052;&#1056;\&#1058;&#1072;&#1073;&#1083;&#1080;&#1094;&#1099;%20&#1082;%20&#1087;&#1088;&#1077;&#1079;&#1077;&#1085;&#1090;&#1072;&#1094;&#1080;&#1080;%20&#1052;&#105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era1\&#1086;&#1073;&#1097;&#1077;&#1077;3\2018\&#1048;&#1089;&#1087;&#1086;&#1083;&#1085;&#1077;&#1085;&#1086;%201%20&#1082;&#1074;&#1072;&#1088;&#1090;&#1072;&#1083;\&#1052;&#1056;\&#1058;&#1072;&#1073;&#1083;&#1080;&#1094;&#1099;%20&#1082;%20&#1087;&#1088;&#1077;&#1079;&#1077;&#1085;&#1090;&#1072;&#1094;&#1080;&#1080;%20&#1052;&#105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2398035126030094"/>
          <c:y val="0.16870409469586456"/>
          <c:w val="0.5979649019662735"/>
          <c:h val="0.5840930815314197"/>
        </c:manualLayout>
      </c:layout>
      <c:pie3DChart>
        <c:varyColors val="1"/>
        <c:ser>
          <c:idx val="0"/>
          <c:order val="0"/>
          <c:explosion val="15"/>
          <c:dLbls>
            <c:dLbl>
              <c:idx val="0"/>
              <c:layout>
                <c:manualLayout>
                  <c:x val="0.11602758599799252"/>
                  <c:y val="9.0081200190665733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Налоговые и неналоговые доходы</a:t>
                    </a:r>
                  </a:p>
                  <a:p>
                    <a:r>
                      <a: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27,8,</a:t>
                    </a:r>
                  </a:p>
                  <a:p>
                    <a:r>
                      <a: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26,5 %</a:t>
                    </a:r>
                    <a:endParaRPr lang="en-US" sz="2000" b="1" dirty="0">
                      <a:solidFill>
                        <a:srgbClr val="7030A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dLbl>
              <c:idx val="1"/>
              <c:layout>
                <c:manualLayout>
                  <c:x val="-2.5609036273878609E-2"/>
                  <c:y val="9.0585133671446522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Дотация </a:t>
                    </a:r>
                  </a:p>
                  <a:p>
                    <a:r>
                      <a: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4, </a:t>
                    </a:r>
                  </a:p>
                  <a:p>
                    <a:r>
                      <a: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22,3%</a:t>
                    </a:r>
                    <a:endParaRPr lang="en-US" sz="2000" b="1" dirty="0">
                      <a:solidFill>
                        <a:srgbClr val="7030A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dLbl>
              <c:idx val="2"/>
              <c:layout>
                <c:manualLayout>
                  <c:x val="-2.1480623574081682E-2"/>
                  <c:y val="-0.19376133259500755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Целевая финансовая</a:t>
                    </a:r>
                    <a:r>
                      <a:rPr lang="ru-RU" sz="2000" b="1" baseline="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помощь</a:t>
                    </a:r>
                  </a:p>
                  <a:p>
                    <a:r>
                      <a:rPr lang="ru-RU" sz="20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53,8</a:t>
                    </a:r>
                    <a:r>
                      <a: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</a:p>
                  <a:p>
                    <a:r>
                      <a: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51,2%</a:t>
                    </a:r>
                    <a:endParaRPr lang="en-US" sz="2000" b="1" dirty="0">
                      <a:solidFill>
                        <a:srgbClr val="7030A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2000" b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Лист2!$A$42:$A$44</c:f>
              <c:strCache>
                <c:ptCount val="3"/>
                <c:pt idx="0">
                  <c:v>нал и ненал доходы</c:v>
                </c:pt>
                <c:pt idx="1">
                  <c:v>Дотация</c:v>
                </c:pt>
                <c:pt idx="2">
                  <c:v>Субсидии, субвенции и ИМБТ</c:v>
                </c:pt>
              </c:strCache>
            </c:strRef>
          </c:cat>
          <c:val>
            <c:numRef>
              <c:f>Лист2!$B$42:$B$44</c:f>
              <c:numCache>
                <c:formatCode>#,##0.00</c:formatCode>
                <c:ptCount val="3"/>
                <c:pt idx="0">
                  <c:v>27773.5</c:v>
                </c:pt>
                <c:pt idx="1">
                  <c:v>23443.1</c:v>
                </c:pt>
                <c:pt idx="2">
                  <c:v>53796.6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 квартал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2017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228719822624121"/>
          <c:y val="1.856518866324800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248491935050117"/>
          <c:y val="0.3105560066071279"/>
          <c:w val="0.58894686232848314"/>
          <c:h val="0.45306709169562037"/>
        </c:manualLayout>
      </c:layout>
      <c:pie3DChart>
        <c:varyColors val="1"/>
        <c:ser>
          <c:idx val="0"/>
          <c:order val="0"/>
          <c:tx>
            <c:strRef>
              <c:f>Лист3!$D$33:$D$34</c:f>
              <c:strCache>
                <c:ptCount val="1"/>
                <c:pt idx="0">
                  <c:v>1 квартал 2017</c:v>
                </c:pt>
              </c:strCache>
            </c:strRef>
          </c:tx>
          <c:explosion val="17"/>
          <c:dPt>
            <c:idx val="0"/>
            <c:spPr>
              <a:solidFill>
                <a:srgbClr val="CC0099"/>
              </a:solidFill>
            </c:spPr>
          </c:dPt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10609804796300114"/>
                  <c:y val="0.12400953462964891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ДФЛ</a:t>
                    </a:r>
                  </a:p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15 528,67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77,0% 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524511990750191E-2"/>
                  <c:y val="0.13136866149414705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отация</a:t>
                    </a:r>
                  </a:p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28 </a:t>
                    </a:r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198,30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Лист3!$B$35:$B$36</c:f>
              <c:strCache>
                <c:ptCount val="2"/>
                <c:pt idx="0">
                  <c:v>НДФЛ</c:v>
                </c:pt>
                <c:pt idx="1">
                  <c:v>Дотация</c:v>
                </c:pt>
              </c:strCache>
            </c:strRef>
          </c:cat>
          <c:val>
            <c:numRef>
              <c:f>Лист3!$D$35:$D$36</c:f>
              <c:numCache>
                <c:formatCode>#,##0.00</c:formatCode>
                <c:ptCount val="2"/>
                <c:pt idx="0">
                  <c:v>15528.67</c:v>
                </c:pt>
                <c:pt idx="1">
                  <c:v>28198.3</c:v>
                </c:pt>
              </c:numCache>
            </c:numRef>
          </c:val>
        </c:ser>
      </c:pie3DChart>
    </c:plotArea>
    <c:plotVisOnly val="1"/>
    <c:dispBlanksAs val="zero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квартал 2018  года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норматив зачисления НДФЛ  74,2602%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747918138139781"/>
          <c:y val="3.8964719670702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4373143167260533"/>
          <c:y val="0.25691962714975691"/>
          <c:w val="0.56381542058808476"/>
          <c:h val="0.56082821391900628"/>
        </c:manualLayout>
      </c:layout>
      <c:pie3DChart>
        <c:varyColors val="1"/>
        <c:ser>
          <c:idx val="0"/>
          <c:order val="0"/>
          <c:tx>
            <c:strRef>
              <c:f>Лист3!$C$33:$C$34</c:f>
              <c:strCache>
                <c:ptCount val="1"/>
                <c:pt idx="0">
                  <c:v>1 квартал 2018</c:v>
                </c:pt>
              </c:strCache>
            </c:strRef>
          </c:tx>
          <c:dPt>
            <c:idx val="0"/>
            <c:explosion val="27"/>
            <c:spPr>
              <a:solidFill>
                <a:srgbClr val="CC0099"/>
              </a:solidFill>
            </c:spPr>
          </c:dPt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1.0416067177649268E-2"/>
                  <c:y val="-0.1889555796026229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НДФЛ,</a:t>
                    </a:r>
                  </a:p>
                  <a:p>
                    <a:r>
                      <a:rPr lang="en-US" b="1" dirty="0" smtClean="0"/>
                      <a:t>23 395,20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84,2%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024854670915913"/>
                  <c:y val="-0.1379483854077209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Дотация</a:t>
                    </a:r>
                  </a:p>
                  <a:p>
                    <a:r>
                      <a:rPr lang="en-US" b="1" dirty="0" smtClean="0"/>
                      <a:t>23 </a:t>
                    </a:r>
                    <a:r>
                      <a:rPr lang="en-US" b="1" dirty="0"/>
                      <a:t>443,10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Лист3!$B$35:$B$36</c:f>
              <c:strCache>
                <c:ptCount val="2"/>
                <c:pt idx="0">
                  <c:v>НДФЛ</c:v>
                </c:pt>
                <c:pt idx="1">
                  <c:v>Дотация</c:v>
                </c:pt>
              </c:strCache>
            </c:strRef>
          </c:cat>
          <c:val>
            <c:numRef>
              <c:f>Лист3!$C$35:$C$36</c:f>
              <c:numCache>
                <c:formatCode>#,##0.00</c:formatCode>
                <c:ptCount val="2"/>
                <c:pt idx="0">
                  <c:v>23395.200000000001</c:v>
                </c:pt>
                <c:pt idx="1">
                  <c:v>23443.1</c:v>
                </c:pt>
              </c:numCache>
            </c:numRef>
          </c:val>
        </c:ser>
        <c:ser>
          <c:idx val="1"/>
          <c:order val="1"/>
          <c:tx>
            <c:strRef>
              <c:f>Лист3!$D$33:$D$34</c:f>
              <c:strCache>
                <c:ptCount val="1"/>
                <c:pt idx="0">
                  <c:v>1 квартал 2017</c:v>
                </c:pt>
              </c:strCache>
            </c:strRef>
          </c:tx>
          <c:cat>
            <c:strRef>
              <c:f>Лист3!$B$35:$B$36</c:f>
              <c:strCache>
                <c:ptCount val="2"/>
                <c:pt idx="0">
                  <c:v>НДФЛ</c:v>
                </c:pt>
                <c:pt idx="1">
                  <c:v>Дотация</c:v>
                </c:pt>
              </c:strCache>
            </c:strRef>
          </c:cat>
          <c:val>
            <c:numRef>
              <c:f>Лист3!$D$35:$D$36</c:f>
              <c:numCache>
                <c:formatCode>#,##0.00</c:formatCode>
                <c:ptCount val="2"/>
                <c:pt idx="0">
                  <c:v>15528.67</c:v>
                </c:pt>
                <c:pt idx="1">
                  <c:v>28198.3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7342877919601855"/>
          <c:y val="0.27482848579777019"/>
          <c:w val="0.70771259903094419"/>
          <c:h val="0.6434523274506716"/>
        </c:manualLayout>
      </c:layout>
      <c:pie3DChart>
        <c:varyColors val="1"/>
        <c:ser>
          <c:idx val="0"/>
          <c:order val="0"/>
          <c:explosion val="15"/>
          <c:dPt>
            <c:idx val="5"/>
            <c:explosion val="14"/>
          </c:dPt>
          <c:dLbls>
            <c:dLbl>
              <c:idx val="0"/>
              <c:layout>
                <c:manualLayout>
                  <c:x val="-0.11636262274249366"/>
                  <c:y val="-0.22595476371477938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-7.1757998029730194E-2"/>
                  <c:y val="0.42120513776392043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i="1" baseline="0" dirty="0">
                        <a:latin typeface="Times New Roman" pitchFamily="18" charset="0"/>
                        <a:cs typeface="Times New Roman" pitchFamily="18" charset="0"/>
                      </a:rPr>
                      <a:t>Программа "Управление финансами"; 8,7%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-0.18519304169798326"/>
                  <c:y val="0.25442986262655437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-0.24380366407018889"/>
                  <c:y val="3.0254059095778305E-2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-0.22318689830378269"/>
                  <c:y val="-0.17955300952905795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4.470016795389857E-2"/>
                  <c:y val="-0.22760848199616623"/>
                </c:manualLayout>
              </c:layout>
              <c:dLblPos val="bestFit"/>
              <c:showVal val="1"/>
              <c:showCatName val="1"/>
            </c:dLbl>
            <c:dLbl>
              <c:idx val="6"/>
              <c:layout>
                <c:manualLayout>
                  <c:x val="0.27271331808132904"/>
                  <c:y val="-0.16211462718500105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i="1" baseline="0" dirty="0" smtClean="0">
                        <a:latin typeface="Times New Roman" pitchFamily="18" charset="0"/>
                        <a:cs typeface="Times New Roman" pitchFamily="18" charset="0"/>
                      </a:rPr>
                      <a:t>Программа </a:t>
                    </a:r>
                    <a:r>
                      <a:rPr lang="ru-RU" sz="1600" b="1" i="1" baseline="0" dirty="0">
                        <a:latin typeface="Times New Roman" pitchFamily="18" charset="0"/>
                        <a:cs typeface="Times New Roman" pitchFamily="18" charset="0"/>
                      </a:rPr>
                      <a:t>"«Управление имуществом </a:t>
                    </a:r>
                    <a:r>
                      <a:rPr lang="ru-RU" sz="1600" b="1" i="1" baseline="0" dirty="0" smtClean="0">
                        <a:latin typeface="Times New Roman" pitchFamily="18" charset="0"/>
                        <a:cs typeface="Times New Roman" pitchFamily="18" charset="0"/>
                      </a:rPr>
                      <a:t>»; </a:t>
                    </a:r>
                    <a:r>
                      <a:rPr lang="ru-RU" sz="1600" b="1" i="1" baseline="0" dirty="0">
                        <a:latin typeface="Times New Roman" pitchFamily="18" charset="0"/>
                        <a:cs typeface="Times New Roman" pitchFamily="18" charset="0"/>
                      </a:rPr>
                      <a:t>0,2%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7"/>
              <c:layout>
                <c:manualLayout>
                  <c:x val="0.23122602517322421"/>
                  <c:y val="5.9267255669620017E-2"/>
                </c:manualLayout>
              </c:layout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1600" b="1" i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Лист5!$A$3:$A$10</c:f>
              <c:strCache>
                <c:ptCount val="8"/>
                <c:pt idx="0">
                  <c:v>Программа "Образование"</c:v>
                </c:pt>
                <c:pt idx="1">
                  <c:v>Программа "Управление финансами"</c:v>
                </c:pt>
                <c:pt idx="2">
                  <c:v>Программа"Создание комфортной среды проживания…"</c:v>
                </c:pt>
                <c:pt idx="3">
                  <c:v>Программа "Обеспечение безопасности"</c:v>
                </c:pt>
                <c:pt idx="4">
                  <c:v>Программа "Развитие физической культуры""</c:v>
                </c:pt>
                <c:pt idx="5">
                  <c:v>Программа "Культура"</c:v>
                </c:pt>
                <c:pt idx="6">
                  <c:v>Программа "«Управление имуществом и земельными ресурсами »</c:v>
                </c:pt>
                <c:pt idx="7">
                  <c:v>непрограммные мероприятия</c:v>
                </c:pt>
              </c:strCache>
            </c:strRef>
          </c:cat>
          <c:val>
            <c:numRef>
              <c:f>Лист5!$B$3:$B$10</c:f>
              <c:numCache>
                <c:formatCode>0.0%</c:formatCode>
                <c:ptCount val="8"/>
                <c:pt idx="0">
                  <c:v>0.73000000000000065</c:v>
                </c:pt>
                <c:pt idx="1">
                  <c:v>8.7000000000000022E-2</c:v>
                </c:pt>
                <c:pt idx="2">
                  <c:v>5.5000000000000014E-2</c:v>
                </c:pt>
                <c:pt idx="3">
                  <c:v>2.0000000000000039E-3</c:v>
                </c:pt>
                <c:pt idx="4">
                  <c:v>1.4E-2</c:v>
                </c:pt>
                <c:pt idx="5">
                  <c:v>3.3000000000000002E-2</c:v>
                </c:pt>
                <c:pt idx="6">
                  <c:v>2.0000000000000039E-3</c:v>
                </c:pt>
                <c:pt idx="7">
                  <c:v>7.6999999999999999E-2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FEB035-538C-4724-96A9-C507D34FDC89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361D9CC-58B6-4EE1-9D45-C6A5398F5F51}">
      <dgm:prSet phldrT="[Текст]" custT="1"/>
      <dgm:spPr/>
      <dgm:t>
        <a:bodyPr/>
        <a:lstStyle/>
        <a:p>
          <a:pPr algn="just"/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Обеспечить увеличения объема поступлений налоговых и неналоговых доходов в местный бюджет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A3469CD0-C65A-491B-A0F8-343653024019}" type="parTrans" cxnId="{C139311D-1DC8-42D8-9F14-FBC13CBBE506}">
      <dgm:prSet/>
      <dgm:spPr/>
      <dgm:t>
        <a:bodyPr/>
        <a:lstStyle/>
        <a:p>
          <a:pPr algn="l"/>
          <a:endParaRPr lang="ru-RU" sz="1300"/>
        </a:p>
      </dgm:t>
    </dgm:pt>
    <dgm:pt modelId="{1AA57F13-6932-45DE-9790-AAD05DA16A3E}" type="sibTrans" cxnId="{C139311D-1DC8-42D8-9F14-FBC13CBBE506}">
      <dgm:prSet/>
      <dgm:spPr/>
      <dgm:t>
        <a:bodyPr/>
        <a:lstStyle/>
        <a:p>
          <a:pPr algn="l"/>
          <a:endParaRPr lang="ru-RU" sz="1300"/>
        </a:p>
      </dgm:t>
    </dgm:pt>
    <dgm:pt modelId="{0318D9D8-CC58-4229-9CD9-3221EF054DF4}">
      <dgm:prSet phldrT="[Текст]" custT="1"/>
      <dgm:spPr/>
      <dgm:t>
        <a:bodyPr/>
        <a:lstStyle/>
        <a:p>
          <a:pPr algn="just"/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Обеспечение сохранения дефицита местного бюджета на уровне, утвержденном на 2018, 2019 и 2020 годах на уровне не более 5% от суммы доходов без учета утвержденного объема безвозмездных поступлений и (или) поступлений налоговых доходов по дополнительным нормативам отчислений</a:t>
          </a:r>
        </a:p>
      </dgm:t>
    </dgm:pt>
    <dgm:pt modelId="{1C8CB19C-40D1-47BD-AC4F-836545CAB1DE}" type="parTrans" cxnId="{D3CFC9C3-6F78-487E-829B-A995165DD7A5}">
      <dgm:prSet/>
      <dgm:spPr/>
      <dgm:t>
        <a:bodyPr/>
        <a:lstStyle/>
        <a:p>
          <a:endParaRPr lang="ru-RU"/>
        </a:p>
      </dgm:t>
    </dgm:pt>
    <dgm:pt modelId="{16A80DF0-35FE-44F8-BBFB-46C45BD19DA5}" type="sibTrans" cxnId="{D3CFC9C3-6F78-487E-829B-A995165DD7A5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88CE3B0E-7394-4DC6-B913-A5209729E9C7}">
      <dgm:prSet phldrT="[Текст]" custT="1"/>
      <dgm:spPr/>
      <dgm:t>
        <a:bodyPr/>
        <a:lstStyle/>
        <a:p>
          <a:pPr algn="just"/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Обеспечение сохранения предельного объема муниципального долга муниципалитета (за исключением бюджетных кредитов, привлекаемых в местный бюджет от других бюджетов бюджетной системы РФ) не должен превышать 50% утвержденного общего годового объема доходов без учета  утвержденного объема безвозмездных поступлений и (или) поступлений налоговых доходов по дополнительным нормативам отчислений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36E5CA42-B226-4481-ABF0-154440382067}" type="parTrans" cxnId="{FF4F43EA-1707-4443-8005-E3DF22D4D3F0}">
      <dgm:prSet/>
      <dgm:spPr/>
      <dgm:t>
        <a:bodyPr/>
        <a:lstStyle/>
        <a:p>
          <a:endParaRPr lang="ru-RU"/>
        </a:p>
      </dgm:t>
    </dgm:pt>
    <dgm:pt modelId="{9C11D639-631D-4A4D-89CC-AB00A53EF09B}" type="sibTrans" cxnId="{FF4F43EA-1707-4443-8005-E3DF22D4D3F0}">
      <dgm:prSet/>
      <dgm:spPr/>
      <dgm:t>
        <a:bodyPr/>
        <a:lstStyle/>
        <a:p>
          <a:endParaRPr lang="ru-RU"/>
        </a:p>
      </dgm:t>
    </dgm:pt>
    <dgm:pt modelId="{5A3A52A2-9546-456B-84EA-1FF2728F7EAD}">
      <dgm:prSet phldrT="[Текст]" custT="1"/>
      <dgm:spPr/>
      <dgm:t>
        <a:bodyPr/>
        <a:lstStyle/>
        <a:p>
          <a:pPr algn="just"/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Не превышать установленные Правительством Пермского края нормативы формирования расходов на оплату труда депутатов, выборных должностных лиц местного самоуправления, осуществляющих свои полномочия на постоянной основе, муниципальных служащих и нормативы формирования расходов на содержание органов местного самоуправления в случаях, установленных бюджетным законодательством Российской Федерации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93E85D3C-DAE1-40C7-9472-5773C6A462D5}" type="parTrans" cxnId="{C7368D8D-8522-431E-A536-C5BD177967B0}">
      <dgm:prSet/>
      <dgm:spPr/>
      <dgm:t>
        <a:bodyPr/>
        <a:lstStyle/>
        <a:p>
          <a:endParaRPr lang="ru-RU"/>
        </a:p>
      </dgm:t>
    </dgm:pt>
    <dgm:pt modelId="{32118CB8-30B4-4E8A-BED9-AB24ECFA1BE8}" type="sibTrans" cxnId="{C7368D8D-8522-431E-A536-C5BD177967B0}">
      <dgm:prSet/>
      <dgm:spPr/>
      <dgm:t>
        <a:bodyPr/>
        <a:lstStyle/>
        <a:p>
          <a:endParaRPr lang="ru-RU"/>
        </a:p>
      </dgm:t>
    </dgm:pt>
    <dgm:pt modelId="{2F55E47A-8CB1-4FA2-9C17-82E0D52561B1}">
      <dgm:prSet custT="1"/>
      <dgm:spPr/>
      <dgm:t>
        <a:bodyPr/>
        <a:lstStyle/>
        <a:p>
          <a:pPr algn="just"/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Недопущение принятия и исполнения расходных обязательств, не отнесенных Конституцией РФ и федеральными законами, законом Пермского края к полномочиям соответствующих органов местного самоуправления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EC9CB95-8BA9-440A-B91F-68AF92C77DC2}" type="parTrans" cxnId="{A58A2391-944C-4D65-8DF8-1DCDCA5F7EB1}">
      <dgm:prSet/>
      <dgm:spPr/>
      <dgm:t>
        <a:bodyPr/>
        <a:lstStyle/>
        <a:p>
          <a:endParaRPr lang="ru-RU"/>
        </a:p>
      </dgm:t>
    </dgm:pt>
    <dgm:pt modelId="{13685216-A324-471A-A1C6-4299F2223910}" type="sibTrans" cxnId="{A58A2391-944C-4D65-8DF8-1DCDCA5F7EB1}">
      <dgm:prSet/>
      <dgm:spPr/>
      <dgm:t>
        <a:bodyPr/>
        <a:lstStyle/>
        <a:p>
          <a:endParaRPr lang="ru-RU"/>
        </a:p>
      </dgm:t>
    </dgm:pt>
    <dgm:pt modelId="{E0B657C6-45A2-421C-8FA7-BC13B6BFFFBA}">
      <dgm:prSet phldrT="[Текст]" custT="1"/>
      <dgm:spPr/>
      <dgm:t>
        <a:bodyPr/>
        <a:lstStyle/>
        <a:p>
          <a:pPr algn="just"/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Обеспечить отсутствие объема просроченной кредиторской задолженности  по заработной плате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0C6A2525-4B09-4375-B49E-CAF67B3EBE57}" type="parTrans" cxnId="{3EDD28DD-2CFB-40DD-ACA0-4CE4335BDC7A}">
      <dgm:prSet/>
      <dgm:spPr/>
      <dgm:t>
        <a:bodyPr/>
        <a:lstStyle/>
        <a:p>
          <a:endParaRPr lang="ru-RU"/>
        </a:p>
      </dgm:t>
    </dgm:pt>
    <dgm:pt modelId="{9AC91354-F5F7-4170-8456-F0255204B4EB}" type="sibTrans" cxnId="{3EDD28DD-2CFB-40DD-ACA0-4CE4335BDC7A}">
      <dgm:prSet/>
      <dgm:spPr/>
      <dgm:t>
        <a:bodyPr/>
        <a:lstStyle/>
        <a:p>
          <a:endParaRPr lang="ru-RU"/>
        </a:p>
      </dgm:t>
    </dgm:pt>
    <dgm:pt modelId="{6FEDCA89-BC03-472D-89EE-AFDE6DEEE477}">
      <dgm:prSet custT="1"/>
      <dgm:spPr/>
      <dgm:t>
        <a:bodyPr/>
        <a:lstStyle/>
        <a:p>
          <a:pPr algn="just"/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Обеспечить в течении текущего финансового года снижение объема задолженности в бюджеты различных уровней муниципальных учреждений, организаций, финансируемых из бюджета муниципального района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CB26A3A5-98B7-47D0-AA9C-CB2AF949E659}" type="parTrans" cxnId="{3AAB8652-DBFD-4E4F-BB4C-FA9BF125F2CB}">
      <dgm:prSet/>
      <dgm:spPr/>
      <dgm:t>
        <a:bodyPr/>
        <a:lstStyle/>
        <a:p>
          <a:endParaRPr lang="ru-RU"/>
        </a:p>
      </dgm:t>
    </dgm:pt>
    <dgm:pt modelId="{9F8B7223-32D3-4908-8F2B-9E4F90558A22}" type="sibTrans" cxnId="{3AAB8652-DBFD-4E4F-BB4C-FA9BF125F2CB}">
      <dgm:prSet/>
      <dgm:spPr/>
      <dgm:t>
        <a:bodyPr/>
        <a:lstStyle/>
        <a:p>
          <a:endParaRPr lang="ru-RU"/>
        </a:p>
      </dgm:t>
    </dgm:pt>
    <dgm:pt modelId="{C4454714-9FD9-40CB-AB5F-7864D0CBAE88}" type="pres">
      <dgm:prSet presAssocID="{AAFEB035-538C-4724-96A9-C507D34FDC8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B04A172-DC14-46DC-8C54-5CD66B1A07D8}" type="pres">
      <dgm:prSet presAssocID="{AAFEB035-538C-4724-96A9-C507D34FDC89}" presName="Name1" presStyleCnt="0"/>
      <dgm:spPr/>
      <dgm:t>
        <a:bodyPr/>
        <a:lstStyle/>
        <a:p>
          <a:endParaRPr lang="ru-RU"/>
        </a:p>
      </dgm:t>
    </dgm:pt>
    <dgm:pt modelId="{27C9C4A7-9DEA-4435-A859-0424C9E4000C}" type="pres">
      <dgm:prSet presAssocID="{AAFEB035-538C-4724-96A9-C507D34FDC89}" presName="cycle" presStyleCnt="0"/>
      <dgm:spPr/>
      <dgm:t>
        <a:bodyPr/>
        <a:lstStyle/>
        <a:p>
          <a:endParaRPr lang="ru-RU"/>
        </a:p>
      </dgm:t>
    </dgm:pt>
    <dgm:pt modelId="{B485059F-C995-40BC-BEDE-93EA5885938E}" type="pres">
      <dgm:prSet presAssocID="{AAFEB035-538C-4724-96A9-C507D34FDC89}" presName="srcNode" presStyleLbl="node1" presStyleIdx="0" presStyleCnt="7"/>
      <dgm:spPr/>
      <dgm:t>
        <a:bodyPr/>
        <a:lstStyle/>
        <a:p>
          <a:endParaRPr lang="ru-RU"/>
        </a:p>
      </dgm:t>
    </dgm:pt>
    <dgm:pt modelId="{907DADE5-0E05-4CD7-924D-2F0A0ADC8B37}" type="pres">
      <dgm:prSet presAssocID="{AAFEB035-538C-4724-96A9-C507D34FDC89}" presName="conn" presStyleLbl="parChTrans1D2" presStyleIdx="0" presStyleCnt="1" custLinFactNeighborX="-10" custLinFactNeighborY="344"/>
      <dgm:spPr/>
      <dgm:t>
        <a:bodyPr/>
        <a:lstStyle/>
        <a:p>
          <a:endParaRPr lang="ru-RU"/>
        </a:p>
      </dgm:t>
    </dgm:pt>
    <dgm:pt modelId="{8AA47B7E-66C9-4865-B291-F0D5AE10EB36}" type="pres">
      <dgm:prSet presAssocID="{AAFEB035-538C-4724-96A9-C507D34FDC89}" presName="extraNode" presStyleLbl="node1" presStyleIdx="0" presStyleCnt="7"/>
      <dgm:spPr/>
      <dgm:t>
        <a:bodyPr/>
        <a:lstStyle/>
        <a:p>
          <a:endParaRPr lang="ru-RU"/>
        </a:p>
      </dgm:t>
    </dgm:pt>
    <dgm:pt modelId="{F8EDA2FA-4E84-456F-BE54-B34415F30416}" type="pres">
      <dgm:prSet presAssocID="{AAFEB035-538C-4724-96A9-C507D34FDC89}" presName="dstNode" presStyleLbl="node1" presStyleIdx="0" presStyleCnt="7"/>
      <dgm:spPr/>
      <dgm:t>
        <a:bodyPr/>
        <a:lstStyle/>
        <a:p>
          <a:endParaRPr lang="ru-RU"/>
        </a:p>
      </dgm:t>
    </dgm:pt>
    <dgm:pt modelId="{E479526B-B1E8-48FB-83BF-8AAD9E9F1C83}" type="pres">
      <dgm:prSet presAssocID="{0318D9D8-CC58-4229-9CD9-3221EF054DF4}" presName="text_1" presStyleLbl="node1" presStyleIdx="0" presStyleCnt="7" custScaleY="110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8D9D5-D333-49BB-A0CA-CB420C7B1AB6}" type="pres">
      <dgm:prSet presAssocID="{0318D9D8-CC58-4229-9CD9-3221EF054DF4}" presName="accent_1" presStyleCnt="0"/>
      <dgm:spPr/>
      <dgm:t>
        <a:bodyPr/>
        <a:lstStyle/>
        <a:p>
          <a:endParaRPr lang="ru-RU"/>
        </a:p>
      </dgm:t>
    </dgm:pt>
    <dgm:pt modelId="{51BCE7D7-31DC-45D4-B5C6-93344E58A8D2}" type="pres">
      <dgm:prSet presAssocID="{0318D9D8-CC58-4229-9CD9-3221EF054DF4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24421B4C-B19E-4D94-A68D-06B5F83AC486}" type="pres">
      <dgm:prSet presAssocID="{88CE3B0E-7394-4DC6-B913-A5209729E9C7}" presName="text_2" presStyleLbl="node1" presStyleIdx="1" presStyleCnt="7" custScaleY="165310" custLinFactNeighborX="161" custLinFactNeighborY="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BDB69-0F37-4557-B5AC-932B6FFABC4F}" type="pres">
      <dgm:prSet presAssocID="{88CE3B0E-7394-4DC6-B913-A5209729E9C7}" presName="accent_2" presStyleCnt="0"/>
      <dgm:spPr/>
      <dgm:t>
        <a:bodyPr/>
        <a:lstStyle/>
        <a:p>
          <a:endParaRPr lang="ru-RU"/>
        </a:p>
      </dgm:t>
    </dgm:pt>
    <dgm:pt modelId="{C546A175-0B4B-4929-9B4F-832E85420A33}" type="pres">
      <dgm:prSet presAssocID="{88CE3B0E-7394-4DC6-B913-A5209729E9C7}" presName="accentRepeatNode" presStyleLbl="solidFgAcc1" presStyleIdx="1" presStyleCnt="7" custLinFactNeighborX="11448" custLinFactNeighborY="-5800"/>
      <dgm:spPr/>
      <dgm:t>
        <a:bodyPr/>
        <a:lstStyle/>
        <a:p>
          <a:endParaRPr lang="ru-RU"/>
        </a:p>
      </dgm:t>
    </dgm:pt>
    <dgm:pt modelId="{08C378B1-C418-4C7A-BE80-3B154124C30F}" type="pres">
      <dgm:prSet presAssocID="{5A3A52A2-9546-456B-84EA-1FF2728F7EAD}" presName="text_3" presStyleLbl="node1" presStyleIdx="2" presStyleCnt="7" custScaleY="151830" custLinFactNeighborX="226" custLinFactNeighborY="20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3DE1B-0DCA-474A-B401-E2BACFEEFB7A}" type="pres">
      <dgm:prSet presAssocID="{5A3A52A2-9546-456B-84EA-1FF2728F7EAD}" presName="accent_3" presStyleCnt="0"/>
      <dgm:spPr/>
      <dgm:t>
        <a:bodyPr/>
        <a:lstStyle/>
        <a:p>
          <a:endParaRPr lang="ru-RU"/>
        </a:p>
      </dgm:t>
    </dgm:pt>
    <dgm:pt modelId="{5B13A1FA-D9DC-4965-8082-17BE81198263}" type="pres">
      <dgm:prSet presAssocID="{5A3A52A2-9546-456B-84EA-1FF2728F7EAD}" presName="accentRepeatNode" presStyleLbl="solidFgAcc1" presStyleIdx="2" presStyleCnt="7" custScaleY="102364" custLinFactNeighborX="1142" custLinFactNeighborY="312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4C23E77-3146-43E8-8E18-A8DA3008FF03}" type="pres">
      <dgm:prSet presAssocID="{2F55E47A-8CB1-4FA2-9C17-82E0D52561B1}" presName="text_4" presStyleLbl="node1" presStyleIdx="3" presStyleCnt="7" custScaleX="101323" custLinFactNeighborX="-977" custLinFactNeighborY="7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68D16-3CA2-4A50-8213-C049BC80FFE8}" type="pres">
      <dgm:prSet presAssocID="{2F55E47A-8CB1-4FA2-9C17-82E0D52561B1}" presName="accent_4" presStyleCnt="0"/>
      <dgm:spPr/>
      <dgm:t>
        <a:bodyPr/>
        <a:lstStyle/>
        <a:p>
          <a:endParaRPr lang="ru-RU"/>
        </a:p>
      </dgm:t>
    </dgm:pt>
    <dgm:pt modelId="{81EBD1B5-AC55-43B1-B1BF-619AC166BB9D}" type="pres">
      <dgm:prSet presAssocID="{2F55E47A-8CB1-4FA2-9C17-82E0D52561B1}" presName="accentRepeatNode" presStyleLbl="solidFgAcc1" presStyleIdx="3" presStyleCnt="7" custLinFactNeighborX="-12116" custLinFactNeighborY="-3881"/>
      <dgm:spPr/>
      <dgm:t>
        <a:bodyPr/>
        <a:lstStyle/>
        <a:p>
          <a:endParaRPr lang="ru-RU"/>
        </a:p>
      </dgm:t>
    </dgm:pt>
    <dgm:pt modelId="{7755E0C4-2055-406D-8559-4FFDB8EC2844}" type="pres">
      <dgm:prSet presAssocID="{E0B657C6-45A2-421C-8FA7-BC13B6BFFFBA}" presName="text_5" presStyleLbl="node1" presStyleIdx="4" presStyleCnt="7" custScaleX="99194" custScaleY="97977" custLinFactNeighborX="635" custLinFactNeighborY="-26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9C3CB-B7FE-4934-BD59-3A7BE87DF467}" type="pres">
      <dgm:prSet presAssocID="{E0B657C6-45A2-421C-8FA7-BC13B6BFFFBA}" presName="accent_5" presStyleCnt="0"/>
      <dgm:spPr/>
      <dgm:t>
        <a:bodyPr/>
        <a:lstStyle/>
        <a:p>
          <a:endParaRPr lang="ru-RU"/>
        </a:p>
      </dgm:t>
    </dgm:pt>
    <dgm:pt modelId="{C7A3B944-1115-41C6-BDFF-FD22B77E12E9}" type="pres">
      <dgm:prSet presAssocID="{E0B657C6-45A2-421C-8FA7-BC13B6BFFFBA}" presName="accentRepeatNode" presStyleLbl="solidFgAcc1" presStyleIdx="4" presStyleCnt="7" custLinFactNeighborX="560" custLinFactNeighborY="-23130"/>
      <dgm:spPr/>
      <dgm:t>
        <a:bodyPr/>
        <a:lstStyle/>
        <a:p>
          <a:endParaRPr lang="ru-RU"/>
        </a:p>
      </dgm:t>
    </dgm:pt>
    <dgm:pt modelId="{13DB5194-5589-4B23-AA19-3069D8FA9303}" type="pres">
      <dgm:prSet presAssocID="{6FEDCA89-BC03-472D-89EE-AFDE6DEEE477}" presName="text_6" presStyleLbl="node1" presStyleIdx="5" presStyleCnt="7" custScaleX="97251" custLinFactNeighborX="944" custLinFactNeighborY="-52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76AE5-08F8-46DE-A957-5EE1D27932CA}" type="pres">
      <dgm:prSet presAssocID="{6FEDCA89-BC03-472D-89EE-AFDE6DEEE477}" presName="accent_6" presStyleCnt="0"/>
      <dgm:spPr/>
      <dgm:t>
        <a:bodyPr/>
        <a:lstStyle/>
        <a:p>
          <a:endParaRPr lang="ru-RU"/>
        </a:p>
      </dgm:t>
    </dgm:pt>
    <dgm:pt modelId="{D72856F3-D0F6-45A7-A7E8-41053D89ED7A}" type="pres">
      <dgm:prSet presAssocID="{6FEDCA89-BC03-472D-89EE-AFDE6DEEE477}" presName="accentRepeatNode" presStyleLbl="solidFgAcc1" presStyleIdx="5" presStyleCnt="7" custLinFactNeighborX="30179" custLinFactNeighborY="-42291"/>
      <dgm:spPr/>
      <dgm:t>
        <a:bodyPr/>
        <a:lstStyle/>
        <a:p>
          <a:endParaRPr lang="ru-RU"/>
        </a:p>
      </dgm:t>
    </dgm:pt>
    <dgm:pt modelId="{E9440F0C-489B-4421-9437-546EEC1375D3}" type="pres">
      <dgm:prSet presAssocID="{5361D9CC-58B6-4EE1-9D45-C6A5398F5F51}" presName="text_7" presStyleLbl="node1" presStyleIdx="6" presStyleCnt="7" custScaleX="92839" custScaleY="69765" custLinFactNeighborX="3448" custLinFactNeighborY="-91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EA140-833A-4FCA-AD34-10EB134FF56A}" type="pres">
      <dgm:prSet presAssocID="{5361D9CC-58B6-4EE1-9D45-C6A5398F5F51}" presName="accent_7" presStyleCnt="0"/>
      <dgm:spPr/>
      <dgm:t>
        <a:bodyPr/>
        <a:lstStyle/>
        <a:p>
          <a:endParaRPr lang="ru-RU"/>
        </a:p>
      </dgm:t>
    </dgm:pt>
    <dgm:pt modelId="{72E7563C-2776-4377-96E3-5814D5007F63}" type="pres">
      <dgm:prSet presAssocID="{5361D9CC-58B6-4EE1-9D45-C6A5398F5F51}" presName="accentRepeatNode" presStyleLbl="solidFgAcc1" presStyleIdx="6" presStyleCnt="7" custScaleY="79836" custLinFactNeighborX="62297" custLinFactNeighborY="-80883"/>
      <dgm:spPr/>
      <dgm:t>
        <a:bodyPr/>
        <a:lstStyle/>
        <a:p>
          <a:endParaRPr lang="ru-RU"/>
        </a:p>
      </dgm:t>
    </dgm:pt>
  </dgm:ptLst>
  <dgm:cxnLst>
    <dgm:cxn modelId="{D3CFC9C3-6F78-487E-829B-A995165DD7A5}" srcId="{AAFEB035-538C-4724-96A9-C507D34FDC89}" destId="{0318D9D8-CC58-4229-9CD9-3221EF054DF4}" srcOrd="0" destOrd="0" parTransId="{1C8CB19C-40D1-47BD-AC4F-836545CAB1DE}" sibTransId="{16A80DF0-35FE-44F8-BBFB-46C45BD19DA5}"/>
    <dgm:cxn modelId="{68704822-44A7-4FDC-94D1-5517650F536C}" type="presOf" srcId="{E0B657C6-45A2-421C-8FA7-BC13B6BFFFBA}" destId="{7755E0C4-2055-406D-8559-4FFDB8EC2844}" srcOrd="0" destOrd="0" presId="urn:microsoft.com/office/officeart/2008/layout/VerticalCurvedList"/>
    <dgm:cxn modelId="{C139311D-1DC8-42D8-9F14-FBC13CBBE506}" srcId="{AAFEB035-538C-4724-96A9-C507D34FDC89}" destId="{5361D9CC-58B6-4EE1-9D45-C6A5398F5F51}" srcOrd="6" destOrd="0" parTransId="{A3469CD0-C65A-491B-A0F8-343653024019}" sibTransId="{1AA57F13-6932-45DE-9790-AAD05DA16A3E}"/>
    <dgm:cxn modelId="{454C61F9-4090-4FEA-B6BB-FC6ACD5CD7F0}" type="presOf" srcId="{88CE3B0E-7394-4DC6-B913-A5209729E9C7}" destId="{24421B4C-B19E-4D94-A68D-06B5F83AC486}" srcOrd="0" destOrd="0" presId="urn:microsoft.com/office/officeart/2008/layout/VerticalCurvedList"/>
    <dgm:cxn modelId="{C7368D8D-8522-431E-A536-C5BD177967B0}" srcId="{AAFEB035-538C-4724-96A9-C507D34FDC89}" destId="{5A3A52A2-9546-456B-84EA-1FF2728F7EAD}" srcOrd="2" destOrd="0" parTransId="{93E85D3C-DAE1-40C7-9472-5773C6A462D5}" sibTransId="{32118CB8-30B4-4E8A-BED9-AB24ECFA1BE8}"/>
    <dgm:cxn modelId="{3EDD28DD-2CFB-40DD-ACA0-4CE4335BDC7A}" srcId="{AAFEB035-538C-4724-96A9-C507D34FDC89}" destId="{E0B657C6-45A2-421C-8FA7-BC13B6BFFFBA}" srcOrd="4" destOrd="0" parTransId="{0C6A2525-4B09-4375-B49E-CAF67B3EBE57}" sibTransId="{9AC91354-F5F7-4170-8456-F0255204B4EB}"/>
    <dgm:cxn modelId="{22F13EFF-D515-4C05-82A7-C43A188D2CA4}" type="presOf" srcId="{AAFEB035-538C-4724-96A9-C507D34FDC89}" destId="{C4454714-9FD9-40CB-AB5F-7864D0CBAE88}" srcOrd="0" destOrd="0" presId="urn:microsoft.com/office/officeart/2008/layout/VerticalCurvedList"/>
    <dgm:cxn modelId="{765B559C-542F-4FF3-92AC-ED2813E0843E}" type="presOf" srcId="{5361D9CC-58B6-4EE1-9D45-C6A5398F5F51}" destId="{E9440F0C-489B-4421-9437-546EEC1375D3}" srcOrd="0" destOrd="0" presId="urn:microsoft.com/office/officeart/2008/layout/VerticalCurvedList"/>
    <dgm:cxn modelId="{FF4F43EA-1707-4443-8005-E3DF22D4D3F0}" srcId="{AAFEB035-538C-4724-96A9-C507D34FDC89}" destId="{88CE3B0E-7394-4DC6-B913-A5209729E9C7}" srcOrd="1" destOrd="0" parTransId="{36E5CA42-B226-4481-ABF0-154440382067}" sibTransId="{9C11D639-631D-4A4D-89CC-AB00A53EF09B}"/>
    <dgm:cxn modelId="{FE186186-78F9-4519-BE59-1FB4BCA4387A}" type="presOf" srcId="{6FEDCA89-BC03-472D-89EE-AFDE6DEEE477}" destId="{13DB5194-5589-4B23-AA19-3069D8FA9303}" srcOrd="0" destOrd="0" presId="urn:microsoft.com/office/officeart/2008/layout/VerticalCurvedList"/>
    <dgm:cxn modelId="{3AAB8652-DBFD-4E4F-BB4C-FA9BF125F2CB}" srcId="{AAFEB035-538C-4724-96A9-C507D34FDC89}" destId="{6FEDCA89-BC03-472D-89EE-AFDE6DEEE477}" srcOrd="5" destOrd="0" parTransId="{CB26A3A5-98B7-47D0-AA9C-CB2AF949E659}" sibTransId="{9F8B7223-32D3-4908-8F2B-9E4F90558A22}"/>
    <dgm:cxn modelId="{6A94B09E-5A8D-4559-964E-9B2D320B426A}" type="presOf" srcId="{16A80DF0-35FE-44F8-BBFB-46C45BD19DA5}" destId="{907DADE5-0E05-4CD7-924D-2F0A0ADC8B37}" srcOrd="0" destOrd="0" presId="urn:microsoft.com/office/officeart/2008/layout/VerticalCurvedList"/>
    <dgm:cxn modelId="{A58A2391-944C-4D65-8DF8-1DCDCA5F7EB1}" srcId="{AAFEB035-538C-4724-96A9-C507D34FDC89}" destId="{2F55E47A-8CB1-4FA2-9C17-82E0D52561B1}" srcOrd="3" destOrd="0" parTransId="{EEC9CB95-8BA9-440A-B91F-68AF92C77DC2}" sibTransId="{13685216-A324-471A-A1C6-4299F2223910}"/>
    <dgm:cxn modelId="{13DCC6AC-93EE-4A0F-9196-0340A57ED527}" type="presOf" srcId="{5A3A52A2-9546-456B-84EA-1FF2728F7EAD}" destId="{08C378B1-C418-4C7A-BE80-3B154124C30F}" srcOrd="0" destOrd="0" presId="urn:microsoft.com/office/officeart/2008/layout/VerticalCurvedList"/>
    <dgm:cxn modelId="{83AF85D4-D40E-4CEF-A48A-9C3DB03216CF}" type="presOf" srcId="{0318D9D8-CC58-4229-9CD9-3221EF054DF4}" destId="{E479526B-B1E8-48FB-83BF-8AAD9E9F1C83}" srcOrd="0" destOrd="0" presId="urn:microsoft.com/office/officeart/2008/layout/VerticalCurvedList"/>
    <dgm:cxn modelId="{BD9823CD-15D0-4A04-B00D-ED9A4E5EE0A7}" type="presOf" srcId="{2F55E47A-8CB1-4FA2-9C17-82E0D52561B1}" destId="{64C23E77-3146-43E8-8E18-A8DA3008FF03}" srcOrd="0" destOrd="0" presId="urn:microsoft.com/office/officeart/2008/layout/VerticalCurvedList"/>
    <dgm:cxn modelId="{A6085DA1-933E-40A3-A9F2-57B292FA19FD}" type="presParOf" srcId="{C4454714-9FD9-40CB-AB5F-7864D0CBAE88}" destId="{9B04A172-DC14-46DC-8C54-5CD66B1A07D8}" srcOrd="0" destOrd="0" presId="urn:microsoft.com/office/officeart/2008/layout/VerticalCurvedList"/>
    <dgm:cxn modelId="{A05DEAD3-DA74-4466-B91A-6C15478434C1}" type="presParOf" srcId="{9B04A172-DC14-46DC-8C54-5CD66B1A07D8}" destId="{27C9C4A7-9DEA-4435-A859-0424C9E4000C}" srcOrd="0" destOrd="0" presId="urn:microsoft.com/office/officeart/2008/layout/VerticalCurvedList"/>
    <dgm:cxn modelId="{F12A42D4-7FC2-48D9-B510-E40C2F8F3734}" type="presParOf" srcId="{27C9C4A7-9DEA-4435-A859-0424C9E4000C}" destId="{B485059F-C995-40BC-BEDE-93EA5885938E}" srcOrd="0" destOrd="0" presId="urn:microsoft.com/office/officeart/2008/layout/VerticalCurvedList"/>
    <dgm:cxn modelId="{A204F129-21FB-4F39-9F0E-A97EFEC2855D}" type="presParOf" srcId="{27C9C4A7-9DEA-4435-A859-0424C9E4000C}" destId="{907DADE5-0E05-4CD7-924D-2F0A0ADC8B37}" srcOrd="1" destOrd="0" presId="urn:microsoft.com/office/officeart/2008/layout/VerticalCurvedList"/>
    <dgm:cxn modelId="{7B015866-CB51-44AD-8575-706DB0D2D514}" type="presParOf" srcId="{27C9C4A7-9DEA-4435-A859-0424C9E4000C}" destId="{8AA47B7E-66C9-4865-B291-F0D5AE10EB36}" srcOrd="2" destOrd="0" presId="urn:microsoft.com/office/officeart/2008/layout/VerticalCurvedList"/>
    <dgm:cxn modelId="{873B3E96-9E24-4C9A-9179-3AE07A0C7722}" type="presParOf" srcId="{27C9C4A7-9DEA-4435-A859-0424C9E4000C}" destId="{F8EDA2FA-4E84-456F-BE54-B34415F30416}" srcOrd="3" destOrd="0" presId="urn:microsoft.com/office/officeart/2008/layout/VerticalCurvedList"/>
    <dgm:cxn modelId="{8878AE74-4F82-4903-8C19-90BC244AF9AC}" type="presParOf" srcId="{9B04A172-DC14-46DC-8C54-5CD66B1A07D8}" destId="{E479526B-B1E8-48FB-83BF-8AAD9E9F1C83}" srcOrd="1" destOrd="0" presId="urn:microsoft.com/office/officeart/2008/layout/VerticalCurvedList"/>
    <dgm:cxn modelId="{40F9DFF0-A176-4C0B-9505-2799C903C1B8}" type="presParOf" srcId="{9B04A172-DC14-46DC-8C54-5CD66B1A07D8}" destId="{6638D9D5-D333-49BB-A0CA-CB420C7B1AB6}" srcOrd="2" destOrd="0" presId="urn:microsoft.com/office/officeart/2008/layout/VerticalCurvedList"/>
    <dgm:cxn modelId="{6F304FEB-9D4D-45B2-905E-11F3CEEFF8B9}" type="presParOf" srcId="{6638D9D5-D333-49BB-A0CA-CB420C7B1AB6}" destId="{51BCE7D7-31DC-45D4-B5C6-93344E58A8D2}" srcOrd="0" destOrd="0" presId="urn:microsoft.com/office/officeart/2008/layout/VerticalCurvedList"/>
    <dgm:cxn modelId="{BF92E254-4EC6-4A13-BC8C-D486B9D414DF}" type="presParOf" srcId="{9B04A172-DC14-46DC-8C54-5CD66B1A07D8}" destId="{24421B4C-B19E-4D94-A68D-06B5F83AC486}" srcOrd="3" destOrd="0" presId="urn:microsoft.com/office/officeart/2008/layout/VerticalCurvedList"/>
    <dgm:cxn modelId="{9BA1356F-2A4B-419D-ADDE-069A5042DF9A}" type="presParOf" srcId="{9B04A172-DC14-46DC-8C54-5CD66B1A07D8}" destId="{CEEBDB69-0F37-4557-B5AC-932B6FFABC4F}" srcOrd="4" destOrd="0" presId="urn:microsoft.com/office/officeart/2008/layout/VerticalCurvedList"/>
    <dgm:cxn modelId="{6C86E0D7-9B65-4A71-8B5A-4419117E93E9}" type="presParOf" srcId="{CEEBDB69-0F37-4557-B5AC-932B6FFABC4F}" destId="{C546A175-0B4B-4929-9B4F-832E85420A33}" srcOrd="0" destOrd="0" presId="urn:microsoft.com/office/officeart/2008/layout/VerticalCurvedList"/>
    <dgm:cxn modelId="{3A492EB7-492E-4FEC-826E-3CE5E8A62B5D}" type="presParOf" srcId="{9B04A172-DC14-46DC-8C54-5CD66B1A07D8}" destId="{08C378B1-C418-4C7A-BE80-3B154124C30F}" srcOrd="5" destOrd="0" presId="urn:microsoft.com/office/officeart/2008/layout/VerticalCurvedList"/>
    <dgm:cxn modelId="{16F381B2-4CEC-4550-8528-E9E70EF3DC03}" type="presParOf" srcId="{9B04A172-DC14-46DC-8C54-5CD66B1A07D8}" destId="{C253DE1B-0DCA-474A-B401-E2BACFEEFB7A}" srcOrd="6" destOrd="0" presId="urn:microsoft.com/office/officeart/2008/layout/VerticalCurvedList"/>
    <dgm:cxn modelId="{114345C7-AE19-4886-A42C-CC84D673DC12}" type="presParOf" srcId="{C253DE1B-0DCA-474A-B401-E2BACFEEFB7A}" destId="{5B13A1FA-D9DC-4965-8082-17BE81198263}" srcOrd="0" destOrd="0" presId="urn:microsoft.com/office/officeart/2008/layout/VerticalCurvedList"/>
    <dgm:cxn modelId="{D735DC18-0046-4CE4-A969-86E350D18ED9}" type="presParOf" srcId="{9B04A172-DC14-46DC-8C54-5CD66B1A07D8}" destId="{64C23E77-3146-43E8-8E18-A8DA3008FF03}" srcOrd="7" destOrd="0" presId="urn:microsoft.com/office/officeart/2008/layout/VerticalCurvedList"/>
    <dgm:cxn modelId="{64E4AC8E-5BA7-4731-8E72-82C141813048}" type="presParOf" srcId="{9B04A172-DC14-46DC-8C54-5CD66B1A07D8}" destId="{7CC68D16-3CA2-4A50-8213-C049BC80FFE8}" srcOrd="8" destOrd="0" presId="urn:microsoft.com/office/officeart/2008/layout/VerticalCurvedList"/>
    <dgm:cxn modelId="{37F14551-E917-4450-961A-BA96CA78CAC5}" type="presParOf" srcId="{7CC68D16-3CA2-4A50-8213-C049BC80FFE8}" destId="{81EBD1B5-AC55-43B1-B1BF-619AC166BB9D}" srcOrd="0" destOrd="0" presId="urn:microsoft.com/office/officeart/2008/layout/VerticalCurvedList"/>
    <dgm:cxn modelId="{6F96E551-18EA-4C6C-AF4A-5AA74ECC6651}" type="presParOf" srcId="{9B04A172-DC14-46DC-8C54-5CD66B1A07D8}" destId="{7755E0C4-2055-406D-8559-4FFDB8EC2844}" srcOrd="9" destOrd="0" presId="urn:microsoft.com/office/officeart/2008/layout/VerticalCurvedList"/>
    <dgm:cxn modelId="{0573C3C0-0ADF-411A-8827-3B5CE90F6B4B}" type="presParOf" srcId="{9B04A172-DC14-46DC-8C54-5CD66B1A07D8}" destId="{A399C3CB-B7FE-4934-BD59-3A7BE87DF467}" srcOrd="10" destOrd="0" presId="urn:microsoft.com/office/officeart/2008/layout/VerticalCurvedList"/>
    <dgm:cxn modelId="{FA0B9526-DD58-4944-814E-731F354BF9F0}" type="presParOf" srcId="{A399C3CB-B7FE-4934-BD59-3A7BE87DF467}" destId="{C7A3B944-1115-41C6-BDFF-FD22B77E12E9}" srcOrd="0" destOrd="0" presId="urn:microsoft.com/office/officeart/2008/layout/VerticalCurvedList"/>
    <dgm:cxn modelId="{5A87FBD7-4CF1-45F2-B52C-C29B7D175DDD}" type="presParOf" srcId="{9B04A172-DC14-46DC-8C54-5CD66B1A07D8}" destId="{13DB5194-5589-4B23-AA19-3069D8FA9303}" srcOrd="11" destOrd="0" presId="urn:microsoft.com/office/officeart/2008/layout/VerticalCurvedList"/>
    <dgm:cxn modelId="{30C01AD0-DBA0-49E1-8811-30B3DFE62111}" type="presParOf" srcId="{9B04A172-DC14-46DC-8C54-5CD66B1A07D8}" destId="{02676AE5-08F8-46DE-A957-5EE1D27932CA}" srcOrd="12" destOrd="0" presId="urn:microsoft.com/office/officeart/2008/layout/VerticalCurvedList"/>
    <dgm:cxn modelId="{8F7C2A8B-0672-4C5B-8BBA-E2E32C4D87F0}" type="presParOf" srcId="{02676AE5-08F8-46DE-A957-5EE1D27932CA}" destId="{D72856F3-D0F6-45A7-A7E8-41053D89ED7A}" srcOrd="0" destOrd="0" presId="urn:microsoft.com/office/officeart/2008/layout/VerticalCurvedList"/>
    <dgm:cxn modelId="{57109282-0A02-4DEF-994B-7135533BCADD}" type="presParOf" srcId="{9B04A172-DC14-46DC-8C54-5CD66B1A07D8}" destId="{E9440F0C-489B-4421-9437-546EEC1375D3}" srcOrd="13" destOrd="0" presId="urn:microsoft.com/office/officeart/2008/layout/VerticalCurvedList"/>
    <dgm:cxn modelId="{92DD30D2-ACE4-416B-984A-D7709992DA2D}" type="presParOf" srcId="{9B04A172-DC14-46DC-8C54-5CD66B1A07D8}" destId="{19DEA140-833A-4FCA-AD34-10EB134FF56A}" srcOrd="14" destOrd="0" presId="urn:microsoft.com/office/officeart/2008/layout/VerticalCurvedList"/>
    <dgm:cxn modelId="{A3D85B75-ECBD-499B-A57F-74B0B07BE37D}" type="presParOf" srcId="{19DEA140-833A-4FCA-AD34-10EB134FF56A}" destId="{72E7563C-2776-4377-96E3-5814D5007F63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DADE5-0E05-4CD7-924D-2F0A0ADC8B37}">
      <dsp:nvSpPr>
        <dsp:cNvPr id="0" name=""/>
        <dsp:cNvSpPr/>
      </dsp:nvSpPr>
      <dsp:spPr>
        <a:xfrm>
          <a:off x="-7047453" y="-1045622"/>
          <a:ext cx="8363870" cy="8363870"/>
        </a:xfrm>
        <a:prstGeom prst="blockArc">
          <a:avLst>
            <a:gd name="adj1" fmla="val 18900000"/>
            <a:gd name="adj2" fmla="val 2700000"/>
            <a:gd name="adj3" fmla="val 258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9526B-B1E8-48FB-83BF-8AAD9E9F1C83}">
      <dsp:nvSpPr>
        <dsp:cNvPr id="0" name=""/>
        <dsp:cNvSpPr/>
      </dsp:nvSpPr>
      <dsp:spPr>
        <a:xfrm>
          <a:off x="410375" y="253547"/>
          <a:ext cx="8625040" cy="622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1" tIns="33020" rIns="33020" bIns="3302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Обеспечение сохранения дефицита местного бюджета на уровне, утвержденном на 2018, 2019 и 2020 годах на уровне не более 5% от суммы доходов без учета утвержденного объема безвозмездных поступлений и (или) поступлений налоговых доходов по дополнительным нормативам отчислений</a:t>
          </a:r>
        </a:p>
      </dsp:txBody>
      <dsp:txXfrm>
        <a:off x="410375" y="253547"/>
        <a:ext cx="8625040" cy="622806"/>
      </dsp:txXfrm>
    </dsp:sp>
    <dsp:sp modelId="{51BCE7D7-31DC-45D4-B5C6-93344E58A8D2}">
      <dsp:nvSpPr>
        <dsp:cNvPr id="0" name=""/>
        <dsp:cNvSpPr/>
      </dsp:nvSpPr>
      <dsp:spPr>
        <a:xfrm>
          <a:off x="57358" y="211934"/>
          <a:ext cx="706033" cy="7060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21B4C-B19E-4D94-A68D-06B5F83AC486}">
      <dsp:nvSpPr>
        <dsp:cNvPr id="0" name=""/>
        <dsp:cNvSpPr/>
      </dsp:nvSpPr>
      <dsp:spPr>
        <a:xfrm>
          <a:off x="934939" y="947536"/>
          <a:ext cx="8113539" cy="9337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1" tIns="33020" rIns="33020" bIns="3302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Обеспечение сохранения предельного объема муниципального долга муниципалитета (за исключением бюджетных кредитов, привлекаемых в местный бюджет от других бюджетов бюджетной системы РФ) не должен превышать 50% утвержденного общего годового объема доходов без учета  утвержденного объема безвозмездных поступлений и (или) поступлений налоговых доходов по дополнительным нормативам отчислений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4939" y="947536"/>
        <a:ext cx="8113539" cy="933714"/>
      </dsp:txXfrm>
    </dsp:sp>
    <dsp:sp modelId="{C546A175-0B4B-4929-9B4F-832E85420A33}">
      <dsp:nvSpPr>
        <dsp:cNvPr id="0" name=""/>
        <dsp:cNvSpPr/>
      </dsp:nvSpPr>
      <dsp:spPr>
        <a:xfrm>
          <a:off x="649686" y="1018721"/>
          <a:ext cx="706033" cy="7060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378B1-C418-4C7A-BE80-3B154124C30F}">
      <dsp:nvSpPr>
        <dsp:cNvPr id="0" name=""/>
        <dsp:cNvSpPr/>
      </dsp:nvSpPr>
      <dsp:spPr>
        <a:xfrm>
          <a:off x="1219880" y="1944105"/>
          <a:ext cx="7833239" cy="857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1" tIns="33020" rIns="33020" bIns="3302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Не превышать установленные Правительством Пермского края нормативы формирования расходов на оплату труда депутатов, выборных должностных лиц местного самоуправления, осуществляющих свои полномочия на постоянной основе, муниципальных служащих и нормативы формирования расходов на содержание органов местного самоуправления в случаях, установленных бюджетным законодательством Российской Федерации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19880" y="1944105"/>
        <a:ext cx="7833239" cy="857576"/>
      </dsp:txXfrm>
    </dsp:sp>
    <dsp:sp modelId="{5B13A1FA-D9DC-4965-8082-17BE81198263}">
      <dsp:nvSpPr>
        <dsp:cNvPr id="0" name=""/>
        <dsp:cNvSpPr/>
      </dsp:nvSpPr>
      <dsp:spPr>
        <a:xfrm>
          <a:off x="857223" y="1920484"/>
          <a:ext cx="706033" cy="72272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23E77-3146-43E8-8E18-A8DA3008FF03}">
      <dsp:nvSpPr>
        <dsp:cNvPr id="0" name=""/>
        <dsp:cNvSpPr/>
      </dsp:nvSpPr>
      <dsp:spPr>
        <a:xfrm>
          <a:off x="1164792" y="2869489"/>
          <a:ext cx="7846191" cy="564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1" tIns="33020" rIns="33020" bIns="3302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Недопущение принятия и исполнения расходных обязательств, не отнесенных Конституцией РФ и федеральными законами, законом Пермского края к полномочиям соответствующих органов местного самоуправления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64792" y="2869489"/>
        <a:ext cx="7846191" cy="564826"/>
      </dsp:txXfrm>
    </dsp:sp>
    <dsp:sp modelId="{81EBD1B5-AC55-43B1-B1BF-619AC166BB9D}">
      <dsp:nvSpPr>
        <dsp:cNvPr id="0" name=""/>
        <dsp:cNvSpPr/>
      </dsp:nvSpPr>
      <dsp:spPr>
        <a:xfrm>
          <a:off x="853114" y="2727123"/>
          <a:ext cx="706033" cy="7060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5E0C4-2055-406D-8559-4FFDB8EC2844}">
      <dsp:nvSpPr>
        <dsp:cNvPr id="0" name=""/>
        <dsp:cNvSpPr/>
      </dsp:nvSpPr>
      <dsp:spPr>
        <a:xfrm>
          <a:off x="1283486" y="3528825"/>
          <a:ext cx="7770103" cy="553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1" tIns="33020" rIns="33020" bIns="3302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Обеспечить отсутствие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объема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просроченной кредиторской задолженности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заработной 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плате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83486" y="3528825"/>
        <a:ext cx="7770103" cy="553400"/>
      </dsp:txXfrm>
    </dsp:sp>
    <dsp:sp modelId="{C7A3B944-1115-41C6-BDFF-FD22B77E12E9}">
      <dsp:nvSpPr>
        <dsp:cNvPr id="0" name=""/>
        <dsp:cNvSpPr/>
      </dsp:nvSpPr>
      <dsp:spPr>
        <a:xfrm>
          <a:off x="853114" y="3438956"/>
          <a:ext cx="706033" cy="7060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B5194-5589-4B23-AA19-3069D8FA9303}">
      <dsp:nvSpPr>
        <dsp:cNvPr id="0" name=""/>
        <dsp:cNvSpPr/>
      </dsp:nvSpPr>
      <dsp:spPr>
        <a:xfrm>
          <a:off x="1109989" y="4221972"/>
          <a:ext cx="7890498" cy="564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1" tIns="33020" rIns="33020" bIns="3302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Обеспечить в течении текущего финансового года снижение объема задолженности в бюджеты различных уровней муниципальных учреждений, организаций, финансируемых из бюджета муниципального района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09989" y="4221972"/>
        <a:ext cx="7890498" cy="564826"/>
      </dsp:txXfrm>
    </dsp:sp>
    <dsp:sp modelId="{D72856F3-D0F6-45A7-A7E8-41053D89ED7A}">
      <dsp:nvSpPr>
        <dsp:cNvPr id="0" name=""/>
        <dsp:cNvSpPr/>
      </dsp:nvSpPr>
      <dsp:spPr>
        <a:xfrm>
          <a:off x="781933" y="4150788"/>
          <a:ext cx="706033" cy="7060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40F0C-489B-4421-9437-546EEC1375D3}">
      <dsp:nvSpPr>
        <dsp:cNvPr id="0" name=""/>
        <dsp:cNvSpPr/>
      </dsp:nvSpPr>
      <dsp:spPr>
        <a:xfrm>
          <a:off x="1016586" y="4933803"/>
          <a:ext cx="8007401" cy="3940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1" tIns="33020" rIns="33020" bIns="3302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Обеспечить увеличения объема поступлений налоговых и неналоговых доходов в местный бюджет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6586" y="4933803"/>
        <a:ext cx="8007401" cy="394051"/>
      </dsp:txXfrm>
    </dsp:sp>
    <dsp:sp modelId="{72E7563C-2776-4377-96E3-5814D5007F63}">
      <dsp:nvSpPr>
        <dsp:cNvPr id="0" name=""/>
        <dsp:cNvSpPr/>
      </dsp:nvSpPr>
      <dsp:spPr>
        <a:xfrm>
          <a:off x="497196" y="4797235"/>
          <a:ext cx="706033" cy="5636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0.01563</cdr:x>
      <cdr:y>0.09481</cdr:y>
    </cdr:from>
    <cdr:to>
      <cdr:x>0.98544</cdr:x>
      <cdr:y>0.33023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858" y="518876"/>
          <a:ext cx="4643470" cy="128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норматив зачисления</a:t>
          </a:r>
        </a:p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 НДФЛ  65,6540%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45D2E-2AE4-47A2-9F5E-6725447EF910}" type="datetimeFigureOut">
              <a:rPr lang="ru-RU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E6107B-5379-4E5B-A072-D42FEC2C2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3429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826E8F4-A7E9-4883-A6A8-C577D5B98532}" type="slidenum">
              <a:rPr lang="ru-RU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dirty="0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/>
            <a:endParaRPr lang="ru-RU" dirty="0" smtClean="0">
              <a:latin typeface="Arial" pitchFamily="34" charset="0"/>
            </a:endParaRPr>
          </a:p>
          <a:p>
            <a:pPr marL="227013" indent="-227013" eaLnBrk="1" hangingPunct="1"/>
            <a:endParaRPr lang="ru-RU" sz="1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826E8F4-A7E9-4883-A6A8-C577D5B98532}" type="slidenum">
              <a:rPr lang="ru-RU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dirty="0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/>
            <a:endParaRPr lang="ru-RU" dirty="0" smtClean="0">
              <a:latin typeface="Arial" pitchFamily="34" charset="0"/>
            </a:endParaRPr>
          </a:p>
          <a:p>
            <a:pPr marL="227013" indent="-227013" eaLnBrk="1" hangingPunct="1"/>
            <a:endParaRPr lang="ru-RU" sz="1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826E8F4-A7E9-4883-A6A8-C577D5B98532}" type="slidenum">
              <a:rPr lang="ru-RU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dirty="0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/>
            <a:endParaRPr lang="ru-RU" dirty="0" smtClean="0">
              <a:latin typeface="Arial" pitchFamily="34" charset="0"/>
            </a:endParaRPr>
          </a:p>
          <a:p>
            <a:pPr marL="227013" indent="-227013" eaLnBrk="1" hangingPunct="1"/>
            <a:endParaRPr lang="ru-RU" sz="1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0AD3-9A6E-444B-8363-BFDBD4B55D65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B819-C13E-40F5-8779-125ACDBD43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4D2B-044B-45B2-9D23-D87501394596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1953-BCF7-4E41-8266-9558259DDB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B431-FC2E-453C-B4A0-F654EEA331A3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F099-DC61-44F2-85BF-C40DBB5677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2C1B-D8D0-4A92-ACEB-DD50B4066FC5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BBC8-421A-4BA4-9484-47021B7B7B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8ED6-9165-470A-B876-D19FDE9AAC0A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2B32-4382-4F90-929F-EBA69A12CC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F088-BDAA-4B61-ABE4-905B5E1999B2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1F28-9936-464F-94EA-3EE9DE97EA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2B40-2610-4024-AD29-94FF80E880C6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0ADF-7E35-44BC-8E22-ED54CA79F4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5411-55AF-43B8-BB51-990693F6B4A4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F81C-98E0-4764-8531-B6EF169182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7248-391E-4CB7-BBFE-9C19E0E599F5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87A8-4A39-4557-A805-D9D6F210E0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474E-A336-40D6-86F8-87F086C9A58B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8EB3-4871-45A4-AB40-BA7A618DBE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EB02-CB17-4C88-B881-05C9655CF3A3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7319-E946-40EA-BA38-FF69923B55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731B-9D60-4CB3-9551-5CCC49DA0B16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FC12-C8C7-46E4-992B-FD07B8C3E6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47F0CA-67CF-4941-8120-C73DC60549FD}" type="datetime1">
              <a:rPr lang="ru-RU" smtClean="0"/>
              <a:pPr>
                <a:defRPr/>
              </a:pPr>
              <a:t>13.07.2018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D28262-1B16-4CEC-8532-5BFDB14975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715436" cy="6072230"/>
          </a:xfrm>
        </p:spPr>
        <p:txBody>
          <a:bodyPr/>
          <a:lstStyle/>
          <a:p>
            <a:pPr defTabSz="912813" eaLnBrk="1" hangingPunct="1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Исполнение бюджета Суксунского муниципального района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квартал 2018 года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2400" b="1" i="1" dirty="0" smtClean="0">
                <a:solidFill>
                  <a:srgbClr val="1E23F6"/>
                </a:solidFill>
                <a:latin typeface="Times New Roman" pitchFamily="18" charset="0"/>
                <a:cs typeface="Times New Roman" pitchFamily="18" charset="0"/>
              </a:rPr>
              <a:t>Докладчик:       </a:t>
            </a:r>
            <a:br>
              <a:rPr lang="ru-RU" sz="2400" b="1" i="1" dirty="0" smtClean="0">
                <a:solidFill>
                  <a:srgbClr val="1E23F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1E23F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заместитель начальника </a:t>
            </a:r>
            <a:br>
              <a:rPr lang="ru-RU" sz="2400" b="1" i="1" dirty="0" smtClean="0">
                <a:solidFill>
                  <a:srgbClr val="1E23F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1E23F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Финансового управления</a:t>
            </a:r>
            <a:br>
              <a:rPr lang="ru-RU" sz="2400" b="1" i="1" dirty="0" smtClean="0">
                <a:solidFill>
                  <a:srgbClr val="1E23F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1E23F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О.В. Шергина                                                                                                                                                  </a:t>
            </a:r>
            <a:endParaRPr lang="ru-RU" sz="2800" b="1" i="1" dirty="0" smtClean="0">
              <a:solidFill>
                <a:srgbClr val="1E23F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484438" y="6216650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Суксун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28813" y="2428875"/>
            <a:ext cx="5929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98885" cy="857232"/>
          </a:xfrm>
        </p:spPr>
        <p:txBody>
          <a:bodyPr>
            <a:noAutofit/>
          </a:bodyPr>
          <a:lstStyle/>
          <a:p>
            <a:pPr algn="ctr"/>
            <a:r>
              <a:rPr lang="ru-RU" sz="2400" b="1" cap="all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параметры бюджета Суксунского МУНИЦИПАЛЬНОГО района,  млн. руб.</a:t>
            </a:r>
            <a:endParaRPr lang="ru-RU" sz="2400" b="1" cap="all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00470741"/>
              </p:ext>
            </p:extLst>
          </p:nvPr>
        </p:nvGraphicFramePr>
        <p:xfrm>
          <a:off x="214282" y="949015"/>
          <a:ext cx="8715437" cy="56946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14710"/>
                <a:gridCol w="2043363"/>
                <a:gridCol w="1660390"/>
                <a:gridCol w="1796974"/>
              </a:tblGrid>
              <a:tr h="1409883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  </a:t>
                      </a:r>
                    </a:p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показателей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назначено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 2018 г. исполнено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плановых назначений</a:t>
                      </a:r>
                    </a:p>
                  </a:txBody>
                  <a:tcPr marL="82972" marR="8297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1833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66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2400" b="1" dirty="0" smtClean="0">
                          <a:solidFill>
                            <a:srgbClr val="66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400" b="1" baseline="0" dirty="0" smtClean="0">
                          <a:solidFill>
                            <a:srgbClr val="66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Доходы, всего</a:t>
                      </a:r>
                      <a:endParaRPr lang="ru-RU" sz="2400" b="1" dirty="0">
                        <a:solidFill>
                          <a:srgbClr val="66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66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561,8</a:t>
                      </a: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66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2800" b="1" dirty="0">
                        <a:solidFill>
                          <a:srgbClr val="66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66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  <a:endParaRPr lang="ru-RU" sz="2800" b="1" dirty="0">
                        <a:solidFill>
                          <a:srgbClr val="66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551833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876438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119,7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876438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442,1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77,2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551833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66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2400" b="1" dirty="0" smtClean="0">
                          <a:solidFill>
                            <a:srgbClr val="66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Расходы, всего</a:t>
                      </a:r>
                      <a:endParaRPr lang="ru-RU" sz="2400" b="1" dirty="0">
                        <a:solidFill>
                          <a:srgbClr val="66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66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563,9</a:t>
                      </a:r>
                      <a:endParaRPr lang="ru-RU" sz="2800" b="1" dirty="0">
                        <a:solidFill>
                          <a:srgbClr val="66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66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2800" b="1" dirty="0">
                        <a:solidFill>
                          <a:srgbClr val="66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66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lang="ru-RU" sz="2800" b="1" dirty="0">
                        <a:solidFill>
                          <a:srgbClr val="66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876438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2400" b="1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Дефицит</a:t>
                      </a:r>
                      <a:r>
                        <a:rPr lang="ru-RU" sz="2400" b="1" baseline="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(-), профицит (+)</a:t>
                      </a:r>
                      <a:endParaRPr lang="ru-RU" sz="2400" b="1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-2,1</a:t>
                      </a:r>
                      <a:endParaRPr lang="ru-RU" sz="2800" b="1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2800" b="1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20746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Исполнение по группам доходов бюджета за </a:t>
            </a:r>
            <a:r>
              <a:rPr lang="en-US" sz="2400" b="1" cap="all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cap="all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квартал 2018 года, млн. рублей;  %  </a:t>
            </a:r>
            <a:endParaRPr lang="ru-RU" sz="2400" b="1" cap="all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214282" y="1000108"/>
          <a:ext cx="871543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0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Сравнение структуры доходов бюджета </a:t>
            </a:r>
          </a:p>
          <a:p>
            <a:pPr algn="ctr"/>
            <a:r>
              <a:rPr 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по отдельным налогам с аналогичным периодом прошлого года, тыс. рублей</a:t>
            </a:r>
            <a:endParaRPr lang="ru-RU" sz="24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285860"/>
          <a:ext cx="4357718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286248" y="1142984"/>
          <a:ext cx="4572032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91440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Сравнительный анализ динамики роста расходов (консолидированных) бюджетов муниципальных районов (городских округов) за 2007-2009 гг. на душу населения представлен (без учета средств на капитальные вложения) с учетом средств федерального и краевого бюджетов.</a:t>
            </a:r>
          </a:p>
        </p:txBody>
      </p:sp>
      <p:pic>
        <p:nvPicPr>
          <p:cNvPr id="7173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179512" y="0"/>
            <a:ext cx="8784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b="1" cap="all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b="1" cap="all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b="1" cap="all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cap="all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неналоговых  </a:t>
            </a:r>
            <a:r>
              <a:rPr lang="ru-RU" b="1" cap="all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доходов </a:t>
            </a:r>
            <a:r>
              <a:rPr lang="ru-RU" b="1" cap="all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в сопоставимых условиях </a:t>
            </a:r>
            <a:r>
              <a:rPr lang="ru-RU" b="1" cap="all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cap="all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2017-2018 г.г </a:t>
            </a:r>
            <a:endParaRPr lang="ru-RU" b="1" cap="all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EB3-4871-45A4-AB40-BA7A618DBE0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5" y="684513"/>
          <a:ext cx="8786875" cy="5928638"/>
        </p:xfrm>
        <a:graphic>
          <a:graphicData uri="http://schemas.openxmlformats.org/drawingml/2006/table">
            <a:tbl>
              <a:tblPr/>
              <a:tblGrid>
                <a:gridCol w="3755680"/>
                <a:gridCol w="1417238"/>
                <a:gridCol w="1204652"/>
                <a:gridCol w="1204652"/>
                <a:gridCol w="1204653"/>
              </a:tblGrid>
              <a:tr h="29086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источника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квартал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квартал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2018/2017,%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прирост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снижение), тыс.руб.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5311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2000" b="1" i="0" u="none" strike="noStrike" dirty="0">
                          <a:solidFill>
                            <a:srgbClr val="1E23F6"/>
                          </a:solidFill>
                          <a:latin typeface="Times New Roman"/>
                        </a:rPr>
                        <a:t>Итого налоговых и неналоговых доходов, из них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1E23F6"/>
                          </a:solidFill>
                          <a:latin typeface="Times New Roman"/>
                        </a:rPr>
                        <a:t>11 011,1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1E23F6"/>
                          </a:solidFill>
                          <a:latin typeface="Times New Roman"/>
                        </a:rPr>
                        <a:t>12 884,5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1E23F6"/>
                          </a:solidFill>
                          <a:latin typeface="Times New Roman"/>
                        </a:rPr>
                        <a:t>117,0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1E23F6"/>
                          </a:solidFill>
                          <a:latin typeface="Times New Roman"/>
                        </a:rPr>
                        <a:t>1 873,4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6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НДФЛ (27%)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6 386,1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8 506,2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6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на нефтепродукты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1 214,0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1 244,4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6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Госпошлина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6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18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Арендная плата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земли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-107,6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Продажа земельных участков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50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имущества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6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ЕНВД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-102,2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31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Плата за негативное воздействие на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окр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среду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6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имущества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19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налоговые и неналоговые доходы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-73,0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98885" cy="857232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Расходы Суксунского МУНИЦИПАЛЬНОГО района ,  млн. руб.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00470741"/>
              </p:ext>
            </p:extLst>
          </p:nvPr>
        </p:nvGraphicFramePr>
        <p:xfrm>
          <a:off x="214282" y="1000107"/>
          <a:ext cx="8715436" cy="57524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6213"/>
                <a:gridCol w="1714512"/>
                <a:gridCol w="1571636"/>
                <a:gridCol w="1643075"/>
              </a:tblGrid>
              <a:tr h="1152914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  </a:t>
                      </a:r>
                    </a:p>
                    <a:p>
                      <a:pPr algn="ctr"/>
                      <a:r>
                        <a:rPr lang="ru-RU" sz="20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показателей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назначено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 2018 г. исполнено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годовых назначений</a:t>
                      </a:r>
                    </a:p>
                  </a:txBody>
                  <a:tcPr marL="82972" marR="8297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58492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расходы, в том числе:</a:t>
                      </a:r>
                      <a:endParaRPr lang="ru-RU" sz="2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563,9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17,4%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631800">
                <a:tc>
                  <a:txBody>
                    <a:bodyPr/>
                    <a:lstStyle/>
                    <a:p>
                      <a:pPr algn="just"/>
                      <a:r>
                        <a:rPr lang="ru-RU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программные расходы</a:t>
                      </a:r>
                      <a:endParaRPr lang="ru-RU" sz="2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499,5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18,1%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1049267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удельный вес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программных расходов в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общем объеме расходов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88,6%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92,2 %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843128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  расходы</a:t>
                      </a:r>
                      <a:endParaRPr lang="ru-RU" sz="2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64,4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11,8%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1059149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удельный   вес непрограммных расходов в общем объеме расходов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11,4 %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</a:p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7,8 %               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20746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91440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Сравнительный анализ динамики роста расходов (консолидированных) бюджетов муниципальных районов (городских округов) за 2007-2009 гг. на душу населения представлен (без учета средств на капитальные вложения) с учетом средств федерального и краевого бюджетов.</a:t>
            </a:r>
          </a:p>
        </p:txBody>
      </p:sp>
      <p:pic>
        <p:nvPicPr>
          <p:cNvPr id="7173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642910" y="214290"/>
            <a:ext cx="78581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800" b="1" cap="all" dirty="0">
              <a:solidFill>
                <a:srgbClr val="0086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EB3-4871-45A4-AB40-BA7A618DBE0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214282" y="928670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71472" y="0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структура Исполнения ПО муниципальныМ программам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91440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Сравнительный анализ динамики роста расходов (консолидированных) бюджетов муниципальных районов (городских округов) за 2007-2009 гг. на душу населения представлен (без учета средств на капитальные вложения) с учетом средств федерального и краевого бюджетов.</a:t>
            </a:r>
          </a:p>
        </p:txBody>
      </p:sp>
      <p:pic>
        <p:nvPicPr>
          <p:cNvPr id="7173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642910" y="0"/>
            <a:ext cx="7858153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008643"/>
                </a:solidFill>
                <a:latin typeface="Times New Roman" pitchFamily="18" charset="0"/>
                <a:cs typeface="Times New Roman" pitchFamily="18" charset="0"/>
              </a:rPr>
              <a:t>Сведения о расходах по муниципальным  программам,тыс.рублей</a:t>
            </a:r>
            <a:endParaRPr lang="ru-RU" sz="2400" b="1" cap="all" dirty="0">
              <a:solidFill>
                <a:srgbClr val="0086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EB3-4871-45A4-AB40-BA7A618DBE0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841032"/>
          <a:ext cx="8786874" cy="5615786"/>
        </p:xfrm>
        <a:graphic>
          <a:graphicData uri="http://schemas.openxmlformats.org/drawingml/2006/table">
            <a:tbl>
              <a:tblPr/>
              <a:tblGrid>
                <a:gridCol w="5330101"/>
                <a:gridCol w="1296511"/>
                <a:gridCol w="1296511"/>
                <a:gridCol w="863751"/>
              </a:tblGrid>
              <a:tr h="12697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Направление расходов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квартал 2017 года, тыс.рублей</a:t>
                      </a:r>
                    </a:p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квартал 2018 года, тыс.рублей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роста;</a:t>
                      </a: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снижения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04" marR="5804" marT="5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3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расходов: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4" marR="5804" marT="5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93 783,6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98 013,8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104,5%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3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</a:p>
                  </a:txBody>
                  <a:tcPr marL="5804" marR="5804" marT="5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83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образования»</a:t>
                      </a:r>
                      <a:endParaRPr lang="ru-RU" sz="19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4" marR="5804" marT="5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68 830,8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71 651,4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24">
                <a:tc>
                  <a:txBody>
                    <a:bodyPr/>
                    <a:lstStyle/>
                    <a:p>
                      <a:r>
                        <a:rPr lang="ru-RU" sz="19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муниципальными финансами и муниципальным долгом»</a:t>
                      </a:r>
                      <a:endParaRPr lang="ru-RU" sz="19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4" marR="5804" marT="5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8 243,0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8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558,3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57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solidFill>
                            <a:srgbClr val="EC2C8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«Создание комфортной среды проживания</a:t>
                      </a:r>
                      <a:r>
                        <a:rPr lang="ru-RU" sz="1900" baseline="0" dirty="0" smtClean="0">
                          <a:solidFill>
                            <a:srgbClr val="EC2C8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r>
                        <a:rPr lang="ru-RU" sz="1900" dirty="0" smtClean="0">
                          <a:solidFill>
                            <a:srgbClr val="EC2C8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900" dirty="0">
                        <a:solidFill>
                          <a:srgbClr val="EC2C8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4" marR="5804" marT="5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EC2C8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5 421,4</a:t>
                      </a:r>
                      <a:endParaRPr lang="ru-RU" sz="1800" b="1" dirty="0">
                        <a:solidFill>
                          <a:srgbClr val="EC2C8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EC2C8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5 351,4</a:t>
                      </a:r>
                      <a:endParaRPr lang="ru-RU" sz="1800" b="1" dirty="0">
                        <a:solidFill>
                          <a:srgbClr val="EC2C8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EC2C8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800" b="1" dirty="0">
                        <a:solidFill>
                          <a:srgbClr val="EC2C8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24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solidFill>
                            <a:srgbClr val="1E23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</a:t>
                      </a:r>
                      <a:r>
                        <a:rPr lang="ru-RU" sz="1900" baseline="0" dirty="0" smtClean="0">
                          <a:solidFill>
                            <a:srgbClr val="1E23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молодежная политика района</a:t>
                      </a:r>
                      <a:r>
                        <a:rPr lang="ru-RU" sz="1900" dirty="0" smtClean="0">
                          <a:solidFill>
                            <a:srgbClr val="1E23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900" dirty="0">
                        <a:solidFill>
                          <a:srgbClr val="1E23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4" marR="5804" marT="5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1E23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63,7</a:t>
                      </a:r>
                      <a:endParaRPr lang="ru-RU" sz="1800" b="1" dirty="0">
                        <a:solidFill>
                          <a:srgbClr val="1E23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1E23F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3 233,7</a:t>
                      </a:r>
                      <a:endParaRPr lang="ru-RU" sz="1800" b="1" dirty="0">
                        <a:solidFill>
                          <a:srgbClr val="1E23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1E23F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57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«Развития физической культуры….»</a:t>
                      </a:r>
                      <a:endParaRPr lang="ru-RU" sz="19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4" marR="5804" marT="5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600,0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1 372 ,6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24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имуществом и земельными ресурсами</a:t>
                      </a:r>
                      <a:r>
                        <a:rPr lang="ru-RU" sz="19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r>
                        <a:rPr lang="ru-RU" sz="19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9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4" marR="5804" marT="5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118,6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59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solidFill>
                            <a:srgbClr val="00864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«Территориальное</a:t>
                      </a:r>
                      <a:r>
                        <a:rPr lang="ru-RU" sz="1900" baseline="0" dirty="0" smtClean="0">
                          <a:solidFill>
                            <a:srgbClr val="00864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 ….</a:t>
                      </a:r>
                      <a:r>
                        <a:rPr lang="ru-RU" sz="1900" dirty="0" smtClean="0">
                          <a:solidFill>
                            <a:srgbClr val="00864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900" dirty="0">
                        <a:solidFill>
                          <a:srgbClr val="00864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4" marR="5804" marT="5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64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  <a:endParaRPr lang="ru-RU" sz="1800" b="1" dirty="0">
                        <a:solidFill>
                          <a:srgbClr val="00864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64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800" b="1" dirty="0">
                        <a:solidFill>
                          <a:srgbClr val="00864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64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  <a:endParaRPr lang="ru-RU" sz="1800" b="1" dirty="0">
                        <a:solidFill>
                          <a:srgbClr val="00864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24">
                <a:tc>
                  <a:txBody>
                    <a:bodyPr/>
                    <a:lstStyle/>
                    <a:p>
                      <a:r>
                        <a:rPr lang="ru-RU" sz="1900" dirty="0" err="1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900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900" dirty="0">
                        <a:solidFill>
                          <a:srgbClr val="CC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04" marR="5804" marT="5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8 461,4</a:t>
                      </a:r>
                      <a:endParaRPr lang="ru-RU" sz="1800" b="1" dirty="0">
                        <a:solidFill>
                          <a:srgbClr val="CC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7 587,2</a:t>
                      </a:r>
                      <a:endParaRPr lang="ru-RU" sz="1800" b="1" dirty="0">
                        <a:solidFill>
                          <a:srgbClr val="CC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  <a:endParaRPr lang="ru-RU" sz="1800" b="1" dirty="0">
                        <a:solidFill>
                          <a:srgbClr val="CC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r>
              <a:rPr lang="ru-RU" altLang="ru-RU" sz="2400" b="1" smtClean="0"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Ограничения, установленные соглашением с Министерством финансов Пермского края</a:t>
            </a:r>
            <a:r>
              <a:rPr lang="ru-RU" altLang="ru-RU" smtClean="0">
                <a:solidFill>
                  <a:schemeClr val="bg1"/>
                </a:solidFill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/>
            </a:r>
            <a:br>
              <a:rPr lang="ru-RU" altLang="ru-RU" smtClean="0">
                <a:solidFill>
                  <a:schemeClr val="bg1"/>
                </a:solidFill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</a:br>
            <a:endParaRPr lang="ru-RU" altLang="ru-RU" smtClean="0">
              <a:latin typeface="Times New Roman" pitchFamily="18" charset="0"/>
              <a:ea typeface="Malgun Gothic" pitchFamily="34" charset="-127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04334443"/>
              </p:ext>
            </p:extLst>
          </p:nvPr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2" name="Рисунок 3"/>
          <p:cNvPicPr>
            <a:picLocks noChangeAspect="1"/>
          </p:cNvPicPr>
          <p:nvPr/>
        </p:nvPicPr>
        <p:blipFill>
          <a:blip r:embed="rId6"/>
          <a:srcRect r="13499" b="4878"/>
          <a:stretch>
            <a:fillRect/>
          </a:stretch>
        </p:blipFill>
        <p:spPr bwMode="auto">
          <a:xfrm>
            <a:off x="0" y="2420938"/>
            <a:ext cx="857250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928662" y="6072206"/>
            <a:ext cx="8001030" cy="49244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300" dirty="0"/>
              <a:t>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случае привлечения кредитов кредитных организаций осуществлять указанные заимствования по ставке, не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превышающей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ключевую ставку Банка России более чем на 1 процент</a:t>
            </a:r>
          </a:p>
        </p:txBody>
      </p:sp>
      <p:sp>
        <p:nvSpPr>
          <p:cNvPr id="5" name="Овал 4"/>
          <p:cNvSpPr/>
          <p:nvPr/>
        </p:nvSpPr>
        <p:spPr>
          <a:xfrm>
            <a:off x="285750" y="6000750"/>
            <a:ext cx="708025" cy="642938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16863</TotalTime>
  <Words>930</Words>
  <Application>Microsoft Office PowerPoint</Application>
  <PresentationFormat>Экран (4:3)</PresentationFormat>
  <Paragraphs>232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Исполнение бюджета Суксунского муниципального района за I квартал 2018 года                                                  Докладчик:                                                                       заместитель начальника                                                              Финансового управления                                                                                О.В. Шергина                                                                                                                                                  </vt:lpstr>
      <vt:lpstr>параметры бюджета Суксунского МУНИЦИПАЛЬНОГО района,  млн. руб.</vt:lpstr>
      <vt:lpstr>Слайд 3</vt:lpstr>
      <vt:lpstr>Слайд 4</vt:lpstr>
      <vt:lpstr>Слайд 5</vt:lpstr>
      <vt:lpstr>Расходы Суксунского МУНИЦИПАЛЬНОГО района ,  млн. руб.</vt:lpstr>
      <vt:lpstr>Слайд 7</vt:lpstr>
      <vt:lpstr>Слайд 8</vt:lpstr>
      <vt:lpstr>Ограничения, установленные соглашением с Министерством финансов Пермского края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исполнения бюджета муниципального района  за 2007 год</dc:title>
  <dc:creator>7</dc:creator>
  <cp:lastModifiedBy>7</cp:lastModifiedBy>
  <cp:revision>1693</cp:revision>
  <dcterms:created xsi:type="dcterms:W3CDTF">2008-03-27T06:10:56Z</dcterms:created>
  <dcterms:modified xsi:type="dcterms:W3CDTF">2018-07-13T08:09:58Z</dcterms:modified>
</cp:coreProperties>
</file>