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0"/>
  </p:notesMasterIdLst>
  <p:handoutMasterIdLst>
    <p:handoutMasterId r:id="rId31"/>
  </p:handoutMasterIdLst>
  <p:sldIdLst>
    <p:sldId id="519" r:id="rId2"/>
    <p:sldId id="502" r:id="rId3"/>
    <p:sldId id="419" r:id="rId4"/>
    <p:sldId id="510" r:id="rId5"/>
    <p:sldId id="492" r:id="rId6"/>
    <p:sldId id="530" r:id="rId7"/>
    <p:sldId id="505" r:id="rId8"/>
    <p:sldId id="523" r:id="rId9"/>
    <p:sldId id="522" r:id="rId10"/>
    <p:sldId id="494" r:id="rId11"/>
    <p:sldId id="427" r:id="rId12"/>
    <p:sldId id="540" r:id="rId13"/>
    <p:sldId id="525" r:id="rId14"/>
    <p:sldId id="539" r:id="rId15"/>
    <p:sldId id="433" r:id="rId16"/>
    <p:sldId id="495" r:id="rId17"/>
    <p:sldId id="516" r:id="rId18"/>
    <p:sldId id="446" r:id="rId19"/>
    <p:sldId id="490" r:id="rId20"/>
    <p:sldId id="509" r:id="rId21"/>
    <p:sldId id="534" r:id="rId22"/>
    <p:sldId id="520" r:id="rId23"/>
    <p:sldId id="517" r:id="rId24"/>
    <p:sldId id="501" r:id="rId25"/>
    <p:sldId id="498" r:id="rId26"/>
    <p:sldId id="484" r:id="rId27"/>
    <p:sldId id="535" r:id="rId28"/>
    <p:sldId id="526" r:id="rId2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4D1"/>
    <a:srgbClr val="1E07C9"/>
    <a:srgbClr val="FF99FF"/>
    <a:srgbClr val="3333CC"/>
    <a:srgbClr val="CC3300"/>
    <a:srgbClr val="339933"/>
    <a:srgbClr val="000099"/>
    <a:srgbClr val="996633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1" autoAdjust="0"/>
    <p:restoredTop sz="83837" autoAdjust="0"/>
  </p:normalViewPr>
  <p:slideViewPr>
    <p:cSldViewPr>
      <p:cViewPr varScale="1">
        <p:scale>
          <a:sx n="85" d="100"/>
          <a:sy n="85" d="100"/>
        </p:scale>
        <p:origin x="-9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108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7\&#1048;&#1089;&#1087;&#1086;&#1083;&#1085;&#1077;&#1085;&#1080;&#1077;%20&#1073;&#1102;&#1076;&#1078;&#1077;&#1090;&#1072;%20&#1079;&#1072;%202017%20&#1075;&#1086;&#1076;\&#1052;&#1056;\&#1090;&#1072;&#1073;&#1083;&#1080;&#1094;&#1099;%20&#1082;%20&#1089;&#1083;&#1072;&#1081;&#1076;&#1072;&#1084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kif\&#1086;&#1073;&#1097;&#1077;&#1077;3\2017\&#1048;&#1089;&#1087;&#1086;&#1083;&#1085;&#1077;&#1085;&#1080;&#1077;%20&#1073;&#1102;&#1076;&#1078;&#1077;&#1090;&#1072;%20&#1079;&#1072;%202017%20&#1075;&#1086;&#1076;\&#1052;&#1056;\&#1058;&#1072;&#1073;&#1083;&#1080;&#1094;&#1072;%20&#1082;%20&#1089;&#1083;&#1072;&#1081;&#1076;&#1072;&#1084;%20&#1076;&#1086;&#109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ra1\&#1086;&#1073;&#1097;&#1077;&#1077;3\2017\&#1048;&#1089;&#1087;&#1086;&#1083;&#1085;&#1077;&#1085;&#1080;&#1077;%20&#1073;&#1102;&#1076;&#1078;&#1077;&#1090;&#1072;%20&#1079;&#1072;%202017%20&#1075;&#1086;&#1076;\&#1052;&#1056;\&#1058;&#1072;&#1073;&#1083;&#1080;&#1094;&#1072;%20&#1082;%20&#1089;&#1083;&#1072;&#1081;&#1076;&#1072;&#1084;%20&#1076;&#1086;&#109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7\&#1048;&#1089;&#1087;&#1086;&#1083;&#1085;&#1077;&#1085;&#1080;&#1077;%20&#1073;&#1102;&#1076;&#1078;&#1077;&#1090;&#1072;%20&#1079;&#1072;%202017%20&#1075;&#1086;&#1076;\&#1052;&#1056;\&#1058;&#1072;&#1073;&#1083;&#1080;&#1094;&#1072;%20&#1082;%20&#1089;&#1083;&#1072;&#1081;&#1076;&#1072;&#1084;%20&#1076;&#1086;&#1093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kif\&#1086;&#1073;&#1097;&#1077;&#1077;3\2017\&#1048;&#1089;&#1087;&#1086;&#1083;&#1085;&#1077;&#1085;&#1080;&#1077;%20&#1073;&#1102;&#1076;&#1078;&#1077;&#1090;&#1072;%20&#1079;&#1072;%202017%20&#1075;&#1086;&#1076;\&#1052;&#1056;\&#1058;&#1072;&#1073;&#1083;&#1080;&#1094;&#1072;%20&#1082;%20&#1089;&#1083;&#1072;&#1081;&#1076;&#1072;&#1084;%20&#1076;&#1086;&#109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7\&#1048;&#1089;&#1087;&#1086;&#1083;&#1085;&#1077;&#1085;&#1080;&#1077;%20&#1073;&#1102;&#1076;&#1078;&#1077;&#1090;&#1072;%20&#1079;&#1072;%202017%20&#1075;&#1086;&#1076;\&#1052;&#1056;\&#1058;&#1072;&#1073;&#1083;&#1080;&#1094;&#1072;%20&#1082;%20&#1089;&#1083;&#1072;&#1081;&#1076;&#1072;&#1084;%20&#1076;&#1086;&#109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ra1\&#1086;&#1073;&#1097;&#1077;&#1077;3\2017\&#1048;&#1089;&#1087;&#1086;&#1083;&#1085;&#1077;&#1085;&#1080;&#1077;%20&#1073;&#1102;&#1076;&#1078;&#1077;&#1090;&#1072;%20&#1079;&#1072;%202017%20&#1075;&#1086;&#1076;\&#1052;&#1056;\&#1058;&#1072;&#1073;&#1083;&#1080;&#1094;&#1072;%20&#1082;%20&#1089;&#1083;&#1072;&#1081;&#1076;&#1072;&#1084;%20&#1076;&#1086;&#109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7\&#1048;&#1089;&#1087;&#1086;&#1083;&#1085;&#1077;&#1085;&#1080;&#1077;%20&#1073;&#1102;&#1076;&#1078;&#1077;&#1090;&#1072;%20&#1079;&#1072;%202017%20&#1075;&#1086;&#1076;\&#1052;&#1056;\&#1090;&#1072;&#1073;&#1083;&#1080;&#1094;&#1099;%20&#1082;%20&#1089;&#1083;&#1072;&#1081;&#1076;&#1072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227537766667692"/>
          <c:y val="1.1592755470563668E-3"/>
          <c:w val="0.81331696935430953"/>
          <c:h val="0.897198891805194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332,1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531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875,3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2.938455099133526E-3"/>
                  <c:y val="3.62809252035875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516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909,4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Лист1!$C$3:$E$3</c:f>
              <c:strCache>
                <c:ptCount val="3"/>
                <c:pt idx="0">
                  <c:v>2016</c:v>
                </c:pt>
                <c:pt idx="1">
                  <c:v>2017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528332.1</c:v>
                </c:pt>
                <c:pt idx="1">
                  <c:v>531875.30000000005</c:v>
                </c:pt>
                <c:pt idx="2">
                  <c:v>516909.4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4.55460540365696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173,6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7015281586136826E-2"/>
                  <c:y val="1.81404626017937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7299874433103908E-2"/>
                  <c:y val="7.25618504071748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881,9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Лист1!$C$3:$E$3</c:f>
              <c:strCache>
                <c:ptCount val="3"/>
                <c:pt idx="0">
                  <c:v>2016</c:v>
                </c:pt>
                <c:pt idx="1">
                  <c:v>2017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542173.6</c:v>
                </c:pt>
                <c:pt idx="1">
                  <c:v>539781</c:v>
                </c:pt>
                <c:pt idx="2">
                  <c:v>518881.9</c:v>
                </c:pt>
              </c:numCache>
            </c:numRef>
          </c:val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дефицит(-)        /профицит(+)</c:v>
                </c:pt>
              </c:strCache>
            </c:strRef>
          </c:tx>
          <c:spPr>
            <a:solidFill>
              <a:srgbClr val="3333CC"/>
            </a:solidFill>
          </c:spPr>
          <c:dLbls>
            <c:dLbl>
              <c:idx val="0"/>
              <c:layout>
                <c:manualLayout>
                  <c:x val="3.08537785409022E-2"/>
                  <c:y val="0.12335543136877361"/>
                </c:manualLayout>
              </c:layout>
              <c:showVal val="1"/>
            </c:dLbl>
            <c:dLbl>
              <c:idx val="1"/>
              <c:layout>
                <c:manualLayout>
                  <c:x val="3.6730688739169237E-2"/>
                  <c:y val="0.13423999460642724"/>
                </c:manualLayout>
              </c:layout>
              <c:showVal val="1"/>
            </c:dLbl>
            <c:dLbl>
              <c:idx val="2"/>
              <c:layout>
                <c:manualLayout>
                  <c:x val="2.2038413243501451E-2"/>
                  <c:y val="0.10884306128733864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Лист1!$C$3:$E$3</c:f>
              <c:strCache>
                <c:ptCount val="3"/>
                <c:pt idx="0">
                  <c:v>2016</c:v>
                </c:pt>
                <c:pt idx="1">
                  <c:v>2017 план</c:v>
                </c:pt>
                <c:pt idx="2">
                  <c:v>2017 исполнено</c:v>
                </c:pt>
              </c:strCache>
            </c:strRef>
          </c:cat>
          <c:val>
            <c:numRef>
              <c:f>Лист1!$C$6:$E$6</c:f>
              <c:numCache>
                <c:formatCode>General</c:formatCode>
                <c:ptCount val="3"/>
                <c:pt idx="0">
                  <c:v>-13842.5</c:v>
                </c:pt>
                <c:pt idx="1">
                  <c:v>-7905.7</c:v>
                </c:pt>
                <c:pt idx="2">
                  <c:v>-1972.5</c:v>
                </c:pt>
              </c:numCache>
            </c:numRef>
          </c:val>
        </c:ser>
        <c:axId val="80635776"/>
        <c:axId val="80637312"/>
      </c:barChart>
      <c:catAx>
        <c:axId val="80635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37312"/>
        <c:crosses val="autoZero"/>
        <c:auto val="1"/>
        <c:lblAlgn val="ctr"/>
        <c:lblOffset val="100"/>
      </c:catAx>
      <c:valAx>
        <c:axId val="806373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0635776"/>
        <c:crosses val="autoZero"/>
        <c:crossBetween val="between"/>
        <c:majorUnit val="120000"/>
        <c:minorUnit val="1500"/>
      </c:valAx>
    </c:plotArea>
    <c:legend>
      <c:legendPos val="r"/>
      <c:layout>
        <c:manualLayout>
          <c:xMode val="edge"/>
          <c:yMode val="edge"/>
          <c:x val="0"/>
          <c:y val="0.10245211734615139"/>
          <c:w val="0.18598581482043403"/>
          <c:h val="0.77564047260048052"/>
        </c:manualLayout>
      </c:layout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3.8849518810148732E-2"/>
          <c:y val="0"/>
          <c:w val="0.70496205370271647"/>
          <c:h val="0.96932839578475238"/>
        </c:manualLayout>
      </c:layout>
      <c:bar3DChart>
        <c:barDir val="col"/>
        <c:grouping val="standard"/>
        <c:ser>
          <c:idx val="0"/>
          <c:order val="0"/>
          <c:tx>
            <c:strRef>
              <c:f>Лист5!$A$9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3.3865168109239036E-2"/>
                  <c:y val="-4.0947847440700019E-4"/>
                </c:manualLayout>
              </c:layout>
              <c:showVal val="1"/>
            </c:dLbl>
            <c:dLbl>
              <c:idx val="1"/>
              <c:layout>
                <c:manualLayout>
                  <c:x val="9.8872300836788468E-2"/>
                  <c:y val="0.13426965824021855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val>
            <c:numRef>
              <c:f>Лист5!$B$9:$C$9</c:f>
              <c:numCache>
                <c:formatCode>General</c:formatCode>
                <c:ptCount val="2"/>
                <c:pt idx="0">
                  <c:v>96.3</c:v>
                </c:pt>
                <c:pt idx="1">
                  <c:v>107.2</c:v>
                </c:pt>
              </c:numCache>
            </c:numRef>
          </c:val>
        </c:ser>
        <c:ser>
          <c:idx val="1"/>
          <c:order val="1"/>
          <c:tx>
            <c:strRef>
              <c:f>Лист5!$A$10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C04D1"/>
            </a:solidFill>
          </c:spPr>
          <c:dLbls>
            <c:dLbl>
              <c:idx val="0"/>
              <c:layout>
                <c:manualLayout>
                  <c:x val="-4.145267706015858E-2"/>
                  <c:y val="-1.3354077068451545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val>
            <c:numRef>
              <c:f>Лист5!$B$10:$C$10</c:f>
              <c:numCache>
                <c:formatCode>General</c:formatCode>
                <c:ptCount val="2"/>
                <c:pt idx="0" formatCode="0.0">
                  <c:v>386.9</c:v>
                </c:pt>
                <c:pt idx="1">
                  <c:v>424.7</c:v>
                </c:pt>
              </c:numCache>
            </c:numRef>
          </c:val>
        </c:ser>
        <c:shape val="box"/>
        <c:axId val="79726080"/>
        <c:axId val="79727616"/>
        <c:axId val="79612992"/>
      </c:bar3DChart>
      <c:catAx>
        <c:axId val="79726080"/>
        <c:scaling>
          <c:orientation val="minMax"/>
        </c:scaling>
        <c:delete val="1"/>
        <c:axPos val="b"/>
        <c:tickLblPos val="none"/>
        <c:crossAx val="79727616"/>
        <c:crosses val="autoZero"/>
        <c:auto val="1"/>
        <c:lblAlgn val="ctr"/>
        <c:lblOffset val="100"/>
      </c:catAx>
      <c:valAx>
        <c:axId val="797276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9726080"/>
        <c:crosses val="autoZero"/>
        <c:crossBetween val="between"/>
        <c:majorUnit val="500"/>
        <c:minorUnit val="200"/>
      </c:valAx>
      <c:serAx>
        <c:axId val="79612992"/>
        <c:scaling>
          <c:orientation val="minMax"/>
        </c:scaling>
        <c:delete val="1"/>
        <c:axPos val="b"/>
        <c:tickLblPos val="none"/>
        <c:crossAx val="79727616"/>
        <c:crosses val="autoZero"/>
      </c:serAx>
    </c:plotArea>
    <c:legend>
      <c:legendPos val="r"/>
      <c:layout>
        <c:manualLayout>
          <c:xMode val="edge"/>
          <c:yMode val="edge"/>
          <c:x val="0.8431262072654887"/>
          <c:y val="9.3030027913565197E-2"/>
          <c:w val="0.13465158866568458"/>
          <c:h val="0.8918575019442260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7489925146018917"/>
          <c:y val="0.21056651600114606"/>
          <c:w val="0.53800776646849313"/>
          <c:h val="0.5069970295698138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990099"/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7.5198188593204054E-2"/>
                  <c:y val="-3.991003923540658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Налоговые и неналоговые доходы</a:t>
                    </a:r>
                  </a:p>
                  <a:p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108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979,6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21,1% 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7.4326261944304417E-2"/>
                  <c:y val="0.1660221232728527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Дотация</a:t>
                    </a:r>
                  </a:p>
                  <a:p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140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991,2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27,3%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3.9576334208223998E-2"/>
                  <c:y val="-0.2160163312919221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Целевые средства</a:t>
                    </a:r>
                  </a:p>
                  <a:p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266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938,6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51,6%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'[Таблица к слайдам дох.xlsx]Лист3'!$A$31:$A$33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'[Таблица к слайдам дох.xlsx]Лист3'!$B$31:$B$33</c:f>
              <c:numCache>
                <c:formatCode>#,##0.0</c:formatCode>
                <c:ptCount val="3"/>
                <c:pt idx="0">
                  <c:v>108979.6</c:v>
                </c:pt>
                <c:pt idx="1">
                  <c:v>140991.20000000001</c:v>
                </c:pt>
                <c:pt idx="2">
                  <c:v>266938.59999999998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40"/>
      <c:perspective val="10"/>
    </c:view3D>
    <c:plotArea>
      <c:layout>
        <c:manualLayout>
          <c:layoutTarget val="inner"/>
          <c:xMode val="edge"/>
          <c:yMode val="edge"/>
          <c:x val="0.18383818009292371"/>
          <c:y val="0.33856733407853534"/>
          <c:w val="0.64756659551488815"/>
          <c:h val="0.63479449075424665"/>
        </c:manualLayout>
      </c:layout>
      <c:pie3DChart>
        <c:varyColors val="1"/>
        <c:ser>
          <c:idx val="0"/>
          <c:order val="0"/>
          <c:explosion val="18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90099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66FF33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E0F37F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3333CC"/>
              </a:solidFill>
            </c:spPr>
          </c:dPt>
          <c:dPt>
            <c:idx val="9"/>
            <c:spPr>
              <a:solidFill>
                <a:srgbClr val="CC04D1"/>
              </a:solidFill>
            </c:spPr>
          </c:dPt>
          <c:dPt>
            <c:idx val="1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0518038979275523E-3"/>
                  <c:y val="-0.2295171633102459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/>
                      <a:t>ДФЛ  83,4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8.0408187796984179E-2"/>
                  <c:y val="7.989064633796902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А</a:t>
                    </a:r>
                    <a:r>
                      <a:rPr lang="ru-RU" dirty="0"/>
                      <a:t>кцизы  5,2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4850114559220315"/>
                  <c:y val="2.1276980228052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Е</a:t>
                    </a:r>
                    <a:r>
                      <a:rPr lang="ru-RU"/>
                      <a:t>НВД  </a:t>
                    </a:r>
                    <a:r>
                      <a:rPr lang="en-US"/>
                      <a:t>3,</a:t>
                    </a:r>
                    <a:r>
                      <a:rPr lang="ru-RU"/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0.31187985032628551"/>
                  <c:y val="-6.685455911319239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т</a:t>
                    </a:r>
                    <a:r>
                      <a:rPr lang="ru-RU"/>
                      <a:t>ранспортный налог  8,1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0.23317889542327719"/>
                  <c:y val="-3.928057888255840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г</a:t>
                    </a:r>
                    <a:r>
                      <a:rPr lang="ru-RU"/>
                      <a:t>оспошлина  0,8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0.32230549064675995"/>
                  <c:y val="-0.1185544006071761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а</a:t>
                    </a:r>
                    <a:r>
                      <a:rPr lang="ru-RU"/>
                      <a:t>рендная плата земельн участков  </a:t>
                    </a:r>
                    <a:r>
                      <a:rPr lang="en-US"/>
                      <a:t>1,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0.24362718805378639"/>
                  <c:y val="-0.2461848195638761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а</a:t>
                    </a:r>
                    <a:r>
                      <a:rPr lang="ru-RU"/>
                      <a:t>ренда имущества  </a:t>
                    </a:r>
                    <a:r>
                      <a:rPr lang="en-US"/>
                      <a:t>1,</a:t>
                    </a:r>
                    <a:r>
                      <a:rPr lang="ru-RU"/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5.7545290960385097E-2"/>
                  <c:y val="-0.1634183474586121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п</a:t>
                    </a:r>
                    <a:r>
                      <a:rPr lang="ru-RU"/>
                      <a:t>латежи при пользовании</a:t>
                    </a:r>
                    <a:r>
                      <a:rPr lang="ru-RU" baseline="0"/>
                      <a:t> природными ресурсами   </a:t>
                    </a:r>
                    <a:r>
                      <a:rPr lang="en-US"/>
                      <a:t>0,</a:t>
                    </a:r>
                    <a:r>
                      <a:rPr lang="ru-RU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0.1023615773110822"/>
                  <c:y val="-0.1600218591155156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д</a:t>
                    </a:r>
                    <a:r>
                      <a:rPr lang="ru-RU"/>
                      <a:t>оходы от реализации имущества  1,5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0.11317230690214748"/>
                  <c:y val="-2.466830550872960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д</a:t>
                    </a:r>
                    <a:r>
                      <a:rPr lang="ru-RU"/>
                      <a:t>оходы от продажи земли  0,5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>
                <c:manualLayout>
                  <c:x val="7.8522354528914012E-2"/>
                  <c:y val="3.580164288646189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ш</a:t>
                    </a:r>
                    <a:r>
                      <a:rPr lang="ru-RU"/>
                      <a:t>трафы, санкции </a:t>
                    </a:r>
                    <a:r>
                      <a:rPr lang="en-US"/>
                      <a:t> 2,</a:t>
                    </a:r>
                    <a:r>
                      <a:rPr lang="ru-RU"/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>
                <c:manualLayout>
                  <c:x val="8.1555828951610967E-2"/>
                  <c:y val="9.723401838566529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П</a:t>
                    </a:r>
                    <a:r>
                      <a:rPr lang="ru-RU"/>
                      <a:t>рочие  </a:t>
                    </a:r>
                    <a:r>
                      <a:rPr lang="en-US"/>
                      <a:t>0,</a:t>
                    </a:r>
                    <a:r>
                      <a:rPr lang="ru-RU"/>
                      <a:t>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Лист2!$A$5:$A$16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транспортный налог</c:v>
                </c:pt>
                <c:pt idx="4">
                  <c:v>госпошлина</c:v>
                </c:pt>
                <c:pt idx="5">
                  <c:v>арендная плата земельн участков</c:v>
                </c:pt>
                <c:pt idx="6">
                  <c:v>аренда имущества</c:v>
                </c:pt>
                <c:pt idx="7">
                  <c:v>платежи за пользование природными ресурсами</c:v>
                </c:pt>
                <c:pt idx="8">
                  <c:v>доходы от реализации имущества</c:v>
                </c:pt>
                <c:pt idx="9">
                  <c:v>доходы от продажи земли</c:v>
                </c:pt>
                <c:pt idx="10">
                  <c:v>штрафы, санкции</c:v>
                </c:pt>
                <c:pt idx="11">
                  <c:v>прочие</c:v>
                </c:pt>
              </c:strCache>
            </c:strRef>
          </c:cat>
          <c:val>
            <c:numRef>
              <c:f>Лист2!$B$5:$B$16</c:f>
              <c:numCache>
                <c:formatCode>General</c:formatCode>
                <c:ptCount val="12"/>
                <c:pt idx="0">
                  <c:v>83.4</c:v>
                </c:pt>
                <c:pt idx="1">
                  <c:v>5.2</c:v>
                </c:pt>
                <c:pt idx="2">
                  <c:v>3.3</c:v>
                </c:pt>
                <c:pt idx="3">
                  <c:v>8.1</c:v>
                </c:pt>
                <c:pt idx="4">
                  <c:v>0.8</c:v>
                </c:pt>
                <c:pt idx="5">
                  <c:v>1.8</c:v>
                </c:pt>
                <c:pt idx="6">
                  <c:v>1.1000000000000001</c:v>
                </c:pt>
                <c:pt idx="7">
                  <c:v>0.2</c:v>
                </c:pt>
                <c:pt idx="8">
                  <c:v>1.5</c:v>
                </c:pt>
                <c:pt idx="9" formatCode="0.0">
                  <c:v>0.5</c:v>
                </c:pt>
                <c:pt idx="10">
                  <c:v>2.5</c:v>
                </c:pt>
                <c:pt idx="11">
                  <c:v>0.5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226391422526188E-2"/>
          <c:y val="1.8459999586665842E-2"/>
          <c:w val="0.92058069017570854"/>
          <c:h val="0.73608018682704002"/>
        </c:manualLayout>
      </c:layout>
      <c:bar3DChart>
        <c:barDir val="col"/>
        <c:grouping val="clustered"/>
        <c:ser>
          <c:idx val="0"/>
          <c:order val="0"/>
          <c:tx>
            <c:strRef>
              <c:f>Лист3!$B$7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3582342954159578E-2"/>
                  <c:y val="-2.9168826074801063E-2"/>
                </c:manualLayout>
              </c:layout>
              <c:showVal val="1"/>
            </c:dLbl>
            <c:dLbl>
              <c:idx val="1"/>
              <c:layout>
                <c:manualLayout>
                  <c:x val="2.263723825693285E-3"/>
                  <c:y val="-2.3148148148148077E-2"/>
                </c:manualLayout>
              </c:layout>
              <c:showVal val="1"/>
            </c:dLbl>
            <c:dLbl>
              <c:idx val="2"/>
              <c:layout>
                <c:manualLayout>
                  <c:x val="-8.3002248093036312E-17"/>
                  <c:y val="-3.240740740740768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Лист3!$B$8:$B$10</c:f>
              <c:numCache>
                <c:formatCode>#,##0.0</c:formatCode>
                <c:ptCount val="3"/>
                <c:pt idx="0">
                  <c:v>61414.400000000001</c:v>
                </c:pt>
                <c:pt idx="1">
                  <c:v>168552.8</c:v>
                </c:pt>
                <c:pt idx="2">
                  <c:v>298363.90000000002</c:v>
                </c:pt>
              </c:numCache>
            </c:numRef>
          </c:val>
        </c:ser>
        <c:ser>
          <c:idx val="1"/>
          <c:order val="1"/>
          <c:tx>
            <c:strRef>
              <c:f>Лист3!$C$7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4.3010574442201757E-2"/>
                  <c:y val="-2.3369010511205986E-2"/>
                </c:manualLayout>
              </c:layout>
              <c:showVal val="1"/>
            </c:dLbl>
            <c:dLbl>
              <c:idx val="1"/>
              <c:layout>
                <c:manualLayout>
                  <c:x val="6.1120543293718146E-2"/>
                  <c:y val="-2.6828236295582227E-2"/>
                </c:manualLayout>
              </c:layout>
              <c:showVal val="1"/>
            </c:dLbl>
            <c:dLbl>
              <c:idx val="2"/>
              <c:layout>
                <c:manualLayout>
                  <c:x val="7.4702886247878117E-2"/>
                  <c:y val="-3.145800733572851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Лист3!$C$8:$C$10</c:f>
              <c:numCache>
                <c:formatCode>#,##0.0</c:formatCode>
                <c:ptCount val="3"/>
                <c:pt idx="0">
                  <c:v>108979.6</c:v>
                </c:pt>
                <c:pt idx="1">
                  <c:v>140991.20000000001</c:v>
                </c:pt>
                <c:pt idx="2">
                  <c:v>266938.59999999998</c:v>
                </c:pt>
              </c:numCache>
            </c:numRef>
          </c:val>
        </c:ser>
        <c:shape val="box"/>
        <c:axId val="82871424"/>
        <c:axId val="82826368"/>
        <c:axId val="0"/>
      </c:bar3DChart>
      <c:catAx>
        <c:axId val="82871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2826368"/>
        <c:crosses val="autoZero"/>
        <c:auto val="1"/>
        <c:lblAlgn val="ctr"/>
        <c:lblOffset val="100"/>
      </c:catAx>
      <c:valAx>
        <c:axId val="82826368"/>
        <c:scaling>
          <c:orientation val="minMax"/>
          <c:max val="400000"/>
          <c:min val="0"/>
        </c:scaling>
        <c:axPos val="l"/>
        <c:majorGridlines/>
        <c:numFmt formatCode="#,##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871424"/>
        <c:crosses val="autoZero"/>
        <c:crossBetween val="between"/>
        <c:majorUnit val="50000"/>
        <c:minorUnit val="50000"/>
      </c:valAx>
    </c:plotArea>
    <c:legend>
      <c:legendPos val="r"/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20618579488688696"/>
          <c:y val="0.87437088474176949"/>
          <c:w val="0.6570786376660549"/>
          <c:h val="9.3090931201167446E-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70"/>
    </c:view3D>
    <c:plotArea>
      <c:layout>
        <c:manualLayout>
          <c:layoutTarget val="inner"/>
          <c:xMode val="edge"/>
          <c:yMode val="edge"/>
          <c:x val="0.15149844461726475"/>
          <c:y val="7.0208529018661245E-2"/>
          <c:w val="0.64866322723401182"/>
          <c:h val="0.69463241458019909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-6.4769423767729534E-3"/>
                  <c:y val="9.085690815498635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лан</a:t>
                    </a:r>
                  </a:p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42 614,9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тыс.руб.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1157764877976554E-2"/>
                  <c:y val="7.646625122461152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оступление</a:t>
                    </a:r>
                  </a:p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z="1800" dirty="0" smtClean="0"/>
                      <a:t>9 079,6</a:t>
                    </a:r>
                    <a:r>
                      <a:rPr lang="ru-RU" sz="1800" dirty="0" smtClean="0"/>
                      <a:t> </a:t>
                    </a:r>
                  </a:p>
                  <a:p>
                    <a:r>
                      <a:rPr lang="ru-RU" sz="1800" dirty="0" smtClean="0"/>
                      <a:t>тыс. руб.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Лист4!$B$4:$C$4</c:f>
              <c:strCache>
                <c:ptCount val="2"/>
                <c:pt idx="0">
                  <c:v>Дополнительный норматив отчислений от НДФЛ, взамен дотации  план </c:v>
                </c:pt>
                <c:pt idx="1">
                  <c:v>Поступило по дополнительному нормативу отчислений от НДФЛ, взамен дотации</c:v>
                </c:pt>
              </c:strCache>
            </c:strRef>
          </c:cat>
          <c:val>
            <c:numRef>
              <c:f>Лист4!$B$5:$C$5</c:f>
              <c:numCache>
                <c:formatCode>#,##0.0</c:formatCode>
                <c:ptCount val="2"/>
                <c:pt idx="0">
                  <c:v>42614.9</c:v>
                </c:pt>
                <c:pt idx="1">
                  <c:v>49079.6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ru-RU" sz="2400">
                <a:solidFill>
                  <a:srgbClr val="FF0000"/>
                </a:solidFill>
              </a:rPr>
              <a:t>Доля поступлений НДФЛ от крупных налогоплательщиков, %</a:t>
            </a:r>
          </a:p>
        </c:rich>
      </c:tx>
      <c:layout>
        <c:manualLayout>
          <c:xMode val="edge"/>
          <c:yMode val="edge"/>
          <c:x val="0.18670354496827141"/>
          <c:y val="2.1857923497267812E-2"/>
        </c:manualLayout>
      </c:layout>
    </c:title>
    <c:view3D>
      <c:rotX val="30"/>
      <c:rotY val="90"/>
      <c:perspective val="0"/>
    </c:view3D>
    <c:plotArea>
      <c:layout>
        <c:manualLayout>
          <c:layoutTarget val="inner"/>
          <c:xMode val="edge"/>
          <c:yMode val="edge"/>
          <c:x val="0.18746373341966724"/>
          <c:y val="0.23543040751511601"/>
          <c:w val="0.61500678491635685"/>
          <c:h val="0.54969128055364791"/>
        </c:manualLayout>
      </c:layout>
      <c:pie3DChart>
        <c:varyColors val="1"/>
        <c:ser>
          <c:idx val="0"/>
          <c:order val="0"/>
          <c:explosion val="6"/>
          <c:dPt>
            <c:idx val="0"/>
            <c:explosion val="18"/>
            <c:spPr>
              <a:solidFill>
                <a:srgbClr val="00B050"/>
              </a:solidFill>
            </c:spPr>
          </c:dPt>
          <c:dPt>
            <c:idx val="1"/>
            <c:explosion val="57"/>
            <c:spPr>
              <a:solidFill>
                <a:srgbClr val="990099"/>
              </a:solidFill>
            </c:spPr>
          </c:dPt>
          <c:dPt>
            <c:idx val="2"/>
            <c:explosion val="31"/>
            <c:spPr>
              <a:solidFill>
                <a:srgbClr val="FFFF00"/>
              </a:solidFill>
            </c:spPr>
          </c:dPt>
          <c:dPt>
            <c:idx val="3"/>
            <c:explosion val="28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explosion val="43"/>
            <c:spPr>
              <a:solidFill>
                <a:srgbClr val="211B95"/>
              </a:solidFill>
            </c:spPr>
          </c:dPt>
          <c:dPt>
            <c:idx val="5"/>
            <c:explosion val="21"/>
            <c:spPr>
              <a:solidFill>
                <a:srgbClr val="FF00FF"/>
              </a:solidFill>
            </c:spPr>
          </c:dPt>
          <c:dPt>
            <c:idx val="6"/>
            <c:explosion val="6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346844302022325E-2"/>
                  <c:y val="-2.79878700014933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АО "СОМЗ"</a:t>
                    </a:r>
                  </a:p>
                  <a:p>
                    <a:r>
                      <a: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21,5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16643408198322951"/>
                  <c:y val="4.3463104587875539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</a:t>
                    </a:r>
                    <a:r>
                      <a: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АО "Курорт</a:t>
                    </a:r>
                    <a:r>
                      <a:rPr lang="ru-RU" sz="16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Ключи"</a:t>
                    </a:r>
                  </a:p>
                  <a:p>
                    <a:r>
                      <a: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11,7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8993789463123537E-2"/>
                  <c:y val="8.268131553033590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УЗ "Суксунская</a:t>
                    </a:r>
                    <a:r>
                      <a:rPr lang="ru-RU" sz="16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ЦРБ"</a:t>
                    </a:r>
                  </a:p>
                  <a:p>
                    <a:r>
                      <a:rPr lang="en-US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6,9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5.857365289320271E-2"/>
                  <c:y val="0.1026467762046140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ВД России "Суксунский"</a:t>
                    </a:r>
                  </a:p>
                  <a:p>
                    <a:r>
                      <a:rPr lang="en-US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6,2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5.7027275818395388E-2"/>
                  <c:y val="-1.35443479808073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ОО "Овен"</a:t>
                    </a:r>
                  </a:p>
                  <a:p>
                    <a:r>
                      <a:rPr lang="en-US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1,7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2.0125753656927543E-2"/>
                  <c:y val="-0.1837962120307761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илиал</a:t>
                    </a:r>
                    <a:r>
                      <a:rPr lang="ru-RU" sz="16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ОАО "МРСК Урала" "Пермэнерго"</a:t>
                    </a:r>
                  </a:p>
                  <a:p>
                    <a:r>
                      <a:rPr lang="en-US" sz="16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1,6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2892417858962274E-2"/>
                  <c:y val="0.1183986622686873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rgbClr val="FFFF00"/>
                        </a:solidFill>
                      </a:rPr>
                      <a:t>Прочие </a:t>
                    </a:r>
                  </a:p>
                  <a:p>
                    <a:r>
                      <a:rPr lang="en-US" sz="1600" dirty="0">
                        <a:solidFill>
                          <a:srgbClr val="FFFF00"/>
                        </a:solidFill>
                      </a:rPr>
                      <a:t>50,4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Лист4!$A$30:$A$36</c:f>
              <c:strCache>
                <c:ptCount val="7"/>
                <c:pt idx="0">
                  <c:v>ОАО "СОМЗ"</c:v>
                </c:pt>
                <c:pt idx="1">
                  <c:v>ЗАО КУРОРТ КЛЮЧИ</c:v>
                </c:pt>
                <c:pt idx="2">
                  <c:v>МУЗ "Суксунская  центральная районная больница"</c:v>
                </c:pt>
                <c:pt idx="3">
                  <c:v>Межмуниципальный отдел МВД России "Суксунский"</c:v>
                </c:pt>
                <c:pt idx="4">
                  <c:v>ООО "ОВЕН"</c:v>
                </c:pt>
                <c:pt idx="5">
                  <c:v>Филиал ОАО "МРСК Урала" - "Пермэнерго"</c:v>
                </c:pt>
                <c:pt idx="6">
                  <c:v>Прочие</c:v>
                </c:pt>
              </c:strCache>
            </c:strRef>
          </c:cat>
          <c:val>
            <c:numRef>
              <c:f>Лист4!$B$30:$B$36</c:f>
              <c:numCache>
                <c:formatCode>General</c:formatCode>
                <c:ptCount val="7"/>
                <c:pt idx="0">
                  <c:v>21.5</c:v>
                </c:pt>
                <c:pt idx="1">
                  <c:v>11.7</c:v>
                </c:pt>
                <c:pt idx="2">
                  <c:v>6.9</c:v>
                </c:pt>
                <c:pt idx="3">
                  <c:v>6.2</c:v>
                </c:pt>
                <c:pt idx="4">
                  <c:v>1.7</c:v>
                </c:pt>
                <c:pt idx="5">
                  <c:v>1.6</c:v>
                </c:pt>
                <c:pt idx="6">
                  <c:v>50.4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1956923621568251E-5"/>
          <c:y val="8.7520265506771267E-3"/>
          <c:w val="0.64663685361274525"/>
          <c:h val="0.9627941838949986"/>
        </c:manualLayout>
      </c:layout>
      <c:pie3DChart>
        <c:varyColors val="1"/>
        <c:ser>
          <c:idx val="0"/>
          <c:order val="0"/>
          <c:explosion val="66"/>
          <c:dLbls>
            <c:dLbl>
              <c:idx val="0"/>
              <c:layout>
                <c:manualLayout>
                  <c:x val="0.267563504198091"/>
                  <c:y val="0.26666480024636746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22140222651900271"/>
                  <c:y val="0.5886153027800324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6.0137529588029863E-2"/>
                  <c:y val="0.53640474002886152"/>
                </c:manualLayout>
              </c:layout>
              <c:showVal val="1"/>
              <c:showCatNam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0725013975574579E-2"/>
                  <c:y val="-0.30032399359648365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8.8705499633851853E-2"/>
                  <c:y val="0.80767791283129575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4.9520420452034787E-2"/>
                  <c:y val="0.3139151947732373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8.3654961863853836E-2"/>
                  <c:y val="0.51993042181589921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0.11138033995717248"/>
                  <c:y val="4.6871707671429456E-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'[таблицы к слайдам.xls]Лист1'!$G$32:$G$40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Физкультура и спорт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'[таблицы к слайдам.xls]Лист1'!$H$32:$H$40</c:f>
              <c:numCache>
                <c:formatCode>0.0%</c:formatCode>
                <c:ptCount val="9"/>
                <c:pt idx="0">
                  <c:v>8.8000000000000064E-2</c:v>
                </c:pt>
                <c:pt idx="1">
                  <c:v>8.0000000000000043E-2</c:v>
                </c:pt>
                <c:pt idx="2">
                  <c:v>2.3E-2</c:v>
                </c:pt>
                <c:pt idx="3">
                  <c:v>0</c:v>
                </c:pt>
                <c:pt idx="4">
                  <c:v>0.65200000000000302</c:v>
                </c:pt>
                <c:pt idx="5">
                  <c:v>1.0999999999999998E-2</c:v>
                </c:pt>
                <c:pt idx="6">
                  <c:v>6.2000000000000034E-2</c:v>
                </c:pt>
                <c:pt idx="7">
                  <c:v>1.2999999999999998E-2</c:v>
                </c:pt>
                <c:pt idx="8">
                  <c:v>7.0999999999999994E-2</c:v>
                </c:pt>
              </c:numCache>
            </c:numRef>
          </c:val>
        </c:ser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288F8-8D53-46C2-8114-A52FA0AE47A7}" type="doc">
      <dgm:prSet loTypeId="urn:microsoft.com/office/officeart/2005/8/layout/hLis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C1771F9-1C9A-4F99-BFBC-C7EF8210868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Всего  6,9 млн. рублей </a:t>
          </a:r>
          <a:endParaRPr lang="ru-RU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BA85F7-EB77-4537-8B32-97A6AD7416D1}" type="parTrans" cxnId="{CE7F93B6-7F0F-4E9B-826F-7729034DA49B}">
      <dgm:prSet/>
      <dgm:spPr/>
      <dgm:t>
        <a:bodyPr/>
        <a:lstStyle/>
        <a:p>
          <a:endParaRPr lang="ru-RU"/>
        </a:p>
      </dgm:t>
    </dgm:pt>
    <dgm:pt modelId="{3754810C-8BB7-47C8-8F39-C457CF176293}" type="sibTrans" cxnId="{CE7F93B6-7F0F-4E9B-826F-7729034DA49B}">
      <dgm:prSet/>
      <dgm:spPr/>
      <dgm:t>
        <a:bodyPr/>
        <a:lstStyle/>
        <a:p>
          <a:endParaRPr lang="ru-RU"/>
        </a:p>
      </dgm:t>
    </dgm:pt>
    <dgm:pt modelId="{C732CC69-1007-45EC-9734-00AE0126C3FA}">
      <dgm:prSet phldrT="[Текст]" custScaleY="41528" custLinFactNeighborX="847" custLinFactNeighborY="-72094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C102C7C-86F5-4B26-BB6A-1A05F79C1D5D}" type="parTrans" cxnId="{4A8ADD27-B13C-4CF6-8591-64476565B952}">
      <dgm:prSet/>
      <dgm:spPr/>
      <dgm:t>
        <a:bodyPr/>
        <a:lstStyle/>
        <a:p>
          <a:endParaRPr lang="ru-RU"/>
        </a:p>
      </dgm:t>
    </dgm:pt>
    <dgm:pt modelId="{A1DCA79F-6F46-4C00-96E7-8931429EB94D}" type="sibTrans" cxnId="{4A8ADD27-B13C-4CF6-8591-64476565B952}">
      <dgm:prSet/>
      <dgm:spPr/>
      <dgm:t>
        <a:bodyPr/>
        <a:lstStyle/>
        <a:p>
          <a:endParaRPr lang="ru-RU"/>
        </a:p>
      </dgm:t>
    </dgm:pt>
    <dgm:pt modelId="{13CFBE41-AECA-4B6D-B097-AD669BCC0F89}">
      <dgm:prSet phldrT="[Текст]" custT="1"/>
      <dgm:spPr/>
      <dgm:t>
        <a:bodyPr/>
        <a:lstStyle/>
        <a:p>
          <a:r>
            <a:rPr lang="ru-RU" sz="2000" b="1" i="1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федеральный,краевой</a:t>
          </a:r>
          <a:r>
            <a: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бюджет</a:t>
          </a:r>
        </a:p>
        <a:p>
          <a:r>
            <a:rPr lang="ru-RU" sz="2600" b="1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 млн.рублей</a:t>
          </a:r>
        </a:p>
      </dgm:t>
    </dgm:pt>
    <dgm:pt modelId="{7E86EC6B-0BC4-486F-96B7-0CD5E010C438}" type="sibTrans" cxnId="{D145FE08-8367-496E-A5DC-CC91DB31C243}">
      <dgm:prSet/>
      <dgm:spPr/>
      <dgm:t>
        <a:bodyPr/>
        <a:lstStyle/>
        <a:p>
          <a:endParaRPr lang="ru-RU"/>
        </a:p>
      </dgm:t>
    </dgm:pt>
    <dgm:pt modelId="{80294F3E-F767-4893-96A4-4C418A6F3095}" type="parTrans" cxnId="{D145FE08-8367-496E-A5DC-CC91DB31C243}">
      <dgm:prSet/>
      <dgm:spPr/>
      <dgm:t>
        <a:bodyPr/>
        <a:lstStyle/>
        <a:p>
          <a:endParaRPr lang="ru-RU"/>
        </a:p>
      </dgm:t>
    </dgm:pt>
    <dgm:pt modelId="{0D8DA4B3-4E4A-4A61-B4D4-1F2CC9E0B40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 муниципального района</a:t>
          </a:r>
        </a:p>
        <a:p>
          <a:r>
            <a:rPr lang="ru-RU" sz="2600" b="1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0,6 млн.рублей</a:t>
          </a:r>
        </a:p>
      </dgm:t>
    </dgm:pt>
    <dgm:pt modelId="{0A786697-0EA0-4F33-AB67-E22EACA0481C}" type="sibTrans" cxnId="{3110208D-3BDE-4D19-96FE-0BCCBBC03C2E}">
      <dgm:prSet/>
      <dgm:spPr/>
      <dgm:t>
        <a:bodyPr/>
        <a:lstStyle/>
        <a:p>
          <a:endParaRPr lang="ru-RU"/>
        </a:p>
      </dgm:t>
    </dgm:pt>
    <dgm:pt modelId="{0AD4C918-9A1F-4F6D-98F5-D02FA82EF987}" type="parTrans" cxnId="{3110208D-3BDE-4D19-96FE-0BCCBBC03C2E}">
      <dgm:prSet/>
      <dgm:spPr/>
      <dgm:t>
        <a:bodyPr/>
        <a:lstStyle/>
        <a:p>
          <a:endParaRPr lang="ru-RU"/>
        </a:p>
      </dgm:t>
    </dgm:pt>
    <dgm:pt modelId="{D257D5F7-08E2-4790-9480-CE0EAEF372C1}">
      <dgm:prSet phldrT="[Текст]" custScaleY="41528" custLinFactNeighborX="847" custLinFactNeighborY="-72094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CFD3609-81F4-4E70-85D0-30807A628BB8}" type="parTrans" cxnId="{2919959D-DADD-45B7-9867-F4CFEC065B32}">
      <dgm:prSet/>
      <dgm:spPr/>
      <dgm:t>
        <a:bodyPr/>
        <a:lstStyle/>
        <a:p>
          <a:endParaRPr lang="ru-RU"/>
        </a:p>
      </dgm:t>
    </dgm:pt>
    <dgm:pt modelId="{3AC90776-1625-4FFC-AD3E-FEB94923F093}" type="sibTrans" cxnId="{2919959D-DADD-45B7-9867-F4CFEC065B32}">
      <dgm:prSet/>
      <dgm:spPr/>
      <dgm:t>
        <a:bodyPr/>
        <a:lstStyle/>
        <a:p>
          <a:endParaRPr lang="ru-RU"/>
        </a:p>
      </dgm:t>
    </dgm:pt>
    <dgm:pt modelId="{09869DB0-FC35-4A39-A73D-E7FC746D673E}" type="pres">
      <dgm:prSet presAssocID="{8F8288F8-8D53-46C2-8114-A52FA0AE47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74E9B-6E42-4FA2-93A3-A5668EEECC84}" type="pres">
      <dgm:prSet presAssocID="{8C1771F9-1C9A-4F99-BFBC-C7EF82108687}" presName="roof" presStyleLbl="dkBgShp" presStyleIdx="0" presStyleCnt="2" custScaleY="41528" custLinFactNeighborX="847" custLinFactNeighborY="-72094"/>
      <dgm:spPr/>
      <dgm:t>
        <a:bodyPr/>
        <a:lstStyle/>
        <a:p>
          <a:endParaRPr lang="ru-RU"/>
        </a:p>
      </dgm:t>
    </dgm:pt>
    <dgm:pt modelId="{35BEF818-862A-42CB-A1BD-49FF984A4785}" type="pres">
      <dgm:prSet presAssocID="{8C1771F9-1C9A-4F99-BFBC-C7EF82108687}" presName="pillars" presStyleCnt="0"/>
      <dgm:spPr/>
    </dgm:pt>
    <dgm:pt modelId="{208AFB45-5C4B-43C7-993C-76AAA01E5B04}" type="pres">
      <dgm:prSet presAssocID="{8C1771F9-1C9A-4F99-BFBC-C7EF82108687}" presName="pillar1" presStyleLbl="node1" presStyleIdx="0" presStyleCnt="2" custScaleX="46928" custScaleY="123203" custLinFactNeighborX="-1431" custLinFactNeighborY="2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B1B52-711B-40DC-8DFC-95DE1F0BC4BB}" type="pres">
      <dgm:prSet presAssocID="{13CFBE41-AECA-4B6D-B097-AD669BCC0F89}" presName="pillarX" presStyleLbl="node1" presStyleIdx="1" presStyleCnt="2" custScaleX="48516" custScaleY="128338" custLinFactNeighborX="-933" custLinFactNeighborY="4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F8B4E-DEA6-42A6-A715-471B32D4CB5E}" type="pres">
      <dgm:prSet presAssocID="{8C1771F9-1C9A-4F99-BFBC-C7EF82108687}" presName="base" presStyleLbl="dkBgShp" presStyleIdx="1" presStyleCnt="2" custLinFactNeighborY="85429"/>
      <dgm:spPr/>
    </dgm:pt>
  </dgm:ptLst>
  <dgm:cxnLst>
    <dgm:cxn modelId="{3110208D-3BDE-4D19-96FE-0BCCBBC03C2E}" srcId="{8C1771F9-1C9A-4F99-BFBC-C7EF82108687}" destId="{0D8DA4B3-4E4A-4A61-B4D4-1F2CC9E0B408}" srcOrd="0" destOrd="0" parTransId="{0AD4C918-9A1F-4F6D-98F5-D02FA82EF987}" sibTransId="{0A786697-0EA0-4F33-AB67-E22EACA0481C}"/>
    <dgm:cxn modelId="{2919959D-DADD-45B7-9867-F4CFEC065B32}" srcId="{8F8288F8-8D53-46C2-8114-A52FA0AE47A7}" destId="{D257D5F7-08E2-4790-9480-CE0EAEF372C1}" srcOrd="2" destOrd="0" parTransId="{7CFD3609-81F4-4E70-85D0-30807A628BB8}" sibTransId="{3AC90776-1625-4FFC-AD3E-FEB94923F093}"/>
    <dgm:cxn modelId="{1851DF1E-14A2-46DF-9983-0A58A29E6EEB}" type="presOf" srcId="{13CFBE41-AECA-4B6D-B097-AD669BCC0F89}" destId="{8FDB1B52-711B-40DC-8DFC-95DE1F0BC4BB}" srcOrd="0" destOrd="0" presId="urn:microsoft.com/office/officeart/2005/8/layout/hList3"/>
    <dgm:cxn modelId="{4A8ADD27-B13C-4CF6-8591-64476565B952}" srcId="{8F8288F8-8D53-46C2-8114-A52FA0AE47A7}" destId="{C732CC69-1007-45EC-9734-00AE0126C3FA}" srcOrd="1" destOrd="0" parTransId="{0C102C7C-86F5-4B26-BB6A-1A05F79C1D5D}" sibTransId="{A1DCA79F-6F46-4C00-96E7-8931429EB94D}"/>
    <dgm:cxn modelId="{3FAC1B29-8E4C-47BC-8D2D-C000796321C1}" type="presOf" srcId="{0D8DA4B3-4E4A-4A61-B4D4-1F2CC9E0B408}" destId="{208AFB45-5C4B-43C7-993C-76AAA01E5B04}" srcOrd="0" destOrd="0" presId="urn:microsoft.com/office/officeart/2005/8/layout/hList3"/>
    <dgm:cxn modelId="{CE7F93B6-7F0F-4E9B-826F-7729034DA49B}" srcId="{8F8288F8-8D53-46C2-8114-A52FA0AE47A7}" destId="{8C1771F9-1C9A-4F99-BFBC-C7EF82108687}" srcOrd="0" destOrd="0" parTransId="{48BA85F7-EB77-4537-8B32-97A6AD7416D1}" sibTransId="{3754810C-8BB7-47C8-8F39-C457CF176293}"/>
    <dgm:cxn modelId="{4C24181E-9F61-4DE4-836C-7E989A5CCF25}" type="presOf" srcId="{8F8288F8-8D53-46C2-8114-A52FA0AE47A7}" destId="{09869DB0-FC35-4A39-A73D-E7FC746D673E}" srcOrd="0" destOrd="0" presId="urn:microsoft.com/office/officeart/2005/8/layout/hList3"/>
    <dgm:cxn modelId="{D145FE08-8367-496E-A5DC-CC91DB31C243}" srcId="{8C1771F9-1C9A-4F99-BFBC-C7EF82108687}" destId="{13CFBE41-AECA-4B6D-B097-AD669BCC0F89}" srcOrd="1" destOrd="0" parTransId="{80294F3E-F767-4893-96A4-4C418A6F3095}" sibTransId="{7E86EC6B-0BC4-486F-96B7-0CD5E010C438}"/>
    <dgm:cxn modelId="{CA50EF07-32C3-45DB-A7C0-5948D3378AF1}" type="presOf" srcId="{8C1771F9-1C9A-4F99-BFBC-C7EF82108687}" destId="{B5174E9B-6E42-4FA2-93A3-A5668EEECC84}" srcOrd="0" destOrd="0" presId="urn:microsoft.com/office/officeart/2005/8/layout/hList3"/>
    <dgm:cxn modelId="{02C15E49-8344-4CF2-BA74-099AF2D06CB4}" type="presParOf" srcId="{09869DB0-FC35-4A39-A73D-E7FC746D673E}" destId="{B5174E9B-6E42-4FA2-93A3-A5668EEECC84}" srcOrd="0" destOrd="0" presId="urn:microsoft.com/office/officeart/2005/8/layout/hList3"/>
    <dgm:cxn modelId="{25E8DC49-5015-4A9C-88F9-750926DF5595}" type="presParOf" srcId="{09869DB0-FC35-4A39-A73D-E7FC746D673E}" destId="{35BEF818-862A-42CB-A1BD-49FF984A4785}" srcOrd="1" destOrd="0" presId="urn:microsoft.com/office/officeart/2005/8/layout/hList3"/>
    <dgm:cxn modelId="{72523EE4-75E5-4466-88DC-E69A842B1C58}" type="presParOf" srcId="{35BEF818-862A-42CB-A1BD-49FF984A4785}" destId="{208AFB45-5C4B-43C7-993C-76AAA01E5B04}" srcOrd="0" destOrd="0" presId="urn:microsoft.com/office/officeart/2005/8/layout/hList3"/>
    <dgm:cxn modelId="{63D183FB-84D4-4C39-AA75-4201ECA4E101}" type="presParOf" srcId="{35BEF818-862A-42CB-A1BD-49FF984A4785}" destId="{8FDB1B52-711B-40DC-8DFC-95DE1F0BC4BB}" srcOrd="1" destOrd="0" presId="urn:microsoft.com/office/officeart/2005/8/layout/hList3"/>
    <dgm:cxn modelId="{357628E9-2A54-4600-A5B3-456A03C9E0AE}" type="presParOf" srcId="{09869DB0-FC35-4A39-A73D-E7FC746D673E}" destId="{6AEF8B4E-DEA6-42A6-A715-471B32D4CB5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0.42017</cdr:x>
      <cdr:y>0.17143</cdr:y>
    </cdr:from>
    <cdr:to>
      <cdr:x>0.4958</cdr:x>
      <cdr:y>0.239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600400" y="432048"/>
          <a:ext cx="648072" cy="17030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0.28542</cdr:x>
      <cdr:y>0.47569</cdr:y>
    </cdr:from>
    <cdr:to>
      <cdr:x>0.36667</cdr:x>
      <cdr:y>0.54861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4925" y="1304925"/>
          <a:ext cx="3714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0.40762</cdr:x>
      <cdr:y>0.02857</cdr:y>
    </cdr:from>
    <cdr:to>
      <cdr:x>0.54304</cdr:x>
      <cdr:y>0.17034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92896" y="72008"/>
          <a:ext cx="1160407" cy="357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C00000"/>
              </a:solidFill>
            </a:rPr>
            <a:t>109,8%</a:t>
          </a:r>
        </a:p>
      </cdr:txBody>
    </cdr:sp>
  </cdr:relSizeAnchor>
  <cdr:relSizeAnchor xmlns:cdr="http://schemas.openxmlformats.org/drawingml/2006/chartDrawing">
    <cdr:from>
      <cdr:x>0.3572</cdr:x>
      <cdr:y>0.62857</cdr:y>
    </cdr:from>
    <cdr:to>
      <cdr:x>0.44964</cdr:x>
      <cdr:y>0.68571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060848" y="1584176"/>
          <a:ext cx="792088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0.33199</cdr:x>
      <cdr:y>0.74286</cdr:y>
    </cdr:from>
    <cdr:to>
      <cdr:x>0.46741</cdr:x>
      <cdr:y>0.88571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44824" y="1872208"/>
          <a:ext cx="116040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111,3%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0.23769</cdr:x>
      <cdr:y>0.35521</cdr:y>
    </cdr:from>
    <cdr:to>
      <cdr:x>0.38031</cdr:x>
      <cdr:y>0.41892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3501" y="1752600"/>
          <a:ext cx="8001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0.19167</cdr:x>
      <cdr:y>0.44498</cdr:y>
    </cdr:from>
    <cdr:to>
      <cdr:x>0.30542</cdr:x>
      <cdr:y>0.47864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1656184" y="2691384"/>
          <a:ext cx="982909" cy="2035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0.52971</cdr:x>
      <cdr:y>0.21042</cdr:y>
    </cdr:from>
    <cdr:to>
      <cdr:x>0.59593</cdr:x>
      <cdr:y>0.24517</cdr:y>
    </cdr:to>
    <cdr:sp macro="" textlink="">
      <cdr:nvSpPr>
        <cdr:cNvPr id="8" name="TextBox 7"/>
        <cdr:cNvSpPr txBox="1"/>
      </cdr:nvSpPr>
      <cdr:spPr>
        <a:xfrm xmlns:a="http://schemas.openxmlformats.org/drawingml/2006/main" flipV="1">
          <a:off x="2971801" y="1038225"/>
          <a:ext cx="37147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0.475</cdr:x>
      <cdr:y>0.33783</cdr:y>
    </cdr:from>
    <cdr:to>
      <cdr:x>0.6</cdr:x>
      <cdr:y>0.37354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4104456" y="2043312"/>
          <a:ext cx="1080120" cy="216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0.75833</cdr:x>
      <cdr:y>0.11163</cdr:y>
    </cdr:from>
    <cdr:to>
      <cdr:x>0.89324</cdr:x>
      <cdr:y>0.14072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6552728" y="675160"/>
          <a:ext cx="1165694" cy="17594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00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0.175</cdr:x>
      <cdr:y>0.36164</cdr:y>
    </cdr:from>
    <cdr:to>
      <cdr:x>0.27347</cdr:x>
      <cdr:y>0.42733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12168" y="2187328"/>
          <a:ext cx="850875" cy="397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0.175</cdr:x>
      <cdr:y>0.36164</cdr:y>
    </cdr:from>
    <cdr:to>
      <cdr:x>0.31591</cdr:x>
      <cdr:y>0.42387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512168" y="2187328"/>
          <a:ext cx="1217597" cy="376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+ 77,4%</a:t>
          </a:r>
        </a:p>
      </cdr:txBody>
    </cdr:sp>
  </cdr:relSizeAnchor>
  <cdr:relSizeAnchor xmlns:cdr="http://schemas.openxmlformats.org/drawingml/2006/chartDrawing">
    <cdr:from>
      <cdr:x>0.46667</cdr:x>
      <cdr:y>0.25449</cdr:y>
    </cdr:from>
    <cdr:to>
      <cdr:x>0.61268</cdr:x>
      <cdr:y>0.31524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032448" y="1539256"/>
          <a:ext cx="1261666" cy="36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-16,4 %</a:t>
          </a:r>
        </a:p>
      </cdr:txBody>
    </cdr:sp>
  </cdr:relSizeAnchor>
  <cdr:relSizeAnchor xmlns:cdr="http://schemas.openxmlformats.org/drawingml/2006/chartDrawing">
    <cdr:from>
      <cdr:x>0.76667</cdr:x>
      <cdr:y>0.04019</cdr:y>
    </cdr:from>
    <cdr:to>
      <cdr:x>0.88333</cdr:x>
      <cdr:y>0.09972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624736" y="243112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-10,5%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C0AEEB-4DCF-4CF6-B399-7B68028C0641}" type="datetimeFigureOut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A1EDED-0B55-4536-AADF-B06F92721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A79D6A-F5FC-4498-B71C-62EC25B16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D75EF-A88B-4E99-83F8-7A6E22605036}" type="slidenum">
              <a:rPr lang="ru-RU" altLang="ru-RU" smtClean="0"/>
              <a:pPr/>
              <a:t>20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1F159A9-C8CC-473F-972D-C62C202B1C48}" type="slidenum">
              <a:rPr lang="ru-RU" altLang="ru-RU" sz="1200">
                <a:latin typeface="Arial" charset="0"/>
              </a:rPr>
              <a:pPr algn="r"/>
              <a:t>3</a:t>
            </a:fld>
            <a:endParaRPr lang="ru-RU" altLang="ru-RU" sz="1200" dirty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z="1000" dirty="0" smtClean="0"/>
              <a:t> 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cs typeface="Times New Roman" pitchFamily="18" charset="0"/>
              </a:rPr>
              <a:t>    </a:t>
            </a:r>
            <a:endParaRPr lang="ru-RU" altLang="ru-RU" sz="800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40631-5E58-4C76-B4B6-DB88911DCBD6}" type="slidenum">
              <a:rPr lang="ru-RU" altLang="ru-RU" smtClean="0"/>
              <a:pPr/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ru-RU" altLang="ru-RU" sz="1100" dirty="0" smtClean="0"/>
          </a:p>
          <a:p>
            <a:pPr algn="just"/>
            <a:endParaRPr lang="ru-RU" altLang="ru-RU" dirty="0" smtClean="0"/>
          </a:p>
          <a:p>
            <a:pPr algn="just"/>
            <a:endParaRPr lang="ru-RU" altLang="ru-RU" dirty="0" smtClean="0"/>
          </a:p>
          <a:p>
            <a:pPr algn="just"/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27E90-2262-4975-A039-A359813F6297}" type="slidenum">
              <a:rPr lang="ru-RU" altLang="ru-RU" smtClean="0"/>
              <a:pPr/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400" dirty="0" smtClean="0"/>
              <a:t>	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716463"/>
            <a:ext cx="626427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716463"/>
            <a:ext cx="626427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	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F1E2E-CD57-46B3-B71D-77BB4D90756B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4529138"/>
            <a:ext cx="6264275" cy="5399087"/>
          </a:xfrm>
          <a:noFill/>
          <a:ln/>
        </p:spPr>
        <p:txBody>
          <a:bodyPr/>
          <a:lstStyle/>
          <a:p>
            <a:endParaRPr lang="ru-RU" altLang="ru-RU" sz="9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A13A-2E0F-4986-B8C7-C0D9DC90B08C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67FE-F605-4BD5-B5D5-43D0D2A32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EB9-E22B-43CE-8038-E8A42DC74937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0A3D-5475-41B7-9221-C68E047C8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A03B-71AF-489C-B984-DA7A9BF34387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205B-E65E-4B30-991E-4BEBD111AA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D588-C667-4308-B997-8AFB9EE597E6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6D19-DCFE-4ECD-9086-7F2232CED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30A0-88D7-41C3-94A8-CD5DA0C4F64C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8FD7-977D-4E8E-942C-39A70AE0E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C2B2-4BCB-440E-A6CF-0C7E5D2EC19B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9440-2272-4B5F-8608-410868D26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7518-BCEC-4C48-8637-7A995B182890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ED94-4138-4C4E-9C2B-5B667B4BC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2409-6DC5-4BFD-A24C-CF3A826459C9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C558-C892-4145-B121-E17470788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C9A7-61FC-43D5-A5B8-33718A47F2D6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EE5A-4DFE-4566-A0DF-3741E7F5B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E4EC-07B6-47BF-9098-F7561163211E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F3D2-A26F-4C87-A236-1372F90CC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3A4C-9A37-489B-AFBD-DA457FADFF19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24A5-C9D3-451D-981B-CEC92F524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1C4F-C9F5-417A-A498-303905D9CC65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F109-DD4C-49BD-AF93-EBB7680D0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DB51A9-094B-4214-80A2-C507104133A2}" type="datetime1">
              <a:rPr lang="ru-RU"/>
              <a:pPr>
                <a:defRPr/>
              </a:pPr>
              <a:t>06.06.2018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5FBA8C-DA87-4FE4-B2E5-F9B9A1FED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8" r:id="rId9"/>
    <p:sldLayoutId id="2147484266" r:id="rId10"/>
    <p:sldLayoutId id="2147484267" r:id="rId11"/>
    <p:sldLayoutId id="214748426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\Desktop\публ слушания\iCA8NHA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85888"/>
            <a:ext cx="78644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FEFFF">
                  <a:alpha val="27000"/>
                </a:srgbClr>
              </a:gs>
              <a:gs pos="39999">
                <a:schemeClr val="bg1"/>
              </a:gs>
              <a:gs pos="70000">
                <a:srgbClr val="D9D9FF"/>
              </a:gs>
              <a:gs pos="100000">
                <a:srgbClr val="EFEFFF"/>
              </a:gs>
            </a:gsLst>
            <a:lin ang="5400000" scaled="0"/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02" name="Заголовок 1"/>
          <p:cNvSpPr>
            <a:spLocks noGrp="1"/>
          </p:cNvSpPr>
          <p:nvPr>
            <p:ph type="title"/>
          </p:nvPr>
        </p:nvSpPr>
        <p:spPr>
          <a:xfrm>
            <a:off x="684213" y="1916113"/>
            <a:ext cx="8229600" cy="2366962"/>
          </a:xfrm>
        </p:spPr>
        <p:txBody>
          <a:bodyPr/>
          <a:lstStyle/>
          <a:p>
            <a:pPr marL="660400" indent="-660400" algn="ctr" eaLnBrk="1" hangingPunct="1"/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Об итогах исполнения бюджета</a:t>
            </a:r>
            <a: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уксунского муниципального района</a:t>
            </a:r>
            <a:b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4000" b="1" i="1" dirty="0" smtClean="0">
                <a:solidFill>
                  <a:srgbClr val="094479"/>
                </a:solidFill>
                <a:latin typeface="Times New Roman" pitchFamily="18" charset="0"/>
                <a:cs typeface="Times New Roman" pitchFamily="18" charset="0"/>
              </a:rPr>
              <a:t>7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73464-B749-42E4-A3F4-569C70E7A67C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755650" y="5227638"/>
            <a:ext cx="8101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 2" pitchFamily="18" charset="2"/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Докладчик </a:t>
            </a:r>
            <a:r>
              <a:rPr lang="ru-RU" altLang="ru-RU" sz="2400" b="1" i="1" dirty="0" smtClean="0">
                <a:solidFill>
                  <a:srgbClr val="7030A0"/>
                </a:solidFill>
              </a:rPr>
              <a:t>–</a:t>
            </a:r>
            <a:endParaRPr lang="ru-RU" altLang="ru-RU" sz="24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260350"/>
            <a:ext cx="784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Администрация Суксунского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по группам доходов, тыс.рублей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809624"/>
          <a:ext cx="8640959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35975" cy="714375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по налоговым и неналоговым доходам бюджета в сопоставимых условиях </a:t>
            </a:r>
          </a:p>
        </p:txBody>
      </p:sp>
      <p:sp>
        <p:nvSpPr>
          <p:cNvPr id="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CFD2E-2BFC-422C-928F-3CF00E56A67B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9" y="908717"/>
          <a:ext cx="8640960" cy="5884761"/>
        </p:xfrm>
        <a:graphic>
          <a:graphicData uri="http://schemas.openxmlformats.org/drawingml/2006/table">
            <a:tbl>
              <a:tblPr/>
              <a:tblGrid>
                <a:gridCol w="2870485"/>
                <a:gridCol w="1353048"/>
                <a:gridCol w="1568019"/>
                <a:gridCol w="1315112"/>
                <a:gridCol w="1534296"/>
              </a:tblGrid>
              <a:tr h="3307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год, тыс.рублей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год, тыс.рублей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тыс.рублей 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г., %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7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Налоговые, неналоговые доходы, в т.ч. 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107 457,00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108 979,60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1 522,60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78 203,60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83 416,20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106,7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5 212,60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6 388,10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5 192,50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-1 195,60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7 973,60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8 083,60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ЕНВД 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3 909,00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3 312,70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-596,30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Аренда земли, вкл. продажу права 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1 472,80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1 845,90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125,3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373,10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1 310,30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1 243,20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-67,10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4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4 131,30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2 208,50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53,5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-1 922,80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1 196,90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810,1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-386,80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окр. среду</a:t>
                      </a:r>
                    </a:p>
                  </a:txBody>
                  <a:tcPr marL="7526" marR="7526" marT="7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556,1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175,5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31,6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-380,60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2 108,00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2 522,00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119,6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414,00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налог. и неналоговые доходы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207,3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169,4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-37,90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-454360"/>
            <a:ext cx="8784976" cy="107504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НДФЛ по дополнительному нормативу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56D19-DCFE-4ECD-9086-7F2232CED59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764704"/>
          <a:ext cx="86409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95936" y="11247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E07C9"/>
                </a:solidFill>
              </a:rPr>
              <a:t>115,2%</a:t>
            </a:r>
            <a:endParaRPr lang="ru-RU" sz="2800" b="1" dirty="0">
              <a:solidFill>
                <a:srgbClr val="1E07C9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2451734"/>
          <a:ext cx="8358246" cy="440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ignpostmag.com/media/k2/items/cache/0548677e6432786dd8df61eb3aaec139_XL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6286544" cy="3429024"/>
          </a:xfrm>
        </p:spPr>
        <p:txBody>
          <a:bodyPr/>
          <a:lstStyle/>
          <a:p>
            <a:pPr algn="ctr"/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  <a:endParaRPr lang="ru-RU" alt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582594"/>
          </a:xfrm>
        </p:spPr>
        <p:txBody>
          <a:bodyPr/>
          <a:lstStyle/>
          <a:p>
            <a:pPr algn="ctr"/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Объемы  реализации муниципальных программ </a:t>
            </a:r>
            <a:b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в  2017 году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F2B32-4382-4F90-929F-EBA69A12CC6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715436" cy="596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  <a:gridCol w="2214578"/>
                <a:gridCol w="2000264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Расходы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881,9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96,1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40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"Образование"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344 759,3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"Создание комфортной среды"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60 851,4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"Управление финансами"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43 555,0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"Молодежная политика"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7 946,0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"Физкультура и спорт"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6 891,5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"Культура"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3 509,9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557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"Управление имуществом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земельными ресурсами»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1 182,5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"Экономическое развитие"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"Территориальное развитие"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"Обеспечение безопасности"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937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2000" b="1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b="1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49 528,6</a:t>
                      </a:r>
                      <a:endParaRPr lang="ru-RU" sz="20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20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58775" y="142852"/>
            <a:ext cx="8642381" cy="35719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расходной части бюджета за 2017 год</a:t>
            </a: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153BD-956F-4F80-9A1B-3DCB9BDD2836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5143512"/>
          <a:ext cx="864403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571479"/>
          <a:ext cx="8715436" cy="4601624"/>
        </p:xfrm>
        <a:graphic>
          <a:graphicData uri="http://schemas.openxmlformats.org/drawingml/2006/table">
            <a:tbl>
              <a:tblPr/>
              <a:tblGrid>
                <a:gridCol w="2237992"/>
                <a:gridCol w="1698205"/>
                <a:gridCol w="1431347"/>
                <a:gridCol w="1601167"/>
                <a:gridCol w="1746725"/>
              </a:tblGrid>
              <a:tr h="59505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план, тыс.рублей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расходов, 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3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– всего, в т.ч.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539 781,00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518 881,90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224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47 484,80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45 495,60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56 299,90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41 267,50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1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ЖКХ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12 305,10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12 193,70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4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9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339 296,60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338 217,40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9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5766,8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34 621,20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32 024,30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6 891,70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6 891,50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36 966,70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36 966,70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928670"/>
            <a:ext cx="8858250" cy="642938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Динамика исполнения расходной части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D4E2E-3218-49D5-BAD3-654D71D97A0C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09388"/>
          <a:ext cx="8572500" cy="4234192"/>
        </p:xfrm>
        <a:graphic>
          <a:graphicData uri="http://schemas.openxmlformats.org/drawingml/2006/table">
            <a:tbl>
              <a:tblPr/>
              <a:tblGrid>
                <a:gridCol w="3912626"/>
                <a:gridCol w="1516662"/>
                <a:gridCol w="1285884"/>
                <a:gridCol w="1857328"/>
              </a:tblGrid>
              <a:tr h="564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год, тыс.рублей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год,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Прирост (снижение)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2017/2016,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i="0" u="none" strike="noStrike" dirty="0">
                          <a:solidFill>
                            <a:srgbClr val="000099"/>
                          </a:solidFill>
                          <a:latin typeface="Times New Roman"/>
                        </a:rPr>
                        <a:t>Расходы – всего, в том числе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99"/>
                          </a:solidFill>
                          <a:latin typeface="Times New Roman"/>
                        </a:rPr>
                        <a:t>542 </a:t>
                      </a:r>
                      <a:r>
                        <a:rPr lang="ru-RU" sz="2000" b="1" i="0" u="none" strike="noStrike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173,6</a:t>
                      </a:r>
                      <a:endParaRPr lang="ru-RU" sz="2000" b="1" i="0" u="none" strike="noStrike" dirty="0">
                        <a:solidFill>
                          <a:srgbClr val="000099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518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 881,9</a:t>
                      </a:r>
                      <a:endParaRPr lang="ru-RU" sz="2000" b="1" i="0" u="none" strike="noStrike" dirty="0">
                        <a:solidFill>
                          <a:srgbClr val="000099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95,7%</a:t>
                      </a:r>
                      <a:endParaRPr lang="ru-RU" sz="2000" b="1" i="0" u="none" strike="noStrike" dirty="0">
                        <a:solidFill>
                          <a:srgbClr val="000099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45 495,6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0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4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41 267,5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12 193,7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137,4%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1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338 217,4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8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406,1%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1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32 024,3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6 891,5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36 966,7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8828" y="142852"/>
            <a:ext cx="657232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оплаты 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642910" y="1142984"/>
          <a:ext cx="8215400" cy="545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74"/>
                <a:gridCol w="2037420"/>
                <a:gridCol w="1708803"/>
                <a:gridCol w="1708803"/>
              </a:tblGrid>
              <a:tr h="786231"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в %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</a:tr>
              <a:tr h="9609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в экономике  края (руб.)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34 153,6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FF"/>
                    </a:solidFill>
                  </a:tcPr>
                </a:tc>
              </a:tr>
              <a:tr h="960951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в экономике  района (руб.)</a:t>
                      </a:r>
                      <a:endParaRPr lang="ru-RU" sz="20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23 477,4</a:t>
                      </a:r>
                      <a:endParaRPr lang="ru-RU" sz="24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25 216,2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</a:tr>
              <a:tr h="66975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образование (руб.) </a:t>
                      </a:r>
                      <a:endParaRPr lang="ru-RU" sz="20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22 482,3</a:t>
                      </a:r>
                      <a:endParaRPr lang="ru-RU" sz="2400" b="1" dirty="0">
                        <a:solidFill>
                          <a:srgbClr val="33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26 026,3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/>
                </a:tc>
              </a:tr>
              <a:tr h="9172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в экономике района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9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C04D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873 078,9</a:t>
                      </a:r>
                      <a:endParaRPr lang="ru-RU" sz="2400" b="1" dirty="0">
                        <a:solidFill>
                          <a:srgbClr val="CC04D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965 882,8</a:t>
                      </a:r>
                      <a:endParaRPr lang="ru-RU" sz="2400" b="1" dirty="0">
                        <a:solidFill>
                          <a:srgbClr val="CC04D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2400" b="1" dirty="0">
                        <a:solidFill>
                          <a:srgbClr val="CC04D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/>
                </a:tc>
              </a:tr>
              <a:tr h="9463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в бюджете, факт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900" b="1" dirty="0"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C04D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292 806,6</a:t>
                      </a:r>
                      <a:endParaRPr lang="ru-RU" sz="2400" b="1" dirty="0">
                        <a:solidFill>
                          <a:srgbClr val="CC04D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253 960,6 </a:t>
                      </a:r>
                      <a:r>
                        <a:rPr lang="ru-RU" sz="1100" b="1" dirty="0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1" dirty="0" err="1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ау\бу</a:t>
                      </a:r>
                      <a:r>
                        <a:rPr lang="ru-RU" sz="1100" b="1" baseline="0" dirty="0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не </a:t>
                      </a:r>
                      <a:r>
                        <a:rPr lang="ru-RU" sz="1100" b="1" baseline="0" dirty="0" err="1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мунципальные</a:t>
                      </a:r>
                      <a:r>
                        <a:rPr lang="ru-RU" sz="1100" b="1" baseline="0" dirty="0" smtClean="0">
                          <a:solidFill>
                            <a:srgbClr val="CC04D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dirty="0">
                        <a:solidFill>
                          <a:srgbClr val="CC04D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C04D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13" marB="45713"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2565" name="Picture 2" descr="http://im1-tub-ru.yandex.net/i?id=aa7078b8320ee4727f001ff4f1d4bcea-11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714512" cy="9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Информация по использованию средств резервного фонда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2017 году</a:t>
            </a:r>
          </a:p>
        </p:txBody>
      </p:sp>
      <p:sp>
        <p:nvSpPr>
          <p:cNvPr id="6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6F527-9C9F-48C2-8936-94EDE09224F1}" type="slidenum">
              <a:rPr lang="ru-RU" sz="14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00108"/>
            <a:ext cx="73581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Резервный фонд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143372" y="1928802"/>
            <a:ext cx="500063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428868"/>
            <a:ext cx="7358063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b="1" dirty="0" smtClean="0"/>
              <a:t>АДМИНИСТРАЦИЯ РАЙОНА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77,7  ТЫС.РУБЛЕЙ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000504"/>
            <a:ext cx="7358063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b="1" dirty="0" smtClean="0"/>
              <a:t>ПРОВЕДЕНИЕ ОБСЛЕДОВАНИЯ  ТЕХНИЧЕСКОГО СОСТОЯНИЯ СТРОИТЕЛЬНЫХ КОНСТРУКЦИЙ  ПО АДРЕСУ : П.СУКСУН,УЛ.КОЛХОЗНАЯ,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14810" y="3429000"/>
            <a:ext cx="500063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5357850" cy="857256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Финансовая помощь передаваемая бюджетам поселений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3959-DF9A-413F-A5B2-D2E8446E1E2E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785786" y="1571612"/>
            <a:ext cx="307183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Передача полномочий на уровень поселений</a:t>
            </a:r>
            <a:endParaRPr lang="en-US" altLang="ru-RU" sz="2000" b="1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000628" y="1500174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/>
              <a:t>Софинансирование полномочий поселений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393803" y="2463793"/>
            <a:ext cx="500066" cy="158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4348" y="2714620"/>
            <a:ext cx="185737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Дорожная деятельность в отношении дорог  МР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3357562"/>
            <a:ext cx="2071702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полномочий: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ремонту дорог   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243,7 тыс. рублей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ремонту учреждений культуры               414,6 тыс.рублей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5357826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712,9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4214818"/>
            <a:ext cx="2000264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поселения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H="1">
            <a:off x="58700" y="4441838"/>
            <a:ext cx="1604978" cy="793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72396" y="2143116"/>
            <a:ext cx="1285884" cy="50006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786182" y="2643182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Городское поселение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4357686" y="2000240"/>
            <a:ext cx="1143008" cy="57150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929454" y="2714620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Сельские поселения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858016" y="3500438"/>
            <a:ext cx="207170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 полномочий  сельских поселений улучшению коммунальной инфраструктуры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959,0 тыс. рублей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" descr="C:\Documents and Settings\bd09sn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21471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358188" cy="11430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на 2017 год утвержден Решением Земского собрания от 22.12.2016 № 286</a:t>
            </a:r>
            <a:b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 параметрами на 3 года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6DE14-89EB-459A-9B60-628F2EA67435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539552" y="1484784"/>
            <a:ext cx="8286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>
                <a:solidFill>
                  <a:srgbClr val="3333CC"/>
                </a:solidFill>
              </a:rPr>
              <a:t>Ревизионной комиссией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направлено </a:t>
            </a:r>
            <a:r>
              <a:rPr lang="ru-RU" altLang="ru-RU" sz="2000" b="1" dirty="0">
                <a:solidFill>
                  <a:srgbClr val="3333CC"/>
                </a:solidFill>
              </a:rPr>
              <a:t>заключение о соответствии требованиям бюджетного законодательства РФ проекта бюджета муниципального района на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2017 </a:t>
            </a:r>
            <a:r>
              <a:rPr lang="ru-RU" altLang="ru-RU" sz="2000" b="1" dirty="0">
                <a:solidFill>
                  <a:srgbClr val="3333CC"/>
                </a:solidFill>
              </a:rPr>
              <a:t>год и плановый период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2018-2019 </a:t>
            </a:r>
            <a:r>
              <a:rPr lang="ru-RU" altLang="ru-RU" sz="2000" b="1" dirty="0">
                <a:solidFill>
                  <a:srgbClr val="3333CC"/>
                </a:solidFill>
              </a:rPr>
              <a:t>гг.</a:t>
            </a: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67544" y="2780928"/>
            <a:ext cx="8286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</a:rPr>
              <a:t>Основные ограничения и требования, установленные  Бюджетным кодексом РФ проектом бюджета выполнены. Учтены рекомендации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Министерства финансов ПК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проекту бюджета</a:t>
            </a:r>
            <a:endParaRPr lang="ru-RU" alt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4" name="Прямоугольник 8"/>
          <p:cNvSpPr>
            <a:spLocks noChangeArrowheads="1"/>
          </p:cNvSpPr>
          <p:nvPr/>
        </p:nvSpPr>
        <p:spPr bwMode="auto">
          <a:xfrm>
            <a:off x="571472" y="4071942"/>
            <a:ext cx="8286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>
                <a:solidFill>
                  <a:srgbClr val="3333CC"/>
                </a:solidFill>
              </a:rPr>
              <a:t>Заключено Соглашение на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2017 </a:t>
            </a:r>
            <a:r>
              <a:rPr lang="ru-RU" altLang="ru-RU" sz="2000" b="1" dirty="0">
                <a:solidFill>
                  <a:srgbClr val="3333CC"/>
                </a:solidFill>
              </a:rPr>
              <a:t>год о мерах по повышению эффективности использования бюджетных средств и увеличению налоговых и неналоговых доходов бюджета, а также  осуществления контроля за их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исполнением</a:t>
            </a:r>
            <a:endParaRPr lang="ru-RU" altLang="ru-RU" sz="20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2017 году 8 раз вносились изменения в решение о бюджете муниципального района по корректировке доходной и расходной части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2AB40-0141-4E2D-BBF1-FA42E22673F8}" type="slidenum">
              <a:rPr lang="en-US" altLang="ru-RU" sz="14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altLang="ru-RU" sz="14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071546"/>
            <a:ext cx="8655496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с объемом            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469 353,3 тыс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188641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Расходы на реализацию муниципальных целевых программ в </a:t>
            </a:r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2017 </a:t>
            </a:r>
            <a:r>
              <a:rPr lang="ru-RU" sz="2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году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571744"/>
            <a:ext cx="8358246" cy="8566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учавствовали в софинансировании с краевыми и федеральными  целевыми программами 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3581173"/>
            <a:ext cx="3165253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комфортной среды проживания на территории Суксунского муниципального района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3571876"/>
            <a:ext cx="1511598" cy="1224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321" y="3571876"/>
            <a:ext cx="1873787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Суксунского района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69101" y="5025251"/>
            <a:ext cx="698488" cy="220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214429" y="5000621"/>
            <a:ext cx="714366" cy="28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32525" y="5073651"/>
            <a:ext cx="695325" cy="15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259130" y="5027622"/>
            <a:ext cx="714375" cy="23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838281" y="5091907"/>
            <a:ext cx="639763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14612" y="4786322"/>
            <a:ext cx="195263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28596" y="5500702"/>
            <a:ext cx="1643074" cy="9890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1 677,8 -КБ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00298" y="5500702"/>
            <a:ext cx="1397127" cy="9890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142,6  -КБ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1588" y="5499100"/>
            <a:ext cx="2089150" cy="9890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9 684,1  -КБ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3372" y="3571876"/>
            <a:ext cx="1511598" cy="1224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6248" y="5500702"/>
            <a:ext cx="1643074" cy="9890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364,4 - ФБ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1 897,3 - КБ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4973642" y="5027622"/>
            <a:ext cx="714375" cy="23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00562" y="4786322"/>
            <a:ext cx="195263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12" cy="10620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F3D2-A26F-4C87-A236-1372F90CC0F9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1214423"/>
            <a:ext cx="8435279" cy="785818"/>
            <a:chOff x="0" y="-191127"/>
            <a:chExt cx="8435279" cy="7903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-191127"/>
              <a:ext cx="8435279" cy="7903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-191126"/>
              <a:ext cx="8435279" cy="64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bg1"/>
                  </a:solidFill>
                </a:rPr>
                <a:t>Всего </a:t>
              </a:r>
              <a:r>
                <a:rPr lang="ru-RU" sz="32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6,2</a:t>
              </a:r>
              <a:r>
                <a:rPr lang="ru-RU" sz="3200" b="1" i="1" kern="1200" dirty="0" smtClean="0">
                  <a:solidFill>
                    <a:schemeClr val="bg1"/>
                  </a:solidFill>
                </a:rPr>
                <a:t> млн. рублей </a:t>
              </a:r>
              <a:endParaRPr lang="ru-RU" sz="3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7159" y="2071679"/>
            <a:ext cx="2714643" cy="1285883"/>
            <a:chOff x="2651" y="576065"/>
            <a:chExt cx="2838264" cy="1543651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651" y="576065"/>
              <a:ext cx="2838264" cy="154365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651" y="576065"/>
              <a:ext cx="2838264" cy="1543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 района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0,6 млн.рублей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00364" y="2071678"/>
            <a:ext cx="2853930" cy="1357321"/>
            <a:chOff x="2550116" y="-9432"/>
            <a:chExt cx="2853930" cy="162940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92992" y="-9431"/>
              <a:ext cx="2711054" cy="154365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550116" y="-9432"/>
              <a:ext cx="2853930" cy="16294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Пермского края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1,7 млн.рублей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29322" y="1928802"/>
            <a:ext cx="3214678" cy="1428760"/>
            <a:chOff x="5477279" y="303656"/>
            <a:chExt cx="3182684" cy="1816060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5477279" y="485262"/>
              <a:ext cx="2879571" cy="163445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477279" y="303656"/>
              <a:ext cx="3182684" cy="16690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бюджет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3,9 млн.рублей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596" y="3429000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Обеспечение жильем отдельных категорий граждан, установленных Федеральным законом № 5-ФЗ «О ветеранах», «О социальной защите инвалидов в РФ» - </a:t>
            </a:r>
            <a:r>
              <a:rPr lang="ru-RU" sz="2000" b="1" dirty="0" smtClean="0">
                <a:solidFill>
                  <a:srgbClr val="000099"/>
                </a:solidFill>
              </a:rPr>
              <a:t>1,3 млн. рублей    (2 чел.)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C04D1"/>
                </a:solidFill>
              </a:rPr>
              <a:t>Указ Президента РФ № 714 «Об обеспечении жильем ветеранов Великой Отечественной войны 1941 - 1945 годов – </a:t>
            </a:r>
            <a:r>
              <a:rPr lang="ru-RU" sz="2000" b="1" dirty="0" smtClean="0">
                <a:solidFill>
                  <a:srgbClr val="CC04D1"/>
                </a:solidFill>
              </a:rPr>
              <a:t>2,6 млн. рублей  (2  чел.)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CC04D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Обеспечение жильем молодых семей (в рамках ФЦП «Жилище»)-</a:t>
            </a:r>
            <a:r>
              <a:rPr lang="ru-RU" sz="2000" b="1" dirty="0" smtClean="0">
                <a:solidFill>
                  <a:srgbClr val="000099"/>
                </a:solidFill>
              </a:rPr>
              <a:t> 2,3 млн. рублей (5 семей)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8572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Субсидии на строительство (приобретение) жилья отдельным категориям граждан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2AE53-3193-48E9-A0D6-111801924F44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48" y="0"/>
            <a:ext cx="7581900" cy="92867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Участие в государственной  программе «Развитие образования» на 2013-2020 годы </a:t>
            </a:r>
          </a:p>
        </p:txBody>
      </p:sp>
      <p:sp>
        <p:nvSpPr>
          <p:cNvPr id="23556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072462" y="6356350"/>
            <a:ext cx="71438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716F3D4-F0A7-4AC6-AEDB-6E366BBE0917}" type="slidenum">
              <a:rPr lang="ru-RU" sz="1400">
                <a:solidFill>
                  <a:schemeClr val="tx2">
                    <a:shade val="90000"/>
                  </a:schemeClr>
                </a:solidFill>
                <a:cs typeface="Times New Roman" pitchFamily="18" charset="0"/>
              </a:rPr>
              <a:pPr algn="r">
                <a:defRPr/>
              </a:pPr>
              <a:t>22</a:t>
            </a:fld>
            <a:endParaRPr lang="ru-RU" sz="1400" dirty="0">
              <a:solidFill>
                <a:schemeClr val="tx2">
                  <a:shade val="9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85720" y="928670"/>
          <a:ext cx="843528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Documents and Settings\bd09sn\Рабочий стол\IMG_03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214818"/>
            <a:ext cx="4357718" cy="2357454"/>
          </a:xfrm>
          <a:prstGeom prst="rect">
            <a:avLst/>
          </a:prstGeom>
          <a:noFill/>
        </p:spPr>
      </p:pic>
      <p:pic>
        <p:nvPicPr>
          <p:cNvPr id="2" name="Picture 3" descr="C:\Documents and Settings\bd09sn\Рабочий стол\14976929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4143380"/>
            <a:ext cx="3929090" cy="24288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7158" y="3214686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</a:rPr>
              <a:t>Создание в общеобразовательных организациях, расположенных в сельской местности, условий для занятий физической культурой и спортом</a:t>
            </a:r>
            <a:endParaRPr lang="ru-RU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0478" cy="114298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8496300" cy="1071570"/>
        </p:xfrm>
        <a:graphic>
          <a:graphicData uri="http://schemas.openxmlformats.org/drawingml/2006/table">
            <a:tbl>
              <a:tblPr/>
              <a:tblGrid>
                <a:gridCol w="6877958"/>
                <a:gridCol w="1618342"/>
              </a:tblGrid>
              <a:tr h="5595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кредиторская, дебиторская  задолженность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5">
                <a:tc vMerge="1">
                  <a:txBody>
                    <a:bodyPr/>
                    <a:lstStyle/>
                    <a:p>
                      <a:pPr algn="just" fontAlgn="b"/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8" name="TextBox 6"/>
          <p:cNvSpPr txBox="1">
            <a:spLocks noChangeArrowheads="1"/>
          </p:cNvSpPr>
          <p:nvPr/>
        </p:nvSpPr>
        <p:spPr bwMode="auto">
          <a:xfrm>
            <a:off x="928688" y="28575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cs typeface="Times New Roman" pitchFamily="18" charset="0"/>
              </a:rPr>
              <a:t>Сведения о просроченной задолженности бюджета </a:t>
            </a: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тыс.рублей</a:t>
            </a:r>
            <a:endParaRPr lang="ru-RU" altLang="ru-RU" sz="2400" b="1" dirty="0">
              <a:cs typeface="Times New Roman" pitchFamily="18" charset="0"/>
            </a:endParaRPr>
          </a:p>
        </p:txBody>
      </p:sp>
      <p:sp>
        <p:nvSpPr>
          <p:cNvPr id="29709" name="Прямоугольник 3"/>
          <p:cNvSpPr>
            <a:spLocks noChangeArrowheads="1"/>
          </p:cNvSpPr>
          <p:nvPr/>
        </p:nvSpPr>
        <p:spPr bwMode="auto">
          <a:xfrm>
            <a:off x="857250" y="3071813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Объем задолженности муниципальных учреждений по налогам во все уровни бюджетов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5ED0-4F68-46DE-B871-7D6DBC894645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88" y="4357688"/>
          <a:ext cx="6096000" cy="102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01.01.2017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01.01.2018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1551428" cy="1071546"/>
          </a:xfrm>
          <a:prstGeom prst="rect">
            <a:avLst/>
          </a:prstGeom>
          <a:noFill/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428728" y="2428868"/>
            <a:ext cx="6715172" cy="4214842"/>
            <a:chOff x="1524000" y="1818934"/>
            <a:chExt cx="6120509" cy="3374066"/>
          </a:xfrm>
        </p:grpSpPr>
        <p:sp>
          <p:nvSpPr>
            <p:cNvPr id="7" name="Полилиния 6"/>
            <p:cNvSpPr/>
            <p:nvPr/>
          </p:nvSpPr>
          <p:spPr>
            <a:xfrm>
              <a:off x="1548531" y="1818934"/>
              <a:ext cx="6095978" cy="1386275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24000" y="2601349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24000" y="3429788"/>
              <a:ext cx="6095978" cy="1348992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24000" y="4364560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</p:grp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3683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8754-BCE3-46EF-A3EF-50BFE186B37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071546"/>
          <a:ext cx="6572296" cy="115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747"/>
                <a:gridCol w="2965549"/>
              </a:tblGrid>
              <a:tr h="598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начало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конец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</a:tr>
              <a:tr h="42728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</a:tr>
            </a:tbl>
          </a:graphicData>
        </a:graphic>
      </p:graphicFrame>
      <p:sp>
        <p:nvSpPr>
          <p:cNvPr id="30736" name="Прямоугольник 6"/>
          <p:cNvSpPr>
            <a:spLocks noChangeArrowheads="1"/>
          </p:cNvSpPr>
          <p:nvPr/>
        </p:nvSpPr>
        <p:spPr bwMode="auto">
          <a:xfrm>
            <a:off x="1547813" y="2316163"/>
            <a:ext cx="3857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 dirty="0" smtClean="0">
              <a:solidFill>
                <a:schemeClr val="bg1"/>
              </a:solidFill>
            </a:endParaRPr>
          </a:p>
          <a:p>
            <a:r>
              <a:rPr lang="ru-RU" altLang="ru-RU" sz="2400" b="1" dirty="0" smtClean="0">
                <a:solidFill>
                  <a:schemeClr val="bg1"/>
                </a:solidFill>
              </a:rPr>
              <a:t>Кредиты </a:t>
            </a:r>
            <a:r>
              <a:rPr lang="ru-RU" altLang="ru-RU" sz="2400" b="1" dirty="0">
                <a:solidFill>
                  <a:schemeClr val="bg1"/>
                </a:solidFill>
              </a:rPr>
              <a:t>кредитных организаций в валюте Российской Федерации</a:t>
            </a:r>
          </a:p>
        </p:txBody>
      </p:sp>
      <p:sp>
        <p:nvSpPr>
          <p:cNvPr id="30737" name="TextBox 7"/>
          <p:cNvSpPr txBox="1">
            <a:spLocks noChangeArrowheads="1"/>
          </p:cNvSpPr>
          <p:nvPr/>
        </p:nvSpPr>
        <p:spPr bwMode="auto">
          <a:xfrm>
            <a:off x="5357818" y="278605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30738" name="Прямоугольник 8"/>
          <p:cNvSpPr>
            <a:spLocks noChangeArrowheads="1"/>
          </p:cNvSpPr>
          <p:nvPr/>
        </p:nvSpPr>
        <p:spPr bwMode="auto">
          <a:xfrm>
            <a:off x="1428728" y="4500570"/>
            <a:ext cx="64913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Бюджетные кредиты, привлеченные в бюджет Суксунского района от других бюджетов бюджетной системы Российской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Федерации</a:t>
            </a:r>
          </a:p>
          <a:p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0739" name="TextBox 9"/>
          <p:cNvSpPr txBox="1">
            <a:spLocks noChangeArrowheads="1"/>
          </p:cNvSpPr>
          <p:nvPr/>
        </p:nvSpPr>
        <p:spPr bwMode="auto">
          <a:xfrm>
            <a:off x="6000760" y="4786322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725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500" b="1" dirty="0">
                <a:cs typeface="Times New Roman" pitchFamily="18" charset="0"/>
              </a:rPr>
              <a:t>Размещение муниципальных заказов на закупки товаров, работ, услуг в </a:t>
            </a:r>
            <a:r>
              <a:rPr lang="ru-RU" altLang="ru-RU" sz="2500" b="1" dirty="0" smtClean="0">
                <a:cs typeface="Times New Roman" pitchFamily="18" charset="0"/>
              </a:rPr>
              <a:t>2016 </a:t>
            </a:r>
            <a:r>
              <a:rPr lang="ru-RU" altLang="ru-RU" sz="2500" b="1" dirty="0">
                <a:cs typeface="Times New Roman" pitchFamily="18" charset="0"/>
              </a:rPr>
              <a:t>году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857253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cs typeface="Times New Roman" pitchFamily="18" charset="0"/>
              </a:rPr>
              <a:t>Количество проведенных муниципальных закупок (лотов)</a:t>
            </a:r>
            <a:r>
              <a:rPr lang="en-US" altLang="ru-RU" sz="2400" b="1" dirty="0">
                <a:cs typeface="Times New Roman" pitchFamily="18" charset="0"/>
              </a:rPr>
              <a:t> </a:t>
            </a:r>
            <a:r>
              <a:rPr lang="ru-RU" altLang="ru-RU" sz="2400" b="1" dirty="0">
                <a:cs typeface="Times New Roman" pitchFamily="18" charset="0"/>
              </a:rPr>
              <a:t>по всем способам закупок – </a:t>
            </a:r>
            <a:r>
              <a:rPr lang="ru-RU" altLang="ru-RU" sz="2400" b="1" dirty="0" smtClean="0">
                <a:cs typeface="Times New Roman" pitchFamily="18" charset="0"/>
              </a:rPr>
              <a:t>1311</a:t>
            </a:r>
            <a:endParaRPr lang="ru-RU" altLang="ru-RU" sz="2400" b="1" dirty="0"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solidFill>
                  <a:srgbClr val="339933"/>
                </a:solidFill>
                <a:cs typeface="Times New Roman" pitchFamily="18" charset="0"/>
              </a:rPr>
              <a:t>Количество заключенных контрактов (договоров)- </a:t>
            </a:r>
            <a:r>
              <a:rPr lang="ru-RU" altLang="ru-RU" sz="2400" b="1" dirty="0" smtClean="0">
                <a:solidFill>
                  <a:srgbClr val="339933"/>
                </a:solidFill>
                <a:cs typeface="Times New Roman" pitchFamily="18" charset="0"/>
              </a:rPr>
              <a:t>1291</a:t>
            </a:r>
            <a:endParaRPr lang="ru-RU" altLang="ru-RU" sz="2400" b="1" dirty="0">
              <a:solidFill>
                <a:srgbClr val="339933"/>
              </a:solidFill>
              <a:cs typeface="Times New Roman" pitchFamily="18" charset="0"/>
            </a:endParaRPr>
          </a:p>
          <a:p>
            <a:pPr algn="just"/>
            <a:endParaRPr lang="ru-RU" altLang="ru-RU" sz="2400" dirty="0"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solidFill>
                  <a:srgbClr val="000099"/>
                </a:solidFill>
                <a:cs typeface="Times New Roman" pitchFamily="18" charset="0"/>
              </a:rPr>
              <a:t>Стоимость лотов выставленная на конкурсы и др. способы закупок </a:t>
            </a:r>
            <a:r>
              <a:rPr lang="ru-RU" alt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– 183 535 </a:t>
            </a:r>
            <a:r>
              <a:rPr lang="ru-RU" altLang="ru-RU" sz="2400" b="1" dirty="0">
                <a:solidFill>
                  <a:srgbClr val="000099"/>
                </a:solidFill>
                <a:cs typeface="Times New Roman" pitchFamily="18" charset="0"/>
              </a:rPr>
              <a:t>тыс. рублей. Стоимость контрактов (договоров) заключенная по итогам процедур </a:t>
            </a:r>
            <a:r>
              <a:rPr lang="ru-RU" altLang="ru-RU" sz="2400" b="1" dirty="0" smtClean="0">
                <a:solidFill>
                  <a:srgbClr val="000099"/>
                </a:solidFill>
                <a:cs typeface="Times New Roman" pitchFamily="18" charset="0"/>
              </a:rPr>
              <a:t>169 905 тыс</a:t>
            </a:r>
            <a:r>
              <a:rPr lang="ru-RU" altLang="ru-RU" sz="2400" b="1" dirty="0">
                <a:solidFill>
                  <a:srgbClr val="000099"/>
                </a:solidFill>
                <a:cs typeface="Times New Roman" pitchFamily="18" charset="0"/>
              </a:rPr>
              <a:t>. рублей.</a:t>
            </a:r>
          </a:p>
          <a:p>
            <a:pPr algn="just"/>
            <a:endParaRPr lang="ru-RU" altLang="ru-RU" sz="2400" b="1" dirty="0"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cs typeface="Times New Roman" pitchFamily="18" charset="0"/>
              </a:rPr>
              <a:t>Экономия средств </a:t>
            </a:r>
            <a:r>
              <a:rPr lang="ru-RU" altLang="ru-RU" sz="2400" dirty="0" smtClean="0"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3 774 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тыс. рублей, в т. ч.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 2442   тыс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. рублей по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аукционам; 883,0 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тыс.рублей по запросам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котировок;   449 тыс</a:t>
            </a:r>
            <a:r>
              <a:rPr lang="ru-RU" altLang="ru-RU" sz="2400" b="1" dirty="0">
                <a:solidFill>
                  <a:srgbClr val="CC04D1"/>
                </a:solidFill>
                <a:cs typeface="Times New Roman" pitchFamily="18" charset="0"/>
              </a:rPr>
              <a:t>. рублей  открытый </a:t>
            </a:r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конкурс;</a:t>
            </a:r>
          </a:p>
          <a:p>
            <a:pPr algn="just"/>
            <a:r>
              <a:rPr lang="ru-RU" altLang="ru-RU" sz="2400" b="1" dirty="0" smtClean="0">
                <a:solidFill>
                  <a:srgbClr val="CC04D1"/>
                </a:solidFill>
                <a:cs typeface="Times New Roman" pitchFamily="18" charset="0"/>
              </a:rPr>
              <a:t>закупки у субъектов малого предпринимательства - 10,9 % .</a:t>
            </a:r>
            <a:endParaRPr lang="ru-RU" altLang="ru-RU" sz="2400" b="1" dirty="0">
              <a:solidFill>
                <a:srgbClr val="CC04D1"/>
              </a:solidFill>
              <a:cs typeface="Times New Roman" pitchFamily="18" charset="0"/>
            </a:endParaRPr>
          </a:p>
          <a:p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453336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29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/>
          <p:cNvPicPr>
            <a:picLocks noChangeAspect="1"/>
          </p:cNvPicPr>
          <p:nvPr/>
        </p:nvPicPr>
        <p:blipFill>
          <a:blip r:embed="rId2" cstate="print"/>
          <a:srcRect r="13499" b="4878"/>
          <a:stretch>
            <a:fillRect/>
          </a:stretch>
        </p:blipFill>
        <p:spPr bwMode="auto">
          <a:xfrm>
            <a:off x="0" y="0"/>
            <a:ext cx="1723583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107156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показателей 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оглашения, заключаемых  с 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высокодотационными МО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graphicFrame>
        <p:nvGraphicFramePr>
          <p:cNvPr id="146490" name="Group 58"/>
          <p:cNvGraphicFramePr>
            <a:graphicFrameLocks noGrp="1"/>
          </p:cNvGraphicFramePr>
          <p:nvPr>
            <p:ph sz="half" idx="1"/>
          </p:nvPr>
        </p:nvGraphicFramePr>
        <p:xfrm>
          <a:off x="0" y="549273"/>
          <a:ext cx="9036051" cy="6190604"/>
        </p:xfrm>
        <a:graphic>
          <a:graphicData uri="http://schemas.openxmlformats.org/drawingml/2006/table">
            <a:tbl>
              <a:tblPr/>
              <a:tblGrid>
                <a:gridCol w="6968161"/>
                <a:gridCol w="1150268"/>
                <a:gridCol w="917622"/>
              </a:tblGrid>
              <a:tr h="587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 факт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7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дебиторская задолженность казенных учреждений по консолидированному бюджету МР * 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98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 задолженность казенных учреждений по заработной плате и начислениям, по выплатам  на социальную поддержку населения, по оплате коммунальных услуг   по консолидированному бюджету  МР (ГО)* 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налоговых и неналоговых доходов консолидированного бюджета МР (ГО) на первое число отчетного периода (факт)****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от прошлого года (87 675,6) 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92 097,0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2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дефицита,  утвержденный решением о бюджете муниципального района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14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  бюджета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1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 по бюджету муниципального района, установленный решением о бюджете на первое число отчетного периода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2,25%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по бюджету МР (ГО)  на первое число отчетного периода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0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долга, утвержденные решением о бюджете на первое число отчетного периода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77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0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задолженности в бюджеты различных уровней  муниципальных учреждений по консолидированному бюджету, тыс.рублей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4448" y="6525344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Прозрачность бюджетного процесса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80728"/>
          <a:ext cx="8606760" cy="5590498"/>
        </p:xfrm>
        <a:graphic>
          <a:graphicData uri="http://schemas.openxmlformats.org/drawingml/2006/table">
            <a:tbl>
              <a:tblPr/>
              <a:tblGrid>
                <a:gridCol w="4941417"/>
                <a:gridCol w="3665343"/>
              </a:tblGrid>
              <a:tr h="662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электронный документ, страницу, содержащие необходимую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на официальном сайте органа местного самоуправления решения о бюджете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http://suksun.ru/Organy-vlasti/Zemskoje-sobranije/reshenija_zemskogo_sobranija/2016/12/</a:t>
                      </a:r>
                      <a:r>
                        <a:rPr lang="ru-RU" sz="1600" b="0" i="0" u="none" strike="noStrike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ЗС от 22.12.2016г. № 286 "О бюджете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Суксунского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2017 год и на плановый период 2018 и 2019 годов" </a:t>
                      </a:r>
                      <a:endParaRPr lang="ru-RU" sz="1600" b="0" i="0" u="none" strike="noStrike" baseline="0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на официальном сайте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параметров местных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бюджетов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формате "Бюджет для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http://suksun.ru/Organy-vlasti/budzhet_rajona/budet_dla_grazhdan/2017/2/</a:t>
                      </a:r>
                      <a:endParaRPr lang="ru-RU" sz="1600" b="0" i="0" u="none" strike="noStrike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41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на официальном сайте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сообщений для граждан о проведении публичных слушаний по проекту решения о бюджете МР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очередной финансовый год и плановый период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2016 год)</a:t>
                      </a: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http://suksun.ru/Organy-vlasti/Zemskoje-sobranije/reshenija_zemskogo_sobranija/2016/11/</a:t>
                      </a:r>
                      <a:r>
                        <a:rPr lang="ru-RU" sz="1600" b="0" i="0" u="sng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Земского собрания </a:t>
                      </a:r>
                      <a:r>
                        <a:rPr lang="ru-RU" sz="1600" b="0" i="0" u="sng" strike="noStrike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Суксунского</a:t>
                      </a:r>
                      <a:r>
                        <a:rPr lang="ru-RU" sz="1600" b="0" i="0" u="sng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от 24.11.2016 г. № 280</a:t>
                      </a:r>
                      <a:endParaRPr lang="ru-RU" sz="1600" b="0" i="0" u="sng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3" marR="5763" marT="5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9944" y="638132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34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96335">
            <a:off x="68466" y="95620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aphicFrame>
        <p:nvGraphicFramePr>
          <p:cNvPr id="110630" name="Group 38"/>
          <p:cNvGraphicFramePr>
            <a:graphicFrameLocks noGrp="1"/>
          </p:cNvGraphicFramePr>
          <p:nvPr/>
        </p:nvGraphicFramePr>
        <p:xfrm>
          <a:off x="323850" y="4221163"/>
          <a:ext cx="8568952" cy="2448197"/>
        </p:xfrm>
        <a:graphic>
          <a:graphicData uri="http://schemas.openxmlformats.org/drawingml/2006/table">
            <a:tbl>
              <a:tblPr/>
              <a:tblGrid>
                <a:gridCol w="2187302"/>
                <a:gridCol w="1438365"/>
                <a:gridCol w="1564413"/>
                <a:gridCol w="1379748"/>
                <a:gridCol w="808415"/>
                <a:gridCol w="1190709"/>
              </a:tblGrid>
              <a:tr h="3240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2015 года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2016/факт 2015, 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51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уточненный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ДЕФИЦИТ(-)/ ПРОФИЦИТ(+)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505 174,4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497 905,8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7 268,6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546 134,0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569 637,9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-23 503,9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528 331,1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542 173,6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-13 842,5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95,2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108,9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22488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2" name="Rectangle 28"/>
          <p:cNvSpPr>
            <a:spLocks noGrp="1" noChangeArrowheads="1"/>
          </p:cNvSpPr>
          <p:nvPr>
            <p:ph type="title"/>
          </p:nvPr>
        </p:nvSpPr>
        <p:spPr>
          <a:xfrm>
            <a:off x="719138" y="188640"/>
            <a:ext cx="8424862" cy="7397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бюджета муниципального района, тыс.рублей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45" name="Нижний колонтитул 4"/>
          <p:cNvSpPr txBox="1">
            <a:spLocks noGrp="1"/>
          </p:cNvSpPr>
          <p:nvPr/>
        </p:nvSpPr>
        <p:spPr bwMode="auto">
          <a:xfrm>
            <a:off x="3357563" y="6429375"/>
            <a:ext cx="3086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</a:endParaRPr>
          </a:p>
        </p:txBody>
      </p:sp>
      <p:graphicFrame>
        <p:nvGraphicFramePr>
          <p:cNvPr id="10" name="Group 38"/>
          <p:cNvGraphicFramePr>
            <a:graphicFrameLocks noGrp="1"/>
          </p:cNvGraphicFramePr>
          <p:nvPr/>
        </p:nvGraphicFramePr>
        <p:xfrm>
          <a:off x="357158" y="4214818"/>
          <a:ext cx="8568952" cy="2560290"/>
        </p:xfrm>
        <a:graphic>
          <a:graphicData uri="http://schemas.openxmlformats.org/drawingml/2006/table">
            <a:tbl>
              <a:tblPr/>
              <a:tblGrid>
                <a:gridCol w="2187302"/>
                <a:gridCol w="1438365"/>
                <a:gridCol w="1564413"/>
                <a:gridCol w="1379748"/>
                <a:gridCol w="808415"/>
                <a:gridCol w="1190709"/>
              </a:tblGrid>
              <a:tr h="3240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2016 года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2017/факт 2016 %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51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уточненный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ДЕФИЦИТ(-)/ ПРОФИЦИТ(+)</a:t>
                      </a:r>
                    </a:p>
                  </a:txBody>
                  <a:tcPr marL="91436" marR="9143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528 332,1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542 173,6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-13 842,5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531 875,3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539 781,0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-7 905,7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516 909,4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518 881,9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-1972,5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BF5F9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14282" y="1000108"/>
          <a:ext cx="864399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96335">
            <a:off x="354187" y="238473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0242" name="Rectangle 41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725487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бюджета, тыс. рублей</a:t>
            </a:r>
          </a:p>
        </p:txBody>
      </p:sp>
      <p:graphicFrame>
        <p:nvGraphicFramePr>
          <p:cNvPr id="111660" name="Group 44"/>
          <p:cNvGraphicFramePr>
            <a:graphicFrameLocks noGrp="1"/>
          </p:cNvGraphicFramePr>
          <p:nvPr>
            <p:ph idx="1"/>
          </p:nvPr>
        </p:nvGraphicFramePr>
        <p:xfrm>
          <a:off x="179388" y="1403350"/>
          <a:ext cx="8750300" cy="381158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957167"/>
                <a:gridCol w="1793133"/>
              </a:tblGrid>
              <a:tr h="4724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2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-1 972,5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банков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 банков </a:t>
                      </a:r>
                      <a:endParaRPr kumimoji="0" lang="ru-R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бюджетных кредитов, прочих бюджетных ссуд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-1 972,5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0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79038F-3B90-4499-AB39-4CA8E1F73FD2}" type="slidenum">
              <a:rPr lang="ru-RU" altLang="ru-RU" sz="14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14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24943"/>
            <a:ext cx="1928825" cy="1008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8424" y="6381328"/>
            <a:ext cx="571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57422" y="285750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Изменение утвержденных  показателей доходов бюджета муниципального района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1" y="3861048"/>
          <a:ext cx="8964489" cy="2766530"/>
        </p:xfrm>
        <a:graphic>
          <a:graphicData uri="http://schemas.openxmlformats.org/drawingml/2006/table">
            <a:tbl>
              <a:tblPr/>
              <a:tblGrid>
                <a:gridCol w="3160292"/>
                <a:gridCol w="1736253"/>
                <a:gridCol w="1512168"/>
                <a:gridCol w="1152128"/>
                <a:gridCol w="1403648"/>
              </a:tblGrid>
              <a:tr h="1120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Первоначально утвержденный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Рост/снижение,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96 279,30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107 179,70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10 900,40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386 957,50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424 695,60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37 738,10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БЮДЖЕТА-ВСЕГО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483 236,80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531 875,30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48 638,50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75048" y="1268760"/>
          <a:ext cx="8568952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a\Совет Глав и МО, совещания, выездные, лекции\2014\публичные слушания бюджет 2015-2017\378408_612588_1322729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144187">
            <a:off x="281711" y="194639"/>
            <a:ext cx="910439" cy="837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964488" cy="43204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Нормативы зачисления налогов в бюджет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1ADB9-C06D-4407-83F3-C09584A0ABEC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998538"/>
          <a:ext cx="8712968" cy="5646186"/>
        </p:xfrm>
        <a:graphic>
          <a:graphicData uri="http://schemas.openxmlformats.org/drawingml/2006/table">
            <a:tbl>
              <a:tblPr/>
              <a:tblGrid>
                <a:gridCol w="5619918"/>
                <a:gridCol w="1551768"/>
                <a:gridCol w="1541282"/>
              </a:tblGrid>
              <a:tr h="501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и сборы установленные законодательством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65,6540%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(27%+38,6540%)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0,0887%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0,0890%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аренды земли 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сельских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аренды имущества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55%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имущества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сельских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100%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58175" cy="357187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бюджета, тыс.рублей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C6EEF-D87A-40A9-8B63-A9089C9E465F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14282" y="785794"/>
          <a:ext cx="87154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9F07CF-1787-4102-9F71-0FBF10968634}" type="slidenum">
              <a:rPr lang="ru-RU" altLang="ru-RU" smtClean="0"/>
              <a:pPr>
                <a:defRPr/>
              </a:pPr>
              <a:t>8</a:t>
            </a:fld>
            <a:endParaRPr lang="ru-RU" altLang="ru-RU" dirty="0" smtClean="0"/>
          </a:p>
        </p:txBody>
      </p:sp>
      <p:pic>
        <p:nvPicPr>
          <p:cNvPr id="13317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52400"/>
            <a:ext cx="86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Передача нормативов зачисления налоговых доходов из бюджета района в бюджеты поселений</a:t>
            </a:r>
            <a:endParaRPr lang="ru-RU" sz="28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4448" y="645333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268760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2017 году из бюджета района в бюджеты поселений переданы налоговые доходы:</a:t>
            </a:r>
          </a:p>
          <a:p>
            <a:pPr algn="just"/>
            <a:r>
              <a:rPr lang="ru-RU" sz="2600" b="1" dirty="0" smtClean="0">
                <a:solidFill>
                  <a:srgbClr val="CC3300"/>
                </a:solidFill>
              </a:rPr>
              <a:t>        - 100 %  единого сельскохозяйственного налога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49289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течении 2017 года 2 поселения 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дополнительно получили налоговых доходов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сумме  123,5 тыс.руб., в том числе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Администрация МО «</a:t>
            </a:r>
            <a:r>
              <a:rPr lang="ru-RU" sz="2400" b="1" dirty="0" err="1" smtClean="0">
                <a:solidFill>
                  <a:srgbClr val="000099"/>
                </a:solidFill>
              </a:rPr>
              <a:t>Киселевское</a:t>
            </a:r>
            <a:r>
              <a:rPr lang="ru-RU" sz="2400" b="1" dirty="0" smtClean="0">
                <a:solidFill>
                  <a:srgbClr val="000099"/>
                </a:solidFill>
              </a:rPr>
              <a:t> сельское поселение»  - 88,9 тыс. руб.</a:t>
            </a:r>
          </a:p>
          <a:p>
            <a:pPr algn="just">
              <a:buFontTx/>
              <a:buChar char="-"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- Администрация Ключевского сельского поселения – 34,6 тыс.руб.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191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млн. рублей</a:t>
            </a:r>
            <a:endParaRPr lang="ru-RU" alt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E8C7-8F3F-4403-AB5C-496D12D32FF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9024" y="660128"/>
          <a:ext cx="8784976" cy="619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31325</TotalTime>
  <Words>2168</Words>
  <Application>Microsoft Office PowerPoint</Application>
  <PresentationFormat>Экран (4:3)</PresentationFormat>
  <Paragraphs>639</Paragraphs>
  <Slides>28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               Об итогах исполнения бюджета Cуксунского муниципального района за 2017 год</vt:lpstr>
      <vt:lpstr>Бюджет муниципального района на 2017 год утвержден Решением Земского собрания от 22.12.2016 № 286  с параметрами на 3 года  </vt:lpstr>
      <vt:lpstr>Исполнение бюджета муниципального района, тыс.рублей</vt:lpstr>
      <vt:lpstr>Источники финансирования дефицита бюджета, тыс. рублей</vt:lpstr>
      <vt:lpstr>Слайд 5</vt:lpstr>
      <vt:lpstr>Нормативы зачисления налогов в бюджет района</vt:lpstr>
      <vt:lpstr>Структура доходов бюджета, тыс.рублей</vt:lpstr>
      <vt:lpstr>Слайд 8</vt:lpstr>
      <vt:lpstr>Структура налоговых и неналоговых доходов, млн. рублей</vt:lpstr>
      <vt:lpstr>Динамика поступлений по группам доходов, тыс.рублей</vt:lpstr>
      <vt:lpstr>Исполнение по налоговым и неналоговым доходам бюджета в сопоставимых условиях </vt:lpstr>
      <vt:lpstr>Поступление НДФЛ по дополнительному нормативу </vt:lpstr>
      <vt:lpstr>  Расходы  бюджета муниципального района</vt:lpstr>
      <vt:lpstr>Объемы  реализации муниципальных программ  в  2017 году, тыс.рублей</vt:lpstr>
      <vt:lpstr>Исполнение расходной части бюджета за 2017 год</vt:lpstr>
      <vt:lpstr>Динамика исполнения расходной части  </vt:lpstr>
      <vt:lpstr>Изменение фонда оплаты труда</vt:lpstr>
      <vt:lpstr>Информация по использованию средств резервного фонда в 2017 году</vt:lpstr>
      <vt:lpstr>Финансовая помощь передаваемая бюджетам поселений</vt:lpstr>
      <vt:lpstr>Слайд 20</vt:lpstr>
      <vt:lpstr>Слайд 21</vt:lpstr>
      <vt:lpstr>Слайд 22</vt:lpstr>
      <vt:lpstr>Слайд 23</vt:lpstr>
      <vt:lpstr>Муниципальный долг</vt:lpstr>
      <vt:lpstr>Слайд 25</vt:lpstr>
      <vt:lpstr> Выполнение показателей Cоглашения, заключаемых  с   высокодотационными МО </vt:lpstr>
      <vt:lpstr>Прозрачность бюджетного процесса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bg10gl</cp:lastModifiedBy>
  <cp:revision>1589</cp:revision>
  <dcterms:created xsi:type="dcterms:W3CDTF">2008-02-28T03:10:36Z</dcterms:created>
  <dcterms:modified xsi:type="dcterms:W3CDTF">2018-06-06T04:07:10Z</dcterms:modified>
</cp:coreProperties>
</file>