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7" r:id="rId3"/>
    <p:sldId id="270" r:id="rId4"/>
    <p:sldId id="271" r:id="rId5"/>
    <p:sldId id="279" r:id="rId6"/>
    <p:sldId id="257" r:id="rId7"/>
    <p:sldId id="259" r:id="rId8"/>
    <p:sldId id="273" r:id="rId9"/>
    <p:sldId id="274" r:id="rId10"/>
    <p:sldId id="264" r:id="rId11"/>
    <p:sldId id="261" r:id="rId12"/>
    <p:sldId id="275" r:id="rId13"/>
    <p:sldId id="276" r:id="rId14"/>
    <p:sldId id="262" r:id="rId15"/>
    <p:sldId id="266" r:id="rId16"/>
    <p:sldId id="265" r:id="rId17"/>
    <p:sldId id="325" r:id="rId18"/>
    <p:sldId id="349" r:id="rId19"/>
    <p:sldId id="267" r:id="rId20"/>
    <p:sldId id="268" r:id="rId21"/>
    <p:sldId id="280" r:id="rId22"/>
    <p:sldId id="269" r:id="rId23"/>
    <p:sldId id="278" r:id="rId24"/>
    <p:sldId id="326" r:id="rId25"/>
    <p:sldId id="327" r:id="rId26"/>
    <p:sldId id="328" r:id="rId27"/>
    <p:sldId id="329" r:id="rId28"/>
    <p:sldId id="330" r:id="rId29"/>
    <p:sldId id="331" r:id="rId30"/>
    <p:sldId id="334" r:id="rId31"/>
    <p:sldId id="335" r:id="rId32"/>
    <p:sldId id="336" r:id="rId33"/>
    <p:sldId id="337" r:id="rId34"/>
    <p:sldId id="339" r:id="rId35"/>
    <p:sldId id="343" r:id="rId36"/>
    <p:sldId id="344" r:id="rId37"/>
    <p:sldId id="340" r:id="rId38"/>
    <p:sldId id="341" r:id="rId39"/>
    <p:sldId id="345" r:id="rId40"/>
    <p:sldId id="342" r:id="rId41"/>
    <p:sldId id="347" r:id="rId42"/>
    <p:sldId id="346" r:id="rId43"/>
    <p:sldId id="348" r:id="rId44"/>
    <p:sldId id="350" r:id="rId45"/>
    <p:sldId id="32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1DDD"/>
    <a:srgbClr val="66FF33"/>
    <a:srgbClr val="99FFCC"/>
    <a:srgbClr val="DCD8C2"/>
    <a:srgbClr val="FFFFFF"/>
    <a:srgbClr val="F3F2E9"/>
    <a:srgbClr val="EDEB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13" autoAdjust="0"/>
  </p:normalViewPr>
  <p:slideViewPr>
    <p:cSldViewPr>
      <p:cViewPr varScale="1">
        <p:scale>
          <a:sx n="69" d="100"/>
          <a:sy n="69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kif\&#1086;&#1073;&#1097;&#1077;&#1077;3\2018\&#1052;&#1091;&#1085;&#1080;&#1094;&#1080;&#1087;&#1072;&#1083;&#1100;&#1085;&#1099;&#1081;%20&#1088;&#1072;&#1081;&#1086;&#1085;\&#1058;&#1072;&#1073;&#1083;&#1080;&#1094;&#1072;%20&#1082;%20&#1089;&#1083;&#1072;&#1081;&#1076;&#1072;&#1084;%20&#1076;&#1086;&#1093;&#1086;&#1076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kif\&#1086;&#1073;&#1097;&#1077;&#1077;3\2018\&#1052;&#1091;&#1085;&#1080;&#1094;&#1080;&#1087;&#1072;&#1083;&#1100;&#1085;&#1099;&#1081;%20&#1088;&#1072;&#1081;&#1086;&#1085;\&#1058;&#1072;&#1073;&#1083;&#1080;&#1094;&#1099;%20&#1082;%20&#1089;&#1083;&#1072;&#1081;&#1076;&#1072;&#1084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86;&#1073;&#1097;&#1077;&#1077;3\&#1040;&#1073;&#1088;&#1072;&#1084;&#1086;&#1074;&#1072;\&#1076;&#1086;&#1090;&#1072;&#1094;&#1080;&#110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depthPercent val="100"/>
      <c:rAngAx val="1"/>
    </c:view3D>
    <c:plotArea>
      <c:layout>
        <c:manualLayout>
          <c:layoutTarget val="inner"/>
          <c:xMode val="edge"/>
          <c:yMode val="edge"/>
          <c:x val="9.4271943658105536E-3"/>
          <c:y val="0"/>
          <c:w val="0.96449583894565405"/>
          <c:h val="0.68525067859401101"/>
        </c:manualLayout>
      </c:layout>
      <c:bar3DChart>
        <c:barDir val="col"/>
        <c:grouping val="standard"/>
        <c:ser>
          <c:idx val="1"/>
          <c:order val="0"/>
          <c:tx>
            <c:strRef>
              <c:f>Лист2!$B$6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5.00000000000000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962913028519174E-2"/>
                  <c:y val="-2.0541784794830754E-2"/>
                </c:manualLayout>
              </c:layout>
              <c:showVal val="1"/>
            </c:dLbl>
            <c:dLbl>
              <c:idx val="2"/>
              <c:layout>
                <c:manualLayout>
                  <c:x val="1.1493168755921651E-2"/>
                  <c:y val="-2.4896582135592614E-2"/>
                </c:manualLayout>
              </c:layout>
              <c:showVal val="1"/>
            </c:dLbl>
            <c:dLbl>
              <c:idx val="3"/>
              <c:layout>
                <c:manualLayout>
                  <c:x val="1.5902401573714219E-2"/>
                  <c:y val="-3.767379756158782E-2"/>
                </c:manualLayout>
              </c:layout>
              <c:showVal val="1"/>
            </c:dLbl>
            <c:dLbl>
              <c:idx val="4"/>
              <c:layout>
                <c:manualLayout>
                  <c:x val="1.5579057833742761E-2"/>
                  <c:y val="-4.5725372077999565E-2"/>
                </c:manualLayout>
              </c:layout>
              <c:showVal val="1"/>
            </c:dLbl>
            <c:dLbl>
              <c:idx val="5"/>
              <c:layout>
                <c:manualLayout>
                  <c:x val="1.3727180050269887E-2"/>
                  <c:y val="-5.2257568089142364E-2"/>
                </c:manualLayout>
              </c:layout>
              <c:showVal val="1"/>
            </c:dLbl>
            <c:dLbl>
              <c:idx val="6"/>
              <c:layout>
                <c:manualLayout>
                  <c:x val="7.4074074074074103E-3"/>
                  <c:y val="-2.8103044496487119E-2"/>
                </c:manualLayout>
              </c:layout>
              <c:showVal val="1"/>
            </c:dLbl>
            <c:dLbl>
              <c:idx val="7"/>
              <c:layout>
                <c:manualLayout>
                  <c:x val="5.5555555555555558E-3"/>
                  <c:y val="-2.8103044496487182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3.1225604996096792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Лист2!$A$7:$A$15</c:f>
              <c:strCache>
                <c:ptCount val="9"/>
                <c:pt idx="0">
                  <c:v>НДФЛ</c:v>
                </c:pt>
                <c:pt idx="1">
                  <c:v>транспорт налог</c:v>
                </c:pt>
                <c:pt idx="2">
                  <c:v>акцизы</c:v>
                </c:pt>
                <c:pt idx="3">
                  <c:v>ЕНВД</c:v>
                </c:pt>
                <c:pt idx="4">
                  <c:v>доходы от имущ.</c:v>
                </c:pt>
                <c:pt idx="5">
                  <c:v>прод имущ</c:v>
                </c:pt>
                <c:pt idx="6">
                  <c:v>штрафы</c:v>
                </c:pt>
                <c:pt idx="7">
                  <c:v>госпошлина</c:v>
                </c:pt>
                <c:pt idx="8">
                  <c:v>негат.возд.на окр. среду</c:v>
                </c:pt>
              </c:strCache>
            </c:strRef>
          </c:cat>
          <c:val>
            <c:numRef>
              <c:f>Лист2!$B$7:$B$15</c:f>
              <c:numCache>
                <c:formatCode>General</c:formatCode>
                <c:ptCount val="9"/>
                <c:pt idx="0" formatCode="0.0">
                  <c:v>96.1</c:v>
                </c:pt>
                <c:pt idx="1">
                  <c:v>7.7</c:v>
                </c:pt>
                <c:pt idx="2">
                  <c:v>4.8</c:v>
                </c:pt>
                <c:pt idx="3">
                  <c:v>3.5</c:v>
                </c:pt>
                <c:pt idx="4" formatCode="0.0">
                  <c:v>2.9</c:v>
                </c:pt>
                <c:pt idx="5">
                  <c:v>2.2000000000000002</c:v>
                </c:pt>
                <c:pt idx="6">
                  <c:v>1.4</c:v>
                </c:pt>
                <c:pt idx="7">
                  <c:v>0.9</c:v>
                </c:pt>
                <c:pt idx="8">
                  <c:v>0.2</c:v>
                </c:pt>
              </c:numCache>
            </c:numRef>
          </c:val>
        </c:ser>
        <c:shape val="cylinder"/>
        <c:axId val="44475136"/>
        <c:axId val="60838656"/>
        <c:axId val="43997376"/>
      </c:bar3DChart>
      <c:catAx>
        <c:axId val="44475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60838656"/>
        <c:crosses val="autoZero"/>
        <c:auto val="1"/>
        <c:lblAlgn val="ctr"/>
        <c:lblOffset val="100"/>
      </c:catAx>
      <c:valAx>
        <c:axId val="60838656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44475136"/>
        <c:crosses val="autoZero"/>
        <c:crossBetween val="between"/>
        <c:majorUnit val="20"/>
      </c:valAx>
      <c:serAx>
        <c:axId val="439973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0838656"/>
        <c:crosses val="autoZero"/>
        <c:tickLblSkip val="1"/>
        <c:tickMarkSkip val="1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9676932585261784E-2"/>
          <c:y val="0.89877586439906443"/>
          <c:w val="0.91032306741473834"/>
          <c:h val="0.10122385108365525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2741925208066995"/>
          <c:y val="0.12227482640619333"/>
          <c:w val="0.59176125082398712"/>
          <c:h val="0.85853250938569359"/>
        </c:manualLayout>
      </c:layout>
      <c:pie3DChart>
        <c:varyColors val="1"/>
        <c:ser>
          <c:idx val="0"/>
          <c:order val="0"/>
          <c:explosion val="10"/>
          <c:dLbls>
            <c:dLbl>
              <c:idx val="0"/>
              <c:layout>
                <c:manualLayout>
                  <c:x val="-0.21236102716794344"/>
                  <c:y val="-9.508862477211831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9966187992596737"/>
                  <c:y val="-8.4524136931572844E-4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800" b="1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Лист4!$A$3:$A$4</c:f>
              <c:strCache>
                <c:ptCount val="2"/>
                <c:pt idx="0">
                  <c:v>  государственные полномочия</c:v>
                </c:pt>
                <c:pt idx="1">
                  <c:v> вопросы местного значения</c:v>
                </c:pt>
              </c:strCache>
            </c:strRef>
          </c:cat>
          <c:val>
            <c:numRef>
              <c:f>Лист4!$B$3:$B$4</c:f>
              <c:numCache>
                <c:formatCode>0%</c:formatCode>
                <c:ptCount val="2"/>
                <c:pt idx="0">
                  <c:v>0.51</c:v>
                </c:pt>
                <c:pt idx="1">
                  <c:v>0.49000000000000032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103840262288454"/>
          <c:y val="8.1788099272401077E-2"/>
          <c:w val="0.26457319968109794"/>
          <c:h val="0.87439848499950401"/>
        </c:manualLayout>
      </c:layout>
      <c:txPr>
        <a:bodyPr/>
        <a:lstStyle/>
        <a:p>
          <a:pPr>
            <a:defRPr sz="2200" b="1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738407699037622E-2"/>
          <c:y val="0.19943314377369509"/>
          <c:w val="0.88878849518810199"/>
          <c:h val="0.654822105570137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Лист1!$B$3:$B$6</c:f>
              <c:strCache>
                <c:ptCount val="1"/>
                <c:pt idx="0">
                  <c:v> 36 966,70     36 418,10     31 606,30     29 915,40   </c:v>
                </c:pt>
              </c:strCache>
            </c:strRef>
          </c:tx>
          <c:dLbls>
            <c:dLbl>
              <c:idx val="0"/>
              <c:layout>
                <c:manualLayout>
                  <c:x val="3.2031807837401539E-3"/>
                  <c:y val="-7.6580825505119007E-2"/>
                </c:manualLayout>
              </c:layout>
              <c:showVal val="1"/>
            </c:dLbl>
            <c:dLbl>
              <c:idx val="1"/>
              <c:layout>
                <c:manualLayout>
                  <c:x val="8.007951959350371E-3"/>
                  <c:y val="-6.5640707575816262E-2"/>
                </c:manualLayout>
              </c:layout>
              <c:showVal val="1"/>
            </c:dLbl>
            <c:dLbl>
              <c:idx val="2"/>
              <c:layout>
                <c:manualLayout>
                  <c:x val="1.2812723134960603E-2"/>
                  <c:y val="-0.10119609084605022"/>
                </c:manualLayout>
              </c:layout>
              <c:showVal val="1"/>
            </c:dLbl>
            <c:dLbl>
              <c:idx val="3"/>
              <c:layout>
                <c:manualLayout>
                  <c:x val="1.6015903918700749E-2"/>
                  <c:y val="-0.11213620877535294"/>
                </c:manualLayout>
              </c:layout>
              <c:showVal val="1"/>
            </c:dLbl>
            <c:txPr>
              <a:bodyPr/>
              <a:lstStyle/>
              <a:p>
                <a:pPr>
                  <a:defRPr sz="2200" b="1" baseline="0"/>
                </a:pPr>
                <a:endParaRPr lang="ru-RU"/>
              </a:p>
            </c:txPr>
            <c:showVal val="1"/>
          </c:dLbls>
          <c:cat>
            <c:numRef>
              <c:f>Лист1!$A$3:$A$6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Лист1!$B$3:$B$6</c:f>
              <c:numCache>
                <c:formatCode>_-* #,##0.00_р_._-;\-* #,##0.00_р_._-;_-* "-"??_р_._-;_-@_-</c:formatCode>
                <c:ptCount val="4"/>
                <c:pt idx="0">
                  <c:v>36966.699999999997</c:v>
                </c:pt>
                <c:pt idx="1">
                  <c:v>36418.1</c:v>
                </c:pt>
                <c:pt idx="2">
                  <c:v>31606.3</c:v>
                </c:pt>
                <c:pt idx="3">
                  <c:v>29915.4</c:v>
                </c:pt>
              </c:numCache>
            </c:numRef>
          </c:val>
        </c:ser>
        <c:shape val="box"/>
        <c:axId val="49848704"/>
        <c:axId val="49850240"/>
        <c:axId val="43998272"/>
      </c:bar3DChart>
      <c:catAx>
        <c:axId val="49848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49850240"/>
        <c:crosses val="autoZero"/>
        <c:auto val="1"/>
        <c:lblAlgn val="ctr"/>
        <c:lblOffset val="100"/>
      </c:catAx>
      <c:valAx>
        <c:axId val="49850240"/>
        <c:scaling>
          <c:orientation val="minMax"/>
        </c:scaling>
        <c:delete val="1"/>
        <c:axPos val="l"/>
        <c:majorGridlines/>
        <c:numFmt formatCode="General" sourceLinked="0"/>
        <c:tickLblPos val="none"/>
        <c:crossAx val="49848704"/>
        <c:crosses val="autoZero"/>
        <c:crossBetween val="between"/>
      </c:valAx>
      <c:serAx>
        <c:axId val="43998272"/>
        <c:scaling>
          <c:orientation val="minMax"/>
        </c:scaling>
        <c:delete val="1"/>
        <c:axPos val="b"/>
        <c:tickLblPos val="none"/>
        <c:crossAx val="49850240"/>
        <c:crosses val="autoZero"/>
      </c:ser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13A67-ED91-4A8E-B14F-A1C823964B8A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EF2865-AD69-494A-8BF4-FCFDB782AB4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Консолидированный бюджет Суксунского муниципального района</a:t>
          </a:r>
          <a:endParaRPr lang="ru-RU" sz="2800" b="1" dirty="0">
            <a:solidFill>
              <a:schemeClr val="accent2">
                <a:lumMod val="75000"/>
              </a:schemeClr>
            </a:solidFill>
          </a:endParaRPr>
        </a:p>
      </dgm:t>
    </dgm:pt>
    <dgm:pt modelId="{2146D8D2-28EC-4DB8-8628-643513FBCF41}" type="parTrans" cxnId="{817C87E7-E983-48D9-8F5D-CA30FDCFC7C2}">
      <dgm:prSet/>
      <dgm:spPr/>
      <dgm:t>
        <a:bodyPr/>
        <a:lstStyle/>
        <a:p>
          <a:endParaRPr lang="ru-RU"/>
        </a:p>
      </dgm:t>
    </dgm:pt>
    <dgm:pt modelId="{DB263983-28AE-4D80-B907-18142EBFBAFA}" type="sibTrans" cxnId="{817C87E7-E983-48D9-8F5D-CA30FDCFC7C2}">
      <dgm:prSet/>
      <dgm:spPr/>
      <dgm:t>
        <a:bodyPr/>
        <a:lstStyle/>
        <a:p>
          <a:endParaRPr lang="ru-RU"/>
        </a:p>
      </dgm:t>
    </dgm:pt>
    <dgm:pt modelId="{838214BC-FC66-4B4B-9F61-F007038A214F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Бюджет Суксунского муниципального района</a:t>
          </a:r>
          <a:endParaRPr lang="ru-RU" dirty="0"/>
        </a:p>
      </dgm:t>
    </dgm:pt>
    <dgm:pt modelId="{E336B0C5-73A5-497B-9B40-CEC63BFC8696}" type="parTrans" cxnId="{2FF66C81-7880-4BFE-B5BE-71BBA61CE315}">
      <dgm:prSet/>
      <dgm:spPr/>
      <dgm:t>
        <a:bodyPr/>
        <a:lstStyle/>
        <a:p>
          <a:endParaRPr lang="ru-RU" dirty="0"/>
        </a:p>
      </dgm:t>
    </dgm:pt>
    <dgm:pt modelId="{8DDE150B-7D04-4EA9-9419-2BAC79FE429F}" type="sibTrans" cxnId="{2FF66C81-7880-4BFE-B5BE-71BBA61CE315}">
      <dgm:prSet/>
      <dgm:spPr/>
      <dgm:t>
        <a:bodyPr/>
        <a:lstStyle/>
        <a:p>
          <a:endParaRPr lang="ru-RU"/>
        </a:p>
      </dgm:t>
    </dgm:pt>
    <dgm:pt modelId="{44EA1F32-A48D-452D-9680-45701B06047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/>
            <a:t>Бюджеты городского и сельских поселений</a:t>
          </a:r>
          <a:endParaRPr lang="ru-RU" sz="2000" dirty="0"/>
        </a:p>
      </dgm:t>
    </dgm:pt>
    <dgm:pt modelId="{0586E651-4B47-47DC-AA5D-E0DDB5771AE1}" type="parTrans" cxnId="{C2B71F2B-744E-4A07-A079-BFBFF50610E6}">
      <dgm:prSet/>
      <dgm:spPr/>
      <dgm:t>
        <a:bodyPr/>
        <a:lstStyle/>
        <a:p>
          <a:endParaRPr lang="ru-RU" dirty="0"/>
        </a:p>
      </dgm:t>
    </dgm:pt>
    <dgm:pt modelId="{4AC00F17-2D51-4362-8D0B-A78B68F7575D}" type="sibTrans" cxnId="{C2B71F2B-744E-4A07-A079-BFBFF50610E6}">
      <dgm:prSet/>
      <dgm:spPr/>
      <dgm:t>
        <a:bodyPr/>
        <a:lstStyle/>
        <a:p>
          <a:endParaRPr lang="ru-RU"/>
        </a:p>
      </dgm:t>
    </dgm:pt>
    <dgm:pt modelId="{9DA64AC1-CF5B-47BC-9A1D-C70E1CB75DD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Бюджет Суксунского городского поселения</a:t>
          </a:r>
          <a:endParaRPr lang="ru-RU" sz="1800" dirty="0"/>
        </a:p>
      </dgm:t>
    </dgm:pt>
    <dgm:pt modelId="{4CA4F189-DABC-40CA-A956-04DBAEED0313}" type="parTrans" cxnId="{382AA5F5-5F2A-4E09-8685-3A4D821C59C1}">
      <dgm:prSet/>
      <dgm:spPr/>
      <dgm:t>
        <a:bodyPr/>
        <a:lstStyle/>
        <a:p>
          <a:endParaRPr lang="ru-RU" dirty="0"/>
        </a:p>
      </dgm:t>
    </dgm:pt>
    <dgm:pt modelId="{27A580E0-C512-4C9E-9324-502AAADC7E20}" type="sibTrans" cxnId="{382AA5F5-5F2A-4E09-8685-3A4D821C59C1}">
      <dgm:prSet/>
      <dgm:spPr/>
      <dgm:t>
        <a:bodyPr/>
        <a:lstStyle/>
        <a:p>
          <a:endParaRPr lang="ru-RU"/>
        </a:p>
      </dgm:t>
    </dgm:pt>
    <dgm:pt modelId="{ABD3FE30-4F93-4EDB-B8EE-42886212972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Бюджет Киселевского сельского поселения</a:t>
          </a:r>
          <a:endParaRPr lang="ru-RU" sz="1800" dirty="0"/>
        </a:p>
      </dgm:t>
    </dgm:pt>
    <dgm:pt modelId="{024359B0-CA78-4A66-9EB4-9B5451419B03}" type="parTrans" cxnId="{D0E42726-95A3-4031-AA3F-7234F23E984A}">
      <dgm:prSet/>
      <dgm:spPr/>
      <dgm:t>
        <a:bodyPr/>
        <a:lstStyle/>
        <a:p>
          <a:endParaRPr lang="ru-RU" dirty="0"/>
        </a:p>
      </dgm:t>
    </dgm:pt>
    <dgm:pt modelId="{A57F1866-8352-4DEF-AB9F-A67AFCC4E7FB}" type="sibTrans" cxnId="{D0E42726-95A3-4031-AA3F-7234F23E984A}">
      <dgm:prSet/>
      <dgm:spPr/>
      <dgm:t>
        <a:bodyPr/>
        <a:lstStyle/>
        <a:p>
          <a:endParaRPr lang="ru-RU"/>
        </a:p>
      </dgm:t>
    </dgm:pt>
    <dgm:pt modelId="{59A60E73-F4BC-42F0-B92A-32A5240B013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Бюджет Ключевского сельского поселения</a:t>
          </a:r>
          <a:endParaRPr lang="ru-RU" sz="1800" dirty="0"/>
        </a:p>
      </dgm:t>
    </dgm:pt>
    <dgm:pt modelId="{BEC3A2B2-A8B0-498C-8CC4-2397B8DB4AD6}" type="parTrans" cxnId="{0A601014-1D78-4B0F-8B29-6C3DA13C1D6E}">
      <dgm:prSet/>
      <dgm:spPr/>
      <dgm:t>
        <a:bodyPr/>
        <a:lstStyle/>
        <a:p>
          <a:endParaRPr lang="ru-RU" dirty="0"/>
        </a:p>
      </dgm:t>
    </dgm:pt>
    <dgm:pt modelId="{F7C93467-92D7-4154-A55C-D67908316A03}" type="sibTrans" cxnId="{0A601014-1D78-4B0F-8B29-6C3DA13C1D6E}">
      <dgm:prSet/>
      <dgm:spPr/>
      <dgm:t>
        <a:bodyPr/>
        <a:lstStyle/>
        <a:p>
          <a:endParaRPr lang="ru-RU"/>
        </a:p>
      </dgm:t>
    </dgm:pt>
    <dgm:pt modelId="{8F01A0E4-7EB0-401B-A610-C88CB6568DF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/>
            <a:t>Бюджет Поедугинского сельского поселения</a:t>
          </a:r>
          <a:endParaRPr lang="ru-RU" sz="1800" dirty="0"/>
        </a:p>
      </dgm:t>
    </dgm:pt>
    <dgm:pt modelId="{13623621-EBC9-4B03-8972-34DDFE42071B}" type="parTrans" cxnId="{2F497F13-B726-4515-9ACF-7F4F51E2C788}">
      <dgm:prSet/>
      <dgm:spPr/>
      <dgm:t>
        <a:bodyPr/>
        <a:lstStyle/>
        <a:p>
          <a:endParaRPr lang="ru-RU" dirty="0"/>
        </a:p>
      </dgm:t>
    </dgm:pt>
    <dgm:pt modelId="{A9BE0F65-ADBF-4B63-B2E7-F07C62B6342F}" type="sibTrans" cxnId="{2F497F13-B726-4515-9ACF-7F4F51E2C788}">
      <dgm:prSet/>
      <dgm:spPr/>
      <dgm:t>
        <a:bodyPr/>
        <a:lstStyle/>
        <a:p>
          <a:endParaRPr lang="ru-RU"/>
        </a:p>
      </dgm:t>
    </dgm:pt>
    <dgm:pt modelId="{C1F9DBF5-AD1F-4442-AD31-2A60380C250A}" type="pres">
      <dgm:prSet presAssocID="{F4813A67-ED91-4A8E-B14F-A1C823964B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72DBFD-B7EA-463E-8FC1-F1473B45D8ED}" type="pres">
      <dgm:prSet presAssocID="{4FEF2865-AD69-494A-8BF4-FCFDB782AB4E}" presName="hierRoot1" presStyleCnt="0"/>
      <dgm:spPr/>
    </dgm:pt>
    <dgm:pt modelId="{E117E712-DED3-4A6A-B951-BB9BF06240B9}" type="pres">
      <dgm:prSet presAssocID="{4FEF2865-AD69-494A-8BF4-FCFDB782AB4E}" presName="composite" presStyleCnt="0"/>
      <dgm:spPr/>
    </dgm:pt>
    <dgm:pt modelId="{B59A4600-3254-42E2-ABB0-29EC3CD2F5CC}" type="pres">
      <dgm:prSet presAssocID="{4FEF2865-AD69-494A-8BF4-FCFDB782AB4E}" presName="background" presStyleLbl="node0" presStyleIdx="0" presStyleCnt="1"/>
      <dgm:spPr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0E7E7B2D-8292-4347-8B6A-292F3F5022D1}" type="pres">
      <dgm:prSet presAssocID="{4FEF2865-AD69-494A-8BF4-FCFDB782AB4E}" presName="text" presStyleLbl="fgAcc0" presStyleIdx="0" presStyleCnt="1" custScaleX="443670" custScaleY="124730" custLinFactX="25567" custLinFactNeighborX="100000" custLinFactNeighborY="-58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94BCCD-6D08-4350-A5E1-068607B1A301}" type="pres">
      <dgm:prSet presAssocID="{4FEF2865-AD69-494A-8BF4-FCFDB782AB4E}" presName="hierChild2" presStyleCnt="0"/>
      <dgm:spPr/>
    </dgm:pt>
    <dgm:pt modelId="{702EE26B-E91E-4DE1-A024-AD2461205BB4}" type="pres">
      <dgm:prSet presAssocID="{E336B0C5-73A5-497B-9B40-CEC63BFC869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78CB6A6-ECAF-4FFC-B295-42535D80DAF9}" type="pres">
      <dgm:prSet presAssocID="{838214BC-FC66-4B4B-9F61-F007038A214F}" presName="hierRoot2" presStyleCnt="0"/>
      <dgm:spPr/>
    </dgm:pt>
    <dgm:pt modelId="{B3F80EAB-812A-4927-B842-DE10FFE2623D}" type="pres">
      <dgm:prSet presAssocID="{838214BC-FC66-4B4B-9F61-F007038A214F}" presName="composite2" presStyleCnt="0"/>
      <dgm:spPr/>
    </dgm:pt>
    <dgm:pt modelId="{3B74A523-63FD-4EA0-90EF-DE72EAAAF54B}" type="pres">
      <dgm:prSet presAssocID="{838214BC-FC66-4B4B-9F61-F007038A214F}" presName="background2" presStyleLbl="node2" presStyleIdx="0" presStyleCnt="2"/>
      <dgm:spPr>
        <a:effectLst>
          <a:softEdge rad="317500"/>
        </a:effectLst>
      </dgm:spPr>
    </dgm:pt>
    <dgm:pt modelId="{A4973D75-2C54-42CE-8156-C3C33CF8847D}" type="pres">
      <dgm:prSet presAssocID="{838214BC-FC66-4B4B-9F61-F007038A214F}" presName="text2" presStyleLbl="fgAcc2" presStyleIdx="0" presStyleCnt="2" custScaleX="207000" custLinFactNeighborX="20333" custLinFactNeighborY="-35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F601A3-DAC1-49B7-AA79-A832199F1EF5}" type="pres">
      <dgm:prSet presAssocID="{838214BC-FC66-4B4B-9F61-F007038A214F}" presName="hierChild3" presStyleCnt="0"/>
      <dgm:spPr/>
    </dgm:pt>
    <dgm:pt modelId="{33C31BB7-F27E-422C-A1D1-980C04FF60DD}" type="pres">
      <dgm:prSet presAssocID="{0586E651-4B47-47DC-AA5D-E0DDB5771AE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11767EF-EE30-4E46-93EC-D0BD4A99D63F}" type="pres">
      <dgm:prSet presAssocID="{44EA1F32-A48D-452D-9680-45701B060479}" presName="hierRoot2" presStyleCnt="0"/>
      <dgm:spPr/>
    </dgm:pt>
    <dgm:pt modelId="{B0854581-28BF-4F4C-9E89-86A1E6AFF6EE}" type="pres">
      <dgm:prSet presAssocID="{44EA1F32-A48D-452D-9680-45701B060479}" presName="composite2" presStyleCnt="0"/>
      <dgm:spPr/>
    </dgm:pt>
    <dgm:pt modelId="{BFC00FE4-D64D-401D-9DE8-A19CCD591A58}" type="pres">
      <dgm:prSet presAssocID="{44EA1F32-A48D-452D-9680-45701B060479}" presName="background2" presStyleLbl="node2" presStyleIdx="1" presStyleCnt="2"/>
      <dgm:spPr/>
    </dgm:pt>
    <dgm:pt modelId="{C1C7CEC0-0CB0-45CA-B191-7BEAED13159A}" type="pres">
      <dgm:prSet presAssocID="{44EA1F32-A48D-452D-9680-45701B060479}" presName="text2" presStyleLbl="fgAcc2" presStyleIdx="1" presStyleCnt="2" custScaleX="202602" custLinFactX="100000" custLinFactNeighborX="121790" custLinFactNeighborY="-35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207F9-FEF8-4685-9FC1-8BD9F2CCFF14}" type="pres">
      <dgm:prSet presAssocID="{44EA1F32-A48D-452D-9680-45701B060479}" presName="hierChild3" presStyleCnt="0"/>
      <dgm:spPr/>
    </dgm:pt>
    <dgm:pt modelId="{FB18A452-20FF-4D32-B580-E42B6CFF13AB}" type="pres">
      <dgm:prSet presAssocID="{4CA4F189-DABC-40CA-A956-04DBAEED031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2978B68-47C3-46C7-80A1-1DD078895435}" type="pres">
      <dgm:prSet presAssocID="{9DA64AC1-CF5B-47BC-9A1D-C70E1CB75DDD}" presName="hierRoot3" presStyleCnt="0"/>
      <dgm:spPr/>
    </dgm:pt>
    <dgm:pt modelId="{D61ECED3-C32A-4EC3-B3EC-76BDB9EBA4F8}" type="pres">
      <dgm:prSet presAssocID="{9DA64AC1-CF5B-47BC-9A1D-C70E1CB75DDD}" presName="composite3" presStyleCnt="0"/>
      <dgm:spPr/>
    </dgm:pt>
    <dgm:pt modelId="{0B250F93-727F-42D3-A4EB-9DD64935759E}" type="pres">
      <dgm:prSet presAssocID="{9DA64AC1-CF5B-47BC-9A1D-C70E1CB75DDD}" presName="background3" presStyleLbl="node3" presStyleIdx="0" presStyleCnt="4"/>
      <dgm:spPr/>
    </dgm:pt>
    <dgm:pt modelId="{1C20A7A5-DF94-48E5-98FC-1679BFB57292}" type="pres">
      <dgm:prSet presAssocID="{9DA64AC1-CF5B-47BC-9A1D-C70E1CB75DDD}" presName="text3" presStyleLbl="fgAcc3" presStyleIdx="0" presStyleCnt="4" custScaleX="129300" custScaleY="1419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478CEE-2E16-4DCB-A51E-331586A93BC1}" type="pres">
      <dgm:prSet presAssocID="{9DA64AC1-CF5B-47BC-9A1D-C70E1CB75DDD}" presName="hierChild4" presStyleCnt="0"/>
      <dgm:spPr/>
    </dgm:pt>
    <dgm:pt modelId="{20B6AC1D-5C7F-40C2-9F78-D44E5DECBBE4}" type="pres">
      <dgm:prSet presAssocID="{024359B0-CA78-4A66-9EB4-9B5451419B0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C04ABC4-6864-4541-AB82-B1506D115654}" type="pres">
      <dgm:prSet presAssocID="{ABD3FE30-4F93-4EDB-B8EE-42886212972E}" presName="hierRoot3" presStyleCnt="0"/>
      <dgm:spPr/>
    </dgm:pt>
    <dgm:pt modelId="{39B1C20C-F68F-4CE0-B0E9-132E43EA8FDC}" type="pres">
      <dgm:prSet presAssocID="{ABD3FE30-4F93-4EDB-B8EE-42886212972E}" presName="composite3" presStyleCnt="0"/>
      <dgm:spPr/>
    </dgm:pt>
    <dgm:pt modelId="{65DCE00D-DB7E-4207-921C-4F8806639544}" type="pres">
      <dgm:prSet presAssocID="{ABD3FE30-4F93-4EDB-B8EE-42886212972E}" presName="background3" presStyleLbl="node3" presStyleIdx="1" presStyleCnt="4"/>
      <dgm:spPr/>
    </dgm:pt>
    <dgm:pt modelId="{002C1840-3D4D-4BBB-804A-F4409332CED2}" type="pres">
      <dgm:prSet presAssocID="{ABD3FE30-4F93-4EDB-B8EE-42886212972E}" presName="text3" presStyleLbl="fgAcc3" presStyleIdx="1" presStyleCnt="4" custScaleX="119785" custScaleY="135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F8D08-0F06-4FB5-BAD3-8EB91A9F18C7}" type="pres">
      <dgm:prSet presAssocID="{ABD3FE30-4F93-4EDB-B8EE-42886212972E}" presName="hierChild4" presStyleCnt="0"/>
      <dgm:spPr/>
    </dgm:pt>
    <dgm:pt modelId="{9774CC35-CBD8-4118-8BBF-B4A4ADBFCBE9}" type="pres">
      <dgm:prSet presAssocID="{BEC3A2B2-A8B0-498C-8CC4-2397B8DB4AD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454AB6A8-8090-496C-B77E-4FD824E9580A}" type="pres">
      <dgm:prSet presAssocID="{59A60E73-F4BC-42F0-B92A-32A5240B0138}" presName="hierRoot3" presStyleCnt="0"/>
      <dgm:spPr/>
    </dgm:pt>
    <dgm:pt modelId="{A103297D-9968-475E-9153-052ECD76BA51}" type="pres">
      <dgm:prSet presAssocID="{59A60E73-F4BC-42F0-B92A-32A5240B0138}" presName="composite3" presStyleCnt="0"/>
      <dgm:spPr/>
    </dgm:pt>
    <dgm:pt modelId="{A0F090C2-07CA-4C35-98E9-84EEDA107839}" type="pres">
      <dgm:prSet presAssocID="{59A60E73-F4BC-42F0-B92A-32A5240B0138}" presName="background3" presStyleLbl="node3" presStyleIdx="2" presStyleCnt="4"/>
      <dgm:spPr/>
    </dgm:pt>
    <dgm:pt modelId="{EF4E8412-6578-4C73-82AF-9D8884DB3B32}" type="pres">
      <dgm:prSet presAssocID="{59A60E73-F4BC-42F0-B92A-32A5240B0138}" presName="text3" presStyleLbl="fgAcc3" presStyleIdx="2" presStyleCnt="4" custScaleX="117005" custScaleY="135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DFF5E4-C270-4AE5-A902-8DA8A6B21AF5}" type="pres">
      <dgm:prSet presAssocID="{59A60E73-F4BC-42F0-B92A-32A5240B0138}" presName="hierChild4" presStyleCnt="0"/>
      <dgm:spPr/>
    </dgm:pt>
    <dgm:pt modelId="{0B063549-4423-487C-870D-3C00CE434EB1}" type="pres">
      <dgm:prSet presAssocID="{13623621-EBC9-4B03-8972-34DDFE42071B}" presName="Name17" presStyleLbl="parChTrans1D3" presStyleIdx="3" presStyleCnt="4"/>
      <dgm:spPr/>
      <dgm:t>
        <a:bodyPr/>
        <a:lstStyle/>
        <a:p>
          <a:endParaRPr lang="ru-RU"/>
        </a:p>
      </dgm:t>
    </dgm:pt>
    <dgm:pt modelId="{1D711781-2A4F-40BA-8F27-93DBA09A7B7C}" type="pres">
      <dgm:prSet presAssocID="{8F01A0E4-7EB0-401B-A610-C88CB6568DFF}" presName="hierRoot3" presStyleCnt="0"/>
      <dgm:spPr/>
    </dgm:pt>
    <dgm:pt modelId="{3DC7E3DF-B150-4BE9-853C-3DFB90DD7166}" type="pres">
      <dgm:prSet presAssocID="{8F01A0E4-7EB0-401B-A610-C88CB6568DFF}" presName="composite3" presStyleCnt="0"/>
      <dgm:spPr/>
    </dgm:pt>
    <dgm:pt modelId="{35FAF6BD-B9DF-4229-8B52-CD814F3FCA29}" type="pres">
      <dgm:prSet presAssocID="{8F01A0E4-7EB0-401B-A610-C88CB6568DFF}" presName="background3" presStyleLbl="node3" presStyleIdx="3" presStyleCnt="4"/>
      <dgm:spPr/>
    </dgm:pt>
    <dgm:pt modelId="{19711D20-98A2-4EF5-8501-16C4423A7369}" type="pres">
      <dgm:prSet presAssocID="{8F01A0E4-7EB0-401B-A610-C88CB6568DFF}" presName="text3" presStyleLbl="fgAcc3" presStyleIdx="3" presStyleCnt="4" custScaleX="132991" custScaleY="135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793482-5198-4AE1-95F6-0A5F9401A944}" type="pres">
      <dgm:prSet presAssocID="{8F01A0E4-7EB0-401B-A610-C88CB6568DFF}" presName="hierChild4" presStyleCnt="0"/>
      <dgm:spPr/>
    </dgm:pt>
  </dgm:ptLst>
  <dgm:cxnLst>
    <dgm:cxn modelId="{C2B71F2B-744E-4A07-A079-BFBFF50610E6}" srcId="{4FEF2865-AD69-494A-8BF4-FCFDB782AB4E}" destId="{44EA1F32-A48D-452D-9680-45701B060479}" srcOrd="1" destOrd="0" parTransId="{0586E651-4B47-47DC-AA5D-E0DDB5771AE1}" sibTransId="{4AC00F17-2D51-4362-8D0B-A78B68F7575D}"/>
    <dgm:cxn modelId="{9FFBEC75-ED25-438A-A016-9D63BD9ECFF6}" type="presOf" srcId="{4CA4F189-DABC-40CA-A956-04DBAEED0313}" destId="{FB18A452-20FF-4D32-B580-E42B6CFF13AB}" srcOrd="0" destOrd="0" presId="urn:microsoft.com/office/officeart/2005/8/layout/hierarchy1"/>
    <dgm:cxn modelId="{D0E42726-95A3-4031-AA3F-7234F23E984A}" srcId="{44EA1F32-A48D-452D-9680-45701B060479}" destId="{ABD3FE30-4F93-4EDB-B8EE-42886212972E}" srcOrd="1" destOrd="0" parTransId="{024359B0-CA78-4A66-9EB4-9B5451419B03}" sibTransId="{A57F1866-8352-4DEF-AB9F-A67AFCC4E7FB}"/>
    <dgm:cxn modelId="{382AA5F5-5F2A-4E09-8685-3A4D821C59C1}" srcId="{44EA1F32-A48D-452D-9680-45701B060479}" destId="{9DA64AC1-CF5B-47BC-9A1D-C70E1CB75DDD}" srcOrd="0" destOrd="0" parTransId="{4CA4F189-DABC-40CA-A956-04DBAEED0313}" sibTransId="{27A580E0-C512-4C9E-9324-502AAADC7E20}"/>
    <dgm:cxn modelId="{93B36EB6-8EE2-49ED-AE4A-E8BED6E32FCD}" type="presOf" srcId="{F4813A67-ED91-4A8E-B14F-A1C823964B8A}" destId="{C1F9DBF5-AD1F-4442-AD31-2A60380C250A}" srcOrd="0" destOrd="0" presId="urn:microsoft.com/office/officeart/2005/8/layout/hierarchy1"/>
    <dgm:cxn modelId="{8D49D9ED-2248-417A-AC91-90781F11B950}" type="presOf" srcId="{ABD3FE30-4F93-4EDB-B8EE-42886212972E}" destId="{002C1840-3D4D-4BBB-804A-F4409332CED2}" srcOrd="0" destOrd="0" presId="urn:microsoft.com/office/officeart/2005/8/layout/hierarchy1"/>
    <dgm:cxn modelId="{2F497F13-B726-4515-9ACF-7F4F51E2C788}" srcId="{44EA1F32-A48D-452D-9680-45701B060479}" destId="{8F01A0E4-7EB0-401B-A610-C88CB6568DFF}" srcOrd="3" destOrd="0" parTransId="{13623621-EBC9-4B03-8972-34DDFE42071B}" sibTransId="{A9BE0F65-ADBF-4B63-B2E7-F07C62B6342F}"/>
    <dgm:cxn modelId="{D5B45B62-4820-4A66-97B5-7560C74DE3B8}" type="presOf" srcId="{024359B0-CA78-4A66-9EB4-9B5451419B03}" destId="{20B6AC1D-5C7F-40C2-9F78-D44E5DECBBE4}" srcOrd="0" destOrd="0" presId="urn:microsoft.com/office/officeart/2005/8/layout/hierarchy1"/>
    <dgm:cxn modelId="{BF2BB23F-DB20-4803-A64F-9B8791B50FE0}" type="presOf" srcId="{59A60E73-F4BC-42F0-B92A-32A5240B0138}" destId="{EF4E8412-6578-4C73-82AF-9D8884DB3B32}" srcOrd="0" destOrd="0" presId="urn:microsoft.com/office/officeart/2005/8/layout/hierarchy1"/>
    <dgm:cxn modelId="{237EB95B-2E49-4EBE-A83D-4529D2C15DD1}" type="presOf" srcId="{4FEF2865-AD69-494A-8BF4-FCFDB782AB4E}" destId="{0E7E7B2D-8292-4347-8B6A-292F3F5022D1}" srcOrd="0" destOrd="0" presId="urn:microsoft.com/office/officeart/2005/8/layout/hierarchy1"/>
    <dgm:cxn modelId="{2FF66C81-7880-4BFE-B5BE-71BBA61CE315}" srcId="{4FEF2865-AD69-494A-8BF4-FCFDB782AB4E}" destId="{838214BC-FC66-4B4B-9F61-F007038A214F}" srcOrd="0" destOrd="0" parTransId="{E336B0C5-73A5-497B-9B40-CEC63BFC8696}" sibTransId="{8DDE150B-7D04-4EA9-9419-2BAC79FE429F}"/>
    <dgm:cxn modelId="{F73112D8-A680-48E3-AF13-84DAEFDAE98C}" type="presOf" srcId="{13623621-EBC9-4B03-8972-34DDFE42071B}" destId="{0B063549-4423-487C-870D-3C00CE434EB1}" srcOrd="0" destOrd="0" presId="urn:microsoft.com/office/officeart/2005/8/layout/hierarchy1"/>
    <dgm:cxn modelId="{0A601014-1D78-4B0F-8B29-6C3DA13C1D6E}" srcId="{44EA1F32-A48D-452D-9680-45701B060479}" destId="{59A60E73-F4BC-42F0-B92A-32A5240B0138}" srcOrd="2" destOrd="0" parTransId="{BEC3A2B2-A8B0-498C-8CC4-2397B8DB4AD6}" sibTransId="{F7C93467-92D7-4154-A55C-D67908316A03}"/>
    <dgm:cxn modelId="{556BA144-DB97-418A-B34B-150F5839E9F9}" type="presOf" srcId="{E336B0C5-73A5-497B-9B40-CEC63BFC8696}" destId="{702EE26B-E91E-4DE1-A024-AD2461205BB4}" srcOrd="0" destOrd="0" presId="urn:microsoft.com/office/officeart/2005/8/layout/hierarchy1"/>
    <dgm:cxn modelId="{7ADA029C-A5DF-4522-9766-0CB8748D3545}" type="presOf" srcId="{9DA64AC1-CF5B-47BC-9A1D-C70E1CB75DDD}" destId="{1C20A7A5-DF94-48E5-98FC-1679BFB57292}" srcOrd="0" destOrd="0" presId="urn:microsoft.com/office/officeart/2005/8/layout/hierarchy1"/>
    <dgm:cxn modelId="{940FD18A-4637-4C09-B369-A97BD6AEB1B0}" type="presOf" srcId="{0586E651-4B47-47DC-AA5D-E0DDB5771AE1}" destId="{33C31BB7-F27E-422C-A1D1-980C04FF60DD}" srcOrd="0" destOrd="0" presId="urn:microsoft.com/office/officeart/2005/8/layout/hierarchy1"/>
    <dgm:cxn modelId="{6FAFB27B-1BAF-4094-AC4A-76306AA553AE}" type="presOf" srcId="{44EA1F32-A48D-452D-9680-45701B060479}" destId="{C1C7CEC0-0CB0-45CA-B191-7BEAED13159A}" srcOrd="0" destOrd="0" presId="urn:microsoft.com/office/officeart/2005/8/layout/hierarchy1"/>
    <dgm:cxn modelId="{E12B924A-12A7-416E-B266-6B48B122B3C4}" type="presOf" srcId="{838214BC-FC66-4B4B-9F61-F007038A214F}" destId="{A4973D75-2C54-42CE-8156-C3C33CF8847D}" srcOrd="0" destOrd="0" presId="urn:microsoft.com/office/officeart/2005/8/layout/hierarchy1"/>
    <dgm:cxn modelId="{4BB7B45F-4FD4-45F8-A1FC-569A51D62CE1}" type="presOf" srcId="{8F01A0E4-7EB0-401B-A610-C88CB6568DFF}" destId="{19711D20-98A2-4EF5-8501-16C4423A7369}" srcOrd="0" destOrd="0" presId="urn:microsoft.com/office/officeart/2005/8/layout/hierarchy1"/>
    <dgm:cxn modelId="{817C87E7-E983-48D9-8F5D-CA30FDCFC7C2}" srcId="{F4813A67-ED91-4A8E-B14F-A1C823964B8A}" destId="{4FEF2865-AD69-494A-8BF4-FCFDB782AB4E}" srcOrd="0" destOrd="0" parTransId="{2146D8D2-28EC-4DB8-8628-643513FBCF41}" sibTransId="{DB263983-28AE-4D80-B907-18142EBFBAFA}"/>
    <dgm:cxn modelId="{1B3338BB-62CD-4692-AF1F-D26CFF2DCBB3}" type="presOf" srcId="{BEC3A2B2-A8B0-498C-8CC4-2397B8DB4AD6}" destId="{9774CC35-CBD8-4118-8BBF-B4A4ADBFCBE9}" srcOrd="0" destOrd="0" presId="urn:microsoft.com/office/officeart/2005/8/layout/hierarchy1"/>
    <dgm:cxn modelId="{9A454650-DF02-438A-9976-22BAC0D5AEB0}" type="presParOf" srcId="{C1F9DBF5-AD1F-4442-AD31-2A60380C250A}" destId="{0172DBFD-B7EA-463E-8FC1-F1473B45D8ED}" srcOrd="0" destOrd="0" presId="urn:microsoft.com/office/officeart/2005/8/layout/hierarchy1"/>
    <dgm:cxn modelId="{EEC5BBCE-81B3-48C8-872C-5F675F526440}" type="presParOf" srcId="{0172DBFD-B7EA-463E-8FC1-F1473B45D8ED}" destId="{E117E712-DED3-4A6A-B951-BB9BF06240B9}" srcOrd="0" destOrd="0" presId="urn:microsoft.com/office/officeart/2005/8/layout/hierarchy1"/>
    <dgm:cxn modelId="{BF55CFC1-D2CB-43D1-8299-23823FE6D505}" type="presParOf" srcId="{E117E712-DED3-4A6A-B951-BB9BF06240B9}" destId="{B59A4600-3254-42E2-ABB0-29EC3CD2F5CC}" srcOrd="0" destOrd="0" presId="urn:microsoft.com/office/officeart/2005/8/layout/hierarchy1"/>
    <dgm:cxn modelId="{12EE355E-3CBD-4135-BE75-C371F03A0499}" type="presParOf" srcId="{E117E712-DED3-4A6A-B951-BB9BF06240B9}" destId="{0E7E7B2D-8292-4347-8B6A-292F3F5022D1}" srcOrd="1" destOrd="0" presId="urn:microsoft.com/office/officeart/2005/8/layout/hierarchy1"/>
    <dgm:cxn modelId="{843E3803-F8C1-4FDB-B66F-A71E7DE39F3D}" type="presParOf" srcId="{0172DBFD-B7EA-463E-8FC1-F1473B45D8ED}" destId="{4D94BCCD-6D08-4350-A5E1-068607B1A301}" srcOrd="1" destOrd="0" presId="urn:microsoft.com/office/officeart/2005/8/layout/hierarchy1"/>
    <dgm:cxn modelId="{699EC3F5-E6D1-4E59-B867-87DDB6E018D8}" type="presParOf" srcId="{4D94BCCD-6D08-4350-A5E1-068607B1A301}" destId="{702EE26B-E91E-4DE1-A024-AD2461205BB4}" srcOrd="0" destOrd="0" presId="urn:microsoft.com/office/officeart/2005/8/layout/hierarchy1"/>
    <dgm:cxn modelId="{A87A96ED-667E-44C6-8153-84B822CFB032}" type="presParOf" srcId="{4D94BCCD-6D08-4350-A5E1-068607B1A301}" destId="{D78CB6A6-ECAF-4FFC-B295-42535D80DAF9}" srcOrd="1" destOrd="0" presId="urn:microsoft.com/office/officeart/2005/8/layout/hierarchy1"/>
    <dgm:cxn modelId="{BF3746BB-77A0-4FDC-A039-E46631F04E23}" type="presParOf" srcId="{D78CB6A6-ECAF-4FFC-B295-42535D80DAF9}" destId="{B3F80EAB-812A-4927-B842-DE10FFE2623D}" srcOrd="0" destOrd="0" presId="urn:microsoft.com/office/officeart/2005/8/layout/hierarchy1"/>
    <dgm:cxn modelId="{FC3E9DA1-1665-4304-BCE9-84D5F3854C45}" type="presParOf" srcId="{B3F80EAB-812A-4927-B842-DE10FFE2623D}" destId="{3B74A523-63FD-4EA0-90EF-DE72EAAAF54B}" srcOrd="0" destOrd="0" presId="urn:microsoft.com/office/officeart/2005/8/layout/hierarchy1"/>
    <dgm:cxn modelId="{FB5F946C-CE22-4E20-9449-E3E29515ABD4}" type="presParOf" srcId="{B3F80EAB-812A-4927-B842-DE10FFE2623D}" destId="{A4973D75-2C54-42CE-8156-C3C33CF8847D}" srcOrd="1" destOrd="0" presId="urn:microsoft.com/office/officeart/2005/8/layout/hierarchy1"/>
    <dgm:cxn modelId="{0D5FC052-36F9-4ABC-B63B-AB1E1C4016DA}" type="presParOf" srcId="{D78CB6A6-ECAF-4FFC-B295-42535D80DAF9}" destId="{D6F601A3-DAC1-49B7-AA79-A832199F1EF5}" srcOrd="1" destOrd="0" presId="urn:microsoft.com/office/officeart/2005/8/layout/hierarchy1"/>
    <dgm:cxn modelId="{9CFE666F-0690-4BA1-AB7C-4F25093A6D3C}" type="presParOf" srcId="{4D94BCCD-6D08-4350-A5E1-068607B1A301}" destId="{33C31BB7-F27E-422C-A1D1-980C04FF60DD}" srcOrd="2" destOrd="0" presId="urn:microsoft.com/office/officeart/2005/8/layout/hierarchy1"/>
    <dgm:cxn modelId="{CD440934-829D-4209-8124-5090A363717C}" type="presParOf" srcId="{4D94BCCD-6D08-4350-A5E1-068607B1A301}" destId="{C11767EF-EE30-4E46-93EC-D0BD4A99D63F}" srcOrd="3" destOrd="0" presId="urn:microsoft.com/office/officeart/2005/8/layout/hierarchy1"/>
    <dgm:cxn modelId="{05720133-F45B-437D-8C7D-959C708EFFEF}" type="presParOf" srcId="{C11767EF-EE30-4E46-93EC-D0BD4A99D63F}" destId="{B0854581-28BF-4F4C-9E89-86A1E6AFF6EE}" srcOrd="0" destOrd="0" presId="urn:microsoft.com/office/officeart/2005/8/layout/hierarchy1"/>
    <dgm:cxn modelId="{1E957866-BE54-4758-B846-4BEA694F4625}" type="presParOf" srcId="{B0854581-28BF-4F4C-9E89-86A1E6AFF6EE}" destId="{BFC00FE4-D64D-401D-9DE8-A19CCD591A58}" srcOrd="0" destOrd="0" presId="urn:microsoft.com/office/officeart/2005/8/layout/hierarchy1"/>
    <dgm:cxn modelId="{017E43DF-3349-4650-AAAB-A65DAAAB819A}" type="presParOf" srcId="{B0854581-28BF-4F4C-9E89-86A1E6AFF6EE}" destId="{C1C7CEC0-0CB0-45CA-B191-7BEAED13159A}" srcOrd="1" destOrd="0" presId="urn:microsoft.com/office/officeart/2005/8/layout/hierarchy1"/>
    <dgm:cxn modelId="{9CD2FF3D-557A-47F9-9FBD-3465AD946853}" type="presParOf" srcId="{C11767EF-EE30-4E46-93EC-D0BD4A99D63F}" destId="{3B2207F9-FEF8-4685-9FC1-8BD9F2CCFF14}" srcOrd="1" destOrd="0" presId="urn:microsoft.com/office/officeart/2005/8/layout/hierarchy1"/>
    <dgm:cxn modelId="{97C25459-A612-4555-9E10-978B66BEBF7D}" type="presParOf" srcId="{3B2207F9-FEF8-4685-9FC1-8BD9F2CCFF14}" destId="{FB18A452-20FF-4D32-B580-E42B6CFF13AB}" srcOrd="0" destOrd="0" presId="urn:microsoft.com/office/officeart/2005/8/layout/hierarchy1"/>
    <dgm:cxn modelId="{7D00540D-5A2A-491D-A8FD-2F50E82DFC7B}" type="presParOf" srcId="{3B2207F9-FEF8-4685-9FC1-8BD9F2CCFF14}" destId="{F2978B68-47C3-46C7-80A1-1DD078895435}" srcOrd="1" destOrd="0" presId="urn:microsoft.com/office/officeart/2005/8/layout/hierarchy1"/>
    <dgm:cxn modelId="{BB10EEFF-D1B2-47B2-85DF-2E06038A5A96}" type="presParOf" srcId="{F2978B68-47C3-46C7-80A1-1DD078895435}" destId="{D61ECED3-C32A-4EC3-B3EC-76BDB9EBA4F8}" srcOrd="0" destOrd="0" presId="urn:microsoft.com/office/officeart/2005/8/layout/hierarchy1"/>
    <dgm:cxn modelId="{98CB22FB-3A05-443F-B280-390F2456EFFE}" type="presParOf" srcId="{D61ECED3-C32A-4EC3-B3EC-76BDB9EBA4F8}" destId="{0B250F93-727F-42D3-A4EB-9DD64935759E}" srcOrd="0" destOrd="0" presId="urn:microsoft.com/office/officeart/2005/8/layout/hierarchy1"/>
    <dgm:cxn modelId="{BDB3A584-3326-4698-9E77-6AB5CCE5F5A1}" type="presParOf" srcId="{D61ECED3-C32A-4EC3-B3EC-76BDB9EBA4F8}" destId="{1C20A7A5-DF94-48E5-98FC-1679BFB57292}" srcOrd="1" destOrd="0" presId="urn:microsoft.com/office/officeart/2005/8/layout/hierarchy1"/>
    <dgm:cxn modelId="{CD739D9A-B7DA-45FD-AA12-2AEB7114C7F0}" type="presParOf" srcId="{F2978B68-47C3-46C7-80A1-1DD078895435}" destId="{2A478CEE-2E16-4DCB-A51E-331586A93BC1}" srcOrd="1" destOrd="0" presId="urn:microsoft.com/office/officeart/2005/8/layout/hierarchy1"/>
    <dgm:cxn modelId="{37906382-8FED-4EFD-A703-F234DFC13507}" type="presParOf" srcId="{3B2207F9-FEF8-4685-9FC1-8BD9F2CCFF14}" destId="{20B6AC1D-5C7F-40C2-9F78-D44E5DECBBE4}" srcOrd="2" destOrd="0" presId="urn:microsoft.com/office/officeart/2005/8/layout/hierarchy1"/>
    <dgm:cxn modelId="{EAA7039B-7F3D-4A37-85AD-F02DBDAFFEC6}" type="presParOf" srcId="{3B2207F9-FEF8-4685-9FC1-8BD9F2CCFF14}" destId="{AC04ABC4-6864-4541-AB82-B1506D115654}" srcOrd="3" destOrd="0" presId="urn:microsoft.com/office/officeart/2005/8/layout/hierarchy1"/>
    <dgm:cxn modelId="{5704EC1C-29B3-4BD2-AF85-2E6A98D4DC82}" type="presParOf" srcId="{AC04ABC4-6864-4541-AB82-B1506D115654}" destId="{39B1C20C-F68F-4CE0-B0E9-132E43EA8FDC}" srcOrd="0" destOrd="0" presId="urn:microsoft.com/office/officeart/2005/8/layout/hierarchy1"/>
    <dgm:cxn modelId="{4304A745-5B1F-4AAB-981B-8F8AF75DC558}" type="presParOf" srcId="{39B1C20C-F68F-4CE0-B0E9-132E43EA8FDC}" destId="{65DCE00D-DB7E-4207-921C-4F8806639544}" srcOrd="0" destOrd="0" presId="urn:microsoft.com/office/officeart/2005/8/layout/hierarchy1"/>
    <dgm:cxn modelId="{C4AFEF02-CE9D-4036-9B84-A5EA315EEA30}" type="presParOf" srcId="{39B1C20C-F68F-4CE0-B0E9-132E43EA8FDC}" destId="{002C1840-3D4D-4BBB-804A-F4409332CED2}" srcOrd="1" destOrd="0" presId="urn:microsoft.com/office/officeart/2005/8/layout/hierarchy1"/>
    <dgm:cxn modelId="{2878BF36-FE45-45D9-996E-7423D9042E9A}" type="presParOf" srcId="{AC04ABC4-6864-4541-AB82-B1506D115654}" destId="{93EF8D08-0F06-4FB5-BAD3-8EB91A9F18C7}" srcOrd="1" destOrd="0" presId="urn:microsoft.com/office/officeart/2005/8/layout/hierarchy1"/>
    <dgm:cxn modelId="{FF2430E7-06EE-4843-8854-4B51FAEC275F}" type="presParOf" srcId="{3B2207F9-FEF8-4685-9FC1-8BD9F2CCFF14}" destId="{9774CC35-CBD8-4118-8BBF-B4A4ADBFCBE9}" srcOrd="4" destOrd="0" presId="urn:microsoft.com/office/officeart/2005/8/layout/hierarchy1"/>
    <dgm:cxn modelId="{A7828FF5-4A5B-4288-8B8A-ED5ED67424EE}" type="presParOf" srcId="{3B2207F9-FEF8-4685-9FC1-8BD9F2CCFF14}" destId="{454AB6A8-8090-496C-B77E-4FD824E9580A}" srcOrd="5" destOrd="0" presId="urn:microsoft.com/office/officeart/2005/8/layout/hierarchy1"/>
    <dgm:cxn modelId="{9A0A3E8B-9834-415C-8371-8B0B3525311C}" type="presParOf" srcId="{454AB6A8-8090-496C-B77E-4FD824E9580A}" destId="{A103297D-9968-475E-9153-052ECD76BA51}" srcOrd="0" destOrd="0" presId="urn:microsoft.com/office/officeart/2005/8/layout/hierarchy1"/>
    <dgm:cxn modelId="{A05B753B-652B-41BD-956A-127AB277492E}" type="presParOf" srcId="{A103297D-9968-475E-9153-052ECD76BA51}" destId="{A0F090C2-07CA-4C35-98E9-84EEDA107839}" srcOrd="0" destOrd="0" presId="urn:microsoft.com/office/officeart/2005/8/layout/hierarchy1"/>
    <dgm:cxn modelId="{A1BBBE16-4274-4186-949F-F2FED8F9D3A6}" type="presParOf" srcId="{A103297D-9968-475E-9153-052ECD76BA51}" destId="{EF4E8412-6578-4C73-82AF-9D8884DB3B32}" srcOrd="1" destOrd="0" presId="urn:microsoft.com/office/officeart/2005/8/layout/hierarchy1"/>
    <dgm:cxn modelId="{2995D0E6-35B5-4A5C-8462-878E8EE266DE}" type="presParOf" srcId="{454AB6A8-8090-496C-B77E-4FD824E9580A}" destId="{76DFF5E4-C270-4AE5-A902-8DA8A6B21AF5}" srcOrd="1" destOrd="0" presId="urn:microsoft.com/office/officeart/2005/8/layout/hierarchy1"/>
    <dgm:cxn modelId="{3FCDD38F-6A1A-4A13-A109-C6A0CD29F232}" type="presParOf" srcId="{3B2207F9-FEF8-4685-9FC1-8BD9F2CCFF14}" destId="{0B063549-4423-487C-870D-3C00CE434EB1}" srcOrd="6" destOrd="0" presId="urn:microsoft.com/office/officeart/2005/8/layout/hierarchy1"/>
    <dgm:cxn modelId="{CD8BC672-1942-4BA2-9F53-835D89763BA0}" type="presParOf" srcId="{3B2207F9-FEF8-4685-9FC1-8BD9F2CCFF14}" destId="{1D711781-2A4F-40BA-8F27-93DBA09A7B7C}" srcOrd="7" destOrd="0" presId="urn:microsoft.com/office/officeart/2005/8/layout/hierarchy1"/>
    <dgm:cxn modelId="{54B79B95-66A6-44A6-8FF3-B20E7B2DABE7}" type="presParOf" srcId="{1D711781-2A4F-40BA-8F27-93DBA09A7B7C}" destId="{3DC7E3DF-B150-4BE9-853C-3DFB90DD7166}" srcOrd="0" destOrd="0" presId="urn:microsoft.com/office/officeart/2005/8/layout/hierarchy1"/>
    <dgm:cxn modelId="{B2973798-505A-48D4-BBA1-D42FF0FD6AE1}" type="presParOf" srcId="{3DC7E3DF-B150-4BE9-853C-3DFB90DD7166}" destId="{35FAF6BD-B9DF-4229-8B52-CD814F3FCA29}" srcOrd="0" destOrd="0" presId="urn:microsoft.com/office/officeart/2005/8/layout/hierarchy1"/>
    <dgm:cxn modelId="{F94D1207-EB0B-404D-B066-B86D94AF479D}" type="presParOf" srcId="{3DC7E3DF-B150-4BE9-853C-3DFB90DD7166}" destId="{19711D20-98A2-4EF5-8501-16C4423A7369}" srcOrd="1" destOrd="0" presId="urn:microsoft.com/office/officeart/2005/8/layout/hierarchy1"/>
    <dgm:cxn modelId="{982CE5D5-ACC6-4023-A07E-B8D6B4D4A659}" type="presParOf" srcId="{1D711781-2A4F-40BA-8F27-93DBA09A7B7C}" destId="{C6793482-5198-4AE1-95F6-0A5F9401A94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288F8-8D53-46C2-8114-A52FA0AE47A7}" type="doc">
      <dgm:prSet loTypeId="urn:microsoft.com/office/officeart/2005/8/layout/hList3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C1771F9-1C9A-4F99-BFBC-C7EF8210868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4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2018-2020 годы</a:t>
          </a:r>
        </a:p>
        <a:p>
          <a:r>
            <a: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3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BA85F7-EB77-4537-8B32-97A6AD7416D1}" type="parTrans" cxnId="{CE7F93B6-7F0F-4E9B-826F-7729034DA49B}">
      <dgm:prSet/>
      <dgm:spPr/>
      <dgm:t>
        <a:bodyPr/>
        <a:lstStyle/>
        <a:p>
          <a:endParaRPr lang="ru-RU"/>
        </a:p>
      </dgm:t>
    </dgm:pt>
    <dgm:pt modelId="{3754810C-8BB7-47C8-8F39-C457CF176293}" type="sibTrans" cxnId="{CE7F93B6-7F0F-4E9B-826F-7729034DA49B}">
      <dgm:prSet/>
      <dgm:spPr/>
      <dgm:t>
        <a:bodyPr/>
        <a:lstStyle/>
        <a:p>
          <a:endParaRPr lang="ru-RU"/>
        </a:p>
      </dgm:t>
    </dgm:pt>
    <dgm:pt modelId="{0D8DA4B3-4E4A-4A61-B4D4-1F2CC9E0B408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 района</a:t>
          </a:r>
        </a:p>
        <a:p>
          <a:r>
            <a:rPr lang="ru-RU" sz="2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12,8 млн.рублей</a:t>
          </a:r>
        </a:p>
      </dgm:t>
    </dgm:pt>
    <dgm:pt modelId="{0AD4C918-9A1F-4F6D-98F5-D02FA82EF987}" type="parTrans" cxnId="{3110208D-3BDE-4D19-96FE-0BCCBBC03C2E}">
      <dgm:prSet/>
      <dgm:spPr/>
      <dgm:t>
        <a:bodyPr/>
        <a:lstStyle/>
        <a:p>
          <a:endParaRPr lang="ru-RU"/>
        </a:p>
      </dgm:t>
    </dgm:pt>
    <dgm:pt modelId="{0A786697-0EA0-4F33-AB67-E22EACA0481C}" type="sibTrans" cxnId="{3110208D-3BDE-4D19-96FE-0BCCBBC03C2E}">
      <dgm:prSet/>
      <dgm:spPr/>
      <dgm:t>
        <a:bodyPr/>
        <a:lstStyle/>
        <a:p>
          <a:endParaRPr lang="ru-RU"/>
        </a:p>
      </dgm:t>
    </dgm:pt>
    <dgm:pt modelId="{13CFBE41-AECA-4B6D-B097-AD669BCC0F89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Пермского края</a:t>
          </a:r>
        </a:p>
        <a:p>
          <a:r>
            <a: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38,5 млн.рублей</a:t>
          </a:r>
        </a:p>
      </dgm:t>
    </dgm:pt>
    <dgm:pt modelId="{80294F3E-F767-4893-96A4-4C418A6F3095}" type="parTrans" cxnId="{D145FE08-8367-496E-A5DC-CC91DB31C243}">
      <dgm:prSet/>
      <dgm:spPr/>
      <dgm:t>
        <a:bodyPr/>
        <a:lstStyle/>
        <a:p>
          <a:endParaRPr lang="ru-RU"/>
        </a:p>
      </dgm:t>
    </dgm:pt>
    <dgm:pt modelId="{7E86EC6B-0BC4-486F-96B7-0CD5E010C438}" type="sibTrans" cxnId="{D145FE08-8367-496E-A5DC-CC91DB31C243}">
      <dgm:prSet/>
      <dgm:spPr/>
      <dgm:t>
        <a:bodyPr/>
        <a:lstStyle/>
        <a:p>
          <a:endParaRPr lang="ru-RU"/>
        </a:p>
      </dgm:t>
    </dgm:pt>
    <dgm:pt modelId="{09869DB0-FC35-4A39-A73D-E7FC746D673E}" type="pres">
      <dgm:prSet presAssocID="{8F8288F8-8D53-46C2-8114-A52FA0AE47A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74E9B-6E42-4FA2-93A3-A5668EEECC84}" type="pres">
      <dgm:prSet presAssocID="{8C1771F9-1C9A-4F99-BFBC-C7EF82108687}" presName="roof" presStyleLbl="dkBgShp" presStyleIdx="0" presStyleCnt="2" custScaleY="278228" custLinFactNeighborY="23560"/>
      <dgm:spPr/>
      <dgm:t>
        <a:bodyPr/>
        <a:lstStyle/>
        <a:p>
          <a:endParaRPr lang="ru-RU"/>
        </a:p>
      </dgm:t>
    </dgm:pt>
    <dgm:pt modelId="{35BEF818-862A-42CB-A1BD-49FF984A4785}" type="pres">
      <dgm:prSet presAssocID="{8C1771F9-1C9A-4F99-BFBC-C7EF82108687}" presName="pillars" presStyleCnt="0"/>
      <dgm:spPr/>
    </dgm:pt>
    <dgm:pt modelId="{208AFB45-5C4B-43C7-993C-76AAA01E5B04}" type="pres">
      <dgm:prSet presAssocID="{8C1771F9-1C9A-4F99-BFBC-C7EF82108687}" presName="pillar1" presStyleLbl="node1" presStyleIdx="0" presStyleCnt="2" custScaleX="39123" custScaleY="77217" custLinFactNeighborX="166" custLinFactNeighborY="9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B1B52-711B-40DC-8DFC-95DE1F0BC4BB}" type="pres">
      <dgm:prSet presAssocID="{13CFBE41-AECA-4B6D-B097-AD669BCC0F89}" presName="pillarX" presStyleLbl="node1" presStyleIdx="1" presStyleCnt="2" custScaleX="40883" custScaleY="77217" custLinFactNeighborX="0" custLinFactNeighborY="9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F8B4E-DEA6-42A6-A715-471B32D4CB5E}" type="pres">
      <dgm:prSet presAssocID="{8C1771F9-1C9A-4F99-BFBC-C7EF82108687}" presName="base" presStyleLbl="dkBgShp" presStyleIdx="1" presStyleCnt="2" custScaleY="245549"/>
      <dgm:spPr/>
    </dgm:pt>
  </dgm:ptLst>
  <dgm:cxnLst>
    <dgm:cxn modelId="{FAF80CCE-FF01-46B2-B83B-D96AAC89E783}" type="presOf" srcId="{8C1771F9-1C9A-4F99-BFBC-C7EF82108687}" destId="{B5174E9B-6E42-4FA2-93A3-A5668EEECC84}" srcOrd="0" destOrd="0" presId="urn:microsoft.com/office/officeart/2005/8/layout/hList3"/>
    <dgm:cxn modelId="{3110208D-3BDE-4D19-96FE-0BCCBBC03C2E}" srcId="{8C1771F9-1C9A-4F99-BFBC-C7EF82108687}" destId="{0D8DA4B3-4E4A-4A61-B4D4-1F2CC9E0B408}" srcOrd="0" destOrd="0" parTransId="{0AD4C918-9A1F-4F6D-98F5-D02FA82EF987}" sibTransId="{0A786697-0EA0-4F33-AB67-E22EACA0481C}"/>
    <dgm:cxn modelId="{E1007B8C-637C-4468-A9C8-FDE712B50C52}" type="presOf" srcId="{0D8DA4B3-4E4A-4A61-B4D4-1F2CC9E0B408}" destId="{208AFB45-5C4B-43C7-993C-76AAA01E5B04}" srcOrd="0" destOrd="0" presId="urn:microsoft.com/office/officeart/2005/8/layout/hList3"/>
    <dgm:cxn modelId="{1C60BFA3-45B0-4C67-926B-A884722E54B8}" type="presOf" srcId="{8F8288F8-8D53-46C2-8114-A52FA0AE47A7}" destId="{09869DB0-FC35-4A39-A73D-E7FC746D673E}" srcOrd="0" destOrd="0" presId="urn:microsoft.com/office/officeart/2005/8/layout/hList3"/>
    <dgm:cxn modelId="{CE7F93B6-7F0F-4E9B-826F-7729034DA49B}" srcId="{8F8288F8-8D53-46C2-8114-A52FA0AE47A7}" destId="{8C1771F9-1C9A-4F99-BFBC-C7EF82108687}" srcOrd="0" destOrd="0" parTransId="{48BA85F7-EB77-4537-8B32-97A6AD7416D1}" sibTransId="{3754810C-8BB7-47C8-8F39-C457CF176293}"/>
    <dgm:cxn modelId="{D145FE08-8367-496E-A5DC-CC91DB31C243}" srcId="{8C1771F9-1C9A-4F99-BFBC-C7EF82108687}" destId="{13CFBE41-AECA-4B6D-B097-AD669BCC0F89}" srcOrd="1" destOrd="0" parTransId="{80294F3E-F767-4893-96A4-4C418A6F3095}" sibTransId="{7E86EC6B-0BC4-486F-96B7-0CD5E010C438}"/>
    <dgm:cxn modelId="{98397CB9-2CFE-44BC-9039-D42ECE67413B}" type="presOf" srcId="{13CFBE41-AECA-4B6D-B097-AD669BCC0F89}" destId="{8FDB1B52-711B-40DC-8DFC-95DE1F0BC4BB}" srcOrd="0" destOrd="0" presId="urn:microsoft.com/office/officeart/2005/8/layout/hList3"/>
    <dgm:cxn modelId="{79B0FEB0-878C-4AE1-9019-6C00B890E2BA}" type="presParOf" srcId="{09869DB0-FC35-4A39-A73D-E7FC746D673E}" destId="{B5174E9B-6E42-4FA2-93A3-A5668EEECC84}" srcOrd="0" destOrd="0" presId="urn:microsoft.com/office/officeart/2005/8/layout/hList3"/>
    <dgm:cxn modelId="{25545A13-3B2F-4359-9477-5BB5166F5AC6}" type="presParOf" srcId="{09869DB0-FC35-4A39-A73D-E7FC746D673E}" destId="{35BEF818-862A-42CB-A1BD-49FF984A4785}" srcOrd="1" destOrd="0" presId="urn:microsoft.com/office/officeart/2005/8/layout/hList3"/>
    <dgm:cxn modelId="{277B2DF7-DCB0-4ABC-A0C4-839EB82F6400}" type="presParOf" srcId="{35BEF818-862A-42CB-A1BD-49FF984A4785}" destId="{208AFB45-5C4B-43C7-993C-76AAA01E5B04}" srcOrd="0" destOrd="0" presId="urn:microsoft.com/office/officeart/2005/8/layout/hList3"/>
    <dgm:cxn modelId="{7F0F755B-BC0C-4B69-8D80-E7A953E401EC}" type="presParOf" srcId="{35BEF818-862A-42CB-A1BD-49FF984A4785}" destId="{8FDB1B52-711B-40DC-8DFC-95DE1F0BC4BB}" srcOrd="1" destOrd="0" presId="urn:microsoft.com/office/officeart/2005/8/layout/hList3"/>
    <dgm:cxn modelId="{48BBB510-7B64-4C1D-8560-7D4738FDA558}" type="presParOf" srcId="{09869DB0-FC35-4A39-A73D-E7FC746D673E}" destId="{6AEF8B4E-DEA6-42A6-A715-471B32D4CB5E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063549-4423-487C-870D-3C00CE434EB1}">
      <dsp:nvSpPr>
        <dsp:cNvPr id="0" name=""/>
        <dsp:cNvSpPr/>
      </dsp:nvSpPr>
      <dsp:spPr>
        <a:xfrm>
          <a:off x="7220490" y="2647191"/>
          <a:ext cx="478897" cy="71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308"/>
              </a:lnTo>
              <a:lnTo>
                <a:pt x="478897" y="585308"/>
              </a:lnTo>
              <a:lnTo>
                <a:pt x="478897" y="71423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4CC35-CBD8-4118-8BBF-B4A4ADBFCBE9}">
      <dsp:nvSpPr>
        <dsp:cNvPr id="0" name=""/>
        <dsp:cNvSpPr/>
      </dsp:nvSpPr>
      <dsp:spPr>
        <a:xfrm>
          <a:off x="5650464" y="2647191"/>
          <a:ext cx="1570026" cy="714238"/>
        </a:xfrm>
        <a:custGeom>
          <a:avLst/>
          <a:gdLst/>
          <a:ahLst/>
          <a:cxnLst/>
          <a:rect l="0" t="0" r="0" b="0"/>
          <a:pathLst>
            <a:path>
              <a:moveTo>
                <a:pt x="1570026" y="0"/>
              </a:moveTo>
              <a:lnTo>
                <a:pt x="1570026" y="585308"/>
              </a:lnTo>
              <a:lnTo>
                <a:pt x="0" y="585308"/>
              </a:lnTo>
              <a:lnTo>
                <a:pt x="0" y="71423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6AC1D-5C7F-40C2-9F78-D44E5DECBBE4}">
      <dsp:nvSpPr>
        <dsp:cNvPr id="0" name=""/>
        <dsp:cNvSpPr/>
      </dsp:nvSpPr>
      <dsp:spPr>
        <a:xfrm>
          <a:off x="3693437" y="2647191"/>
          <a:ext cx="3527053" cy="714238"/>
        </a:xfrm>
        <a:custGeom>
          <a:avLst/>
          <a:gdLst/>
          <a:ahLst/>
          <a:cxnLst/>
          <a:rect l="0" t="0" r="0" b="0"/>
          <a:pathLst>
            <a:path>
              <a:moveTo>
                <a:pt x="3527053" y="0"/>
              </a:moveTo>
              <a:lnTo>
                <a:pt x="3527053" y="585308"/>
              </a:lnTo>
              <a:lnTo>
                <a:pt x="0" y="585308"/>
              </a:lnTo>
              <a:lnTo>
                <a:pt x="0" y="71423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8A452-20FF-4D32-B580-E42B6CFF13AB}">
      <dsp:nvSpPr>
        <dsp:cNvPr id="0" name=""/>
        <dsp:cNvSpPr/>
      </dsp:nvSpPr>
      <dsp:spPr>
        <a:xfrm>
          <a:off x="1650852" y="2647191"/>
          <a:ext cx="5569638" cy="714238"/>
        </a:xfrm>
        <a:custGeom>
          <a:avLst/>
          <a:gdLst/>
          <a:ahLst/>
          <a:cxnLst/>
          <a:rect l="0" t="0" r="0" b="0"/>
          <a:pathLst>
            <a:path>
              <a:moveTo>
                <a:pt x="5569638" y="0"/>
              </a:moveTo>
              <a:lnTo>
                <a:pt x="5569638" y="585308"/>
              </a:lnTo>
              <a:lnTo>
                <a:pt x="0" y="585308"/>
              </a:lnTo>
              <a:lnTo>
                <a:pt x="0" y="71423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31BB7-F27E-422C-A1D1-980C04FF60DD}">
      <dsp:nvSpPr>
        <dsp:cNvPr id="0" name=""/>
        <dsp:cNvSpPr/>
      </dsp:nvSpPr>
      <dsp:spPr>
        <a:xfrm>
          <a:off x="4840440" y="1149238"/>
          <a:ext cx="2380050" cy="614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267"/>
              </a:lnTo>
              <a:lnTo>
                <a:pt x="2380050" y="485267"/>
              </a:lnTo>
              <a:lnTo>
                <a:pt x="2380050" y="6141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E26B-E91E-4DE1-A024-AD2461205BB4}">
      <dsp:nvSpPr>
        <dsp:cNvPr id="0" name=""/>
        <dsp:cNvSpPr/>
      </dsp:nvSpPr>
      <dsp:spPr>
        <a:xfrm>
          <a:off x="1811370" y="1149238"/>
          <a:ext cx="3029070" cy="614197"/>
        </a:xfrm>
        <a:custGeom>
          <a:avLst/>
          <a:gdLst/>
          <a:ahLst/>
          <a:cxnLst/>
          <a:rect l="0" t="0" r="0" b="0"/>
          <a:pathLst>
            <a:path>
              <a:moveTo>
                <a:pt x="3029070" y="0"/>
              </a:moveTo>
              <a:lnTo>
                <a:pt x="3029070" y="485267"/>
              </a:lnTo>
              <a:lnTo>
                <a:pt x="0" y="485267"/>
              </a:lnTo>
              <a:lnTo>
                <a:pt x="0" y="6141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A4600-3254-42E2-ABB0-29EC3CD2F5CC}">
      <dsp:nvSpPr>
        <dsp:cNvPr id="0" name=""/>
        <dsp:cNvSpPr/>
      </dsp:nvSpPr>
      <dsp:spPr>
        <a:xfrm>
          <a:off x="1753071" y="46930"/>
          <a:ext cx="6174737" cy="1102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7E7B2D-8292-4347-8B6A-292F3F5022D1}">
      <dsp:nvSpPr>
        <dsp:cNvPr id="0" name=""/>
        <dsp:cNvSpPr/>
      </dsp:nvSpPr>
      <dsp:spPr>
        <a:xfrm>
          <a:off x="1907709" y="193836"/>
          <a:ext cx="6174737" cy="1102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Консолидированный бюджет Суксунского муниципального района</a:t>
          </a:r>
          <a:endParaRPr lang="ru-RU" sz="2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907709" y="193836"/>
        <a:ext cx="6174737" cy="1102308"/>
      </dsp:txXfrm>
    </dsp:sp>
    <dsp:sp modelId="{3B74A523-63FD-4EA0-90EF-DE72EAAAF54B}">
      <dsp:nvSpPr>
        <dsp:cNvPr id="0" name=""/>
        <dsp:cNvSpPr/>
      </dsp:nvSpPr>
      <dsp:spPr>
        <a:xfrm>
          <a:off x="370918" y="1763435"/>
          <a:ext cx="2880903" cy="883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softEdge rad="3175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973D75-2C54-42CE-8156-C3C33CF8847D}">
      <dsp:nvSpPr>
        <dsp:cNvPr id="0" name=""/>
        <dsp:cNvSpPr/>
      </dsp:nvSpPr>
      <dsp:spPr>
        <a:xfrm>
          <a:off x="525556" y="1910341"/>
          <a:ext cx="2880903" cy="88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 Суксунского муниципального района</a:t>
          </a:r>
          <a:endParaRPr lang="ru-RU" sz="2000" kern="1200" dirty="0"/>
        </a:p>
      </dsp:txBody>
      <dsp:txXfrm>
        <a:off x="525556" y="1910341"/>
        <a:ext cx="2880903" cy="883755"/>
      </dsp:txXfrm>
    </dsp:sp>
    <dsp:sp modelId="{BFC00FE4-D64D-401D-9DE8-A19CCD591A58}">
      <dsp:nvSpPr>
        <dsp:cNvPr id="0" name=""/>
        <dsp:cNvSpPr/>
      </dsp:nvSpPr>
      <dsp:spPr>
        <a:xfrm>
          <a:off x="5810643" y="1763435"/>
          <a:ext cx="2819694" cy="883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C7CEC0-0CB0-45CA-B191-7BEAED13159A}">
      <dsp:nvSpPr>
        <dsp:cNvPr id="0" name=""/>
        <dsp:cNvSpPr/>
      </dsp:nvSpPr>
      <dsp:spPr>
        <a:xfrm>
          <a:off x="5965281" y="1910341"/>
          <a:ext cx="2819694" cy="883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Бюджеты городского и сельских поселений</a:t>
          </a:r>
          <a:endParaRPr lang="ru-RU" sz="2000" kern="1200" dirty="0"/>
        </a:p>
      </dsp:txBody>
      <dsp:txXfrm>
        <a:off x="5965281" y="1910341"/>
        <a:ext cx="2819694" cy="883755"/>
      </dsp:txXfrm>
    </dsp:sp>
    <dsp:sp modelId="{0B250F93-727F-42D3-A4EB-9DD64935759E}">
      <dsp:nvSpPr>
        <dsp:cNvPr id="0" name=""/>
        <dsp:cNvSpPr/>
      </dsp:nvSpPr>
      <dsp:spPr>
        <a:xfrm>
          <a:off x="751091" y="3361429"/>
          <a:ext cx="1799521" cy="1254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20A7A5-DF94-48E5-98FC-1679BFB57292}">
      <dsp:nvSpPr>
        <dsp:cNvPr id="0" name=""/>
        <dsp:cNvSpPr/>
      </dsp:nvSpPr>
      <dsp:spPr>
        <a:xfrm>
          <a:off x="905729" y="3508335"/>
          <a:ext cx="1799521" cy="125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 Суксунского городского поселения</a:t>
          </a:r>
          <a:endParaRPr lang="ru-RU" sz="1800" kern="1200" dirty="0"/>
        </a:p>
      </dsp:txBody>
      <dsp:txXfrm>
        <a:off x="905729" y="3508335"/>
        <a:ext cx="1799521" cy="1254420"/>
      </dsp:txXfrm>
    </dsp:sp>
    <dsp:sp modelId="{65DCE00D-DB7E-4207-921C-4F8806639544}">
      <dsp:nvSpPr>
        <dsp:cNvPr id="0" name=""/>
        <dsp:cNvSpPr/>
      </dsp:nvSpPr>
      <dsp:spPr>
        <a:xfrm>
          <a:off x="2859888" y="3361429"/>
          <a:ext cx="1667096" cy="1198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2C1840-3D4D-4BBB-804A-F4409332CED2}">
      <dsp:nvSpPr>
        <dsp:cNvPr id="0" name=""/>
        <dsp:cNvSpPr/>
      </dsp:nvSpPr>
      <dsp:spPr>
        <a:xfrm>
          <a:off x="3014526" y="3508335"/>
          <a:ext cx="1667096" cy="1198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 Киселевского сельского поселения</a:t>
          </a:r>
          <a:endParaRPr lang="ru-RU" sz="1800" kern="1200" dirty="0"/>
        </a:p>
      </dsp:txBody>
      <dsp:txXfrm>
        <a:off x="3014526" y="3508335"/>
        <a:ext cx="1667096" cy="1198929"/>
      </dsp:txXfrm>
    </dsp:sp>
    <dsp:sp modelId="{A0F090C2-07CA-4C35-98E9-84EEDA107839}">
      <dsp:nvSpPr>
        <dsp:cNvPr id="0" name=""/>
        <dsp:cNvSpPr/>
      </dsp:nvSpPr>
      <dsp:spPr>
        <a:xfrm>
          <a:off x="4836261" y="3361429"/>
          <a:ext cx="1628406" cy="1198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4E8412-6578-4C73-82AF-9D8884DB3B32}">
      <dsp:nvSpPr>
        <dsp:cNvPr id="0" name=""/>
        <dsp:cNvSpPr/>
      </dsp:nvSpPr>
      <dsp:spPr>
        <a:xfrm>
          <a:off x="4990899" y="3508335"/>
          <a:ext cx="1628406" cy="1198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 Ключевского сельского поселения</a:t>
          </a:r>
          <a:endParaRPr lang="ru-RU" sz="1800" kern="1200" dirty="0"/>
        </a:p>
      </dsp:txBody>
      <dsp:txXfrm>
        <a:off x="4990899" y="3508335"/>
        <a:ext cx="1628406" cy="1198929"/>
      </dsp:txXfrm>
    </dsp:sp>
    <dsp:sp modelId="{35FAF6BD-B9DF-4229-8B52-CD814F3FCA29}">
      <dsp:nvSpPr>
        <dsp:cNvPr id="0" name=""/>
        <dsp:cNvSpPr/>
      </dsp:nvSpPr>
      <dsp:spPr>
        <a:xfrm>
          <a:off x="6773943" y="3361429"/>
          <a:ext cx="1850890" cy="1198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11D20-98A2-4EF5-8501-16C4423A7369}">
      <dsp:nvSpPr>
        <dsp:cNvPr id="0" name=""/>
        <dsp:cNvSpPr/>
      </dsp:nvSpPr>
      <dsp:spPr>
        <a:xfrm>
          <a:off x="6928581" y="3508335"/>
          <a:ext cx="1850890" cy="1198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 Поедугинского сельского поселения</a:t>
          </a:r>
          <a:endParaRPr lang="ru-RU" sz="1800" kern="1200" dirty="0"/>
        </a:p>
      </dsp:txBody>
      <dsp:txXfrm>
        <a:off x="6928581" y="3508335"/>
        <a:ext cx="1850890" cy="1198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174E9B-6E42-4FA2-93A3-A5668EEECC84}">
      <dsp:nvSpPr>
        <dsp:cNvPr id="0" name=""/>
        <dsp:cNvSpPr/>
      </dsp:nvSpPr>
      <dsp:spPr>
        <a:xfrm>
          <a:off x="0" y="-233823"/>
          <a:ext cx="8435279" cy="220624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2018-2020 годы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32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-233823"/>
        <a:ext cx="8435279" cy="2206241"/>
      </dsp:txXfrm>
    </dsp:sp>
    <dsp:sp modelId="{208AFB45-5C4B-43C7-993C-76AAA01E5B04}">
      <dsp:nvSpPr>
        <dsp:cNvPr id="0" name=""/>
        <dsp:cNvSpPr/>
      </dsp:nvSpPr>
      <dsp:spPr>
        <a:xfrm>
          <a:off x="857277" y="1357373"/>
          <a:ext cx="3300134" cy="12858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 района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12,8 млн.рублей</a:t>
          </a:r>
        </a:p>
      </dsp:txBody>
      <dsp:txXfrm>
        <a:off x="857277" y="1357373"/>
        <a:ext cx="3300134" cy="1285832"/>
      </dsp:txXfrm>
    </dsp:sp>
    <dsp:sp modelId="{8FDB1B52-711B-40DC-8DFC-95DE1F0BC4BB}">
      <dsp:nvSpPr>
        <dsp:cNvPr id="0" name=""/>
        <dsp:cNvSpPr/>
      </dsp:nvSpPr>
      <dsp:spPr>
        <a:xfrm>
          <a:off x="4143409" y="1357373"/>
          <a:ext cx="3448595" cy="12858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Пермского края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38,5 млн.рублей</a:t>
          </a:r>
        </a:p>
      </dsp:txBody>
      <dsp:txXfrm>
        <a:off x="4143409" y="1357373"/>
        <a:ext cx="3448595" cy="1285832"/>
      </dsp:txXfrm>
    </dsp:sp>
    <dsp:sp modelId="{6AEF8B4E-DEA6-42A6-A715-471B32D4CB5E}">
      <dsp:nvSpPr>
        <dsp:cNvPr id="0" name=""/>
        <dsp:cNvSpPr/>
      </dsp:nvSpPr>
      <dsp:spPr>
        <a:xfrm>
          <a:off x="0" y="2609525"/>
          <a:ext cx="8435279" cy="45432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1518A-3B2E-4472-B8BF-5E177B6438E4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25E4-4A8E-4F1C-A1C3-266E4AFC8E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103188"/>
            <a:ext cx="4576763" cy="3432175"/>
          </a:xfrm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xfrm>
            <a:off x="231811" y="3371612"/>
            <a:ext cx="6539668" cy="5668579"/>
          </a:xfrm>
          <a:noFill/>
          <a:ln/>
        </p:spPr>
        <p:txBody>
          <a:bodyPr/>
          <a:lstStyle/>
          <a:p>
            <a:pPr indent="449263" algn="just">
              <a:lnSpc>
                <a:spcPct val="115000"/>
              </a:lnSpc>
            </a:pPr>
            <a:endParaRPr lang="ru-RU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38FAF-6D64-4D03-BE53-961F3FE7088A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375D6-8DBC-43AF-A949-1465B11520D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CE33C8-A3BC-425D-8BD0-E9A68ABC2FC2}" type="slidenum">
              <a:rPr lang="ru-RU" altLang="ru-RU" smtClean="0">
                <a:latin typeface="Arial" pitchFamily="34" charset="0"/>
              </a:rPr>
              <a:pPr>
                <a:defRPr/>
              </a:pPr>
              <a:t>27</a:t>
            </a:fld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39E42-D2BA-4B6D-8F13-9A3080382B10}" type="slidenum">
              <a:rPr lang="ru-RU" altLang="ru-RU" smtClean="0">
                <a:latin typeface="Arial" pitchFamily="34" charset="0"/>
              </a:rPr>
              <a:pPr>
                <a:defRPr/>
              </a:pPr>
              <a:t>28</a:t>
            </a:fld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B583-7727-4FDC-B1E6-587B7AC8FC3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1A76-0FC0-4517-B555-ECD736413D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&amp;Kcy;&amp;acy;&amp;rcy;&amp;tcy;&amp;icy;&amp;ncy;&amp;kcy;&amp;icy; &amp;pcy;&amp;ocy; &amp;zcy;&amp;acy;&amp;pcy;&amp;rcy;&amp;ocy;&amp;scy;&amp;ucy; &amp;scy;&amp;ucy;&amp;kcy;&amp;scy;&amp;ucy;&amp;ncy;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63092" cy="67151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1857364"/>
            <a:ext cx="85725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31D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Суксунского</a:t>
            </a:r>
            <a:r>
              <a:rPr lang="ru-RU" sz="4400" b="1" dirty="0" smtClean="0">
                <a:solidFill>
                  <a:srgbClr val="131D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на плановый период 2019 и 2020 годов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0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31DDD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6000" b="1" dirty="0">
              <a:solidFill>
                <a:srgbClr val="131DD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www.suksun.ru/newsite/e107_themes/reline/images/cub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2" y="-22528"/>
            <a:ext cx="844872" cy="109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200800" cy="158417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Сценарные условия социально-экономического развития муниципального района на период до 2020 года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/>
        </p:nvGraphicFramePr>
        <p:xfrm>
          <a:off x="467544" y="1916832"/>
          <a:ext cx="8229600" cy="4213056"/>
        </p:xfrm>
        <a:graphic>
          <a:graphicData uri="http://schemas.openxmlformats.org/drawingml/2006/table">
            <a:tbl>
              <a:tblPr/>
              <a:tblGrid>
                <a:gridCol w="2243138"/>
                <a:gridCol w="1213246"/>
                <a:gridCol w="1163241"/>
                <a:gridCol w="1223963"/>
                <a:gridCol w="1223962"/>
                <a:gridCol w="11620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111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Основные  экономические 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111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111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111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111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111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г. прогноз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111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г. прогноз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111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г. прогноз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6977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0" lvl="0" indent="-22860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337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Инфляция (среднегодовой ИПЦ),% к предыдущему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0" lvl="0" indent="-22860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зарплаты,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 млн.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0" lvl="0" indent="-22860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" descr="C:\Users\alexa\Совет Глав и МО, совещания, выездные, лекции\2013\публ слушания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03648" cy="158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648072"/>
          </a:xfrm>
        </p:spPr>
        <p:txBody>
          <a:bodyPr>
            <a:noAutofit/>
          </a:bodyPr>
          <a:lstStyle/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642918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Доходы бюджета </a:t>
            </a:r>
            <a:r>
              <a:rPr lang="ru-RU" sz="2400" b="1" dirty="0" smtClean="0">
                <a:solidFill>
                  <a:srgbClr val="002060"/>
                </a:solidFill>
              </a:rPr>
              <a:t>– это безвозмездные и безвозвратные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поступления денежных средств в бюджет.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4208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1556792"/>
            <a:ext cx="2818640" cy="1458562"/>
            <a:chOff x="0" y="0"/>
            <a:chExt cx="2962656" cy="14585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2962656" cy="1458562"/>
            </a:xfrm>
            <a:prstGeom prst="roundRect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1201" y="71201"/>
              <a:ext cx="2820254" cy="1316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7030A0"/>
                  </a:solidFill>
                </a:rPr>
                <a:t>Налоговые доходы </a:t>
              </a:r>
              <a:endParaRPr lang="ru-RU" sz="2800" kern="1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539552" y="3140968"/>
            <a:ext cx="2808312" cy="145856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5"/>
              <a:satOff val="13449"/>
              <a:lumOff val="1078"/>
              <a:alphaOff val="0"/>
            </a:schemeClr>
          </a:fillRef>
          <a:effectRef idx="2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539552" y="4725144"/>
            <a:ext cx="2808312" cy="153057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3419872" y="1556792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/>
              <a:t>-</a:t>
            </a:r>
            <a:r>
              <a:rPr lang="ru-RU" sz="1600" dirty="0" smtClean="0"/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4941168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2996952"/>
            <a:ext cx="55081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/>
              <a:t>-</a:t>
            </a:r>
            <a:r>
              <a:rPr lang="ru-RU" sz="1600" dirty="0" smtClean="0"/>
              <a:t>Поступающие в бюджет платежи за оказание государственных услуг, за пользование природными ресурсами, 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4941168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/>
              <a:t>-Дотации,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328498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Неналоговые доходы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2400"/>
            <a:ext cx="6912768" cy="99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Гражданин в бюджетном процессе, воздействие на бюджетный процесс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Публичные обсуждения программ развития Суксунского муниципального района;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качества муниципальных услуг;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Земского собрания Суксунского муниципального района о бюджете на очередной финансовый год (ежегодно в ноябре);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Земского собрания Суксунского муниципального района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 исполнении бюджета (ежегодно в мае).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Виктор\Desktop\ПРЕЗЕНТАЦИЯ!\ZcNE_Q3AZJ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700808"/>
            <a:ext cx="1368152" cy="45365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19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219200" y="0"/>
            <a:ext cx="67675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Участие гражданина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</a:p>
        </p:txBody>
      </p:sp>
      <p:pic>
        <p:nvPicPr>
          <p:cNvPr id="14340" name="Picture 7" descr="\\Datacenter\документы фу\Открытый бюджет\Рисунки, фото\Бюджет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00400"/>
            <a:ext cx="338703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/>
          <p:nvPr/>
        </p:nvGrpSpPr>
        <p:grpSpPr>
          <a:xfrm>
            <a:off x="228600" y="3124200"/>
            <a:ext cx="3352800" cy="2743200"/>
            <a:chOff x="439552" y="0"/>
            <a:chExt cx="2505271" cy="1251413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39552" y="0"/>
              <a:ext cx="2505271" cy="1251413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5">
                    <a:hueOff val="0"/>
                    <a:satOff val="0"/>
                    <a:lumOff val="0"/>
                    <a:shade val="15000"/>
                    <a:satMod val="180000"/>
                  </a:schemeClr>
                </a:gs>
                <a:gs pos="50000">
                  <a:schemeClr val="accent5">
                    <a:hueOff val="0"/>
                    <a:satOff val="0"/>
                    <a:lumOff val="0"/>
                    <a:alphaOff val="0"/>
                    <a:shade val="45000"/>
                    <a:satMod val="170000"/>
                  </a:schemeClr>
                </a:gs>
                <a:gs pos="70000">
                  <a:schemeClr val="accent5">
                    <a:hueOff val="0"/>
                    <a:satOff val="0"/>
                    <a:lumOff val="0"/>
                    <a:alphaOff val="0"/>
                    <a:tint val="99000"/>
                    <a:shade val="65000"/>
                    <a:satMod val="155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tint val="95500"/>
                    <a:shade val="100000"/>
                    <a:satMod val="155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76205" y="36653"/>
              <a:ext cx="2431965" cy="1178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лиц, транспортный налог, другие виды налогов)</a:t>
              </a:r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6172200" y="3124200"/>
            <a:ext cx="2719232" cy="2857781"/>
            <a:chOff x="439552" y="4048183"/>
            <a:chExt cx="2505271" cy="1251716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9552" y="4048486"/>
              <a:ext cx="2505271" cy="1251413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6718553"/>
                <a:satOff val="9479"/>
                <a:lumOff val="-1176"/>
                <a:alphaOff val="0"/>
              </a:schemeClr>
            </a:fillRef>
            <a:effectRef idx="2">
              <a:schemeClr val="accent5">
                <a:hueOff val="6718553"/>
                <a:satOff val="9479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55166" y="4048183"/>
              <a:ext cx="2431965" cy="12155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социальные выплаты и др.)</a:t>
              </a:r>
            </a:p>
          </p:txBody>
        </p:sp>
      </p:grp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4062413" y="49577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БЮДЖЕТ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1835150" y="2420938"/>
            <a:ext cx="2592388" cy="647700"/>
          </a:xfrm>
          <a:prstGeom prst="curvedDownArrow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5292725" y="2392363"/>
            <a:ext cx="2592388" cy="647700"/>
          </a:xfrm>
          <a:prstGeom prst="curvedDown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46" name="TextBox 6"/>
          <p:cNvSpPr txBox="1">
            <a:spLocks noChangeArrowheads="1"/>
          </p:cNvSpPr>
          <p:nvPr/>
        </p:nvSpPr>
        <p:spPr bwMode="auto">
          <a:xfrm>
            <a:off x="990600" y="19050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4267200" y="19050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34207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Налоги, которые уплачивают жители Суксунского муниципального района</a:t>
            </a:r>
            <a:endParaRPr lang="ru-RU" sz="3200" b="1" dirty="0"/>
          </a:p>
        </p:txBody>
      </p:sp>
      <p:pic>
        <p:nvPicPr>
          <p:cNvPr id="3074" name="Picture 2" descr="https://im-tub-ap-ru.yandex.net/pic/53727c6fc9e628d97da92a68f80b3be5/nk-tv.net/wp-content/uploads/2015/02/phpdHTL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3312368" cy="1872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1500174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района и бюджеты поселений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717032"/>
            <a:ext cx="2592288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Налог на доходы физических лиц, </a:t>
            </a:r>
            <a:r>
              <a:rPr lang="ru-RU" dirty="0" smtClean="0"/>
              <a:t>ставки налога согласно Налогового кодекса РФ  (гл. 23)   13%, в отдельных случаях 9%,30% и 35%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3717032"/>
            <a:ext cx="266429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Налог на имущество физических лиц  </a:t>
            </a:r>
            <a:r>
              <a:rPr lang="ru-RU" dirty="0" smtClean="0"/>
              <a:t>от стоимости имущества и ставок  налога утвержденных Решениями Совета депутатов и Думы поселений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3717032"/>
            <a:ext cx="2664296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Земельный налог 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от кадастровой стоимости  земельных участков и ставок налога </a:t>
            </a:r>
            <a:r>
              <a:rPr lang="ru-RU" dirty="0" smtClean="0"/>
              <a:t>утвержденных Решениями Совета депутатов и Думы поселений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4211960" y="3284984"/>
            <a:ext cx="4846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углом 12"/>
          <p:cNvSpPr/>
          <p:nvPr/>
        </p:nvSpPr>
        <p:spPr>
          <a:xfrm>
            <a:off x="1475656" y="2348880"/>
            <a:ext cx="792088" cy="12961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flipH="1">
            <a:off x="6588224" y="2276872"/>
            <a:ext cx="864096" cy="136815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Доходы бюджета Суксунского муниципального района на 2017-2020годы</a:t>
            </a:r>
            <a:endParaRPr lang="ru-RU" sz="3200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30" y="1285860"/>
          <a:ext cx="8568949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351"/>
                <a:gridCol w="1788303"/>
                <a:gridCol w="1788303"/>
                <a:gridCol w="1564765"/>
                <a:gridCol w="1341227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(утв.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всего, млн.руб.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131DD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всего, млн. руб.</a:t>
                      </a:r>
                      <a:endParaRPr lang="ru-RU" sz="2000" b="1" dirty="0">
                        <a:solidFill>
                          <a:srgbClr val="131DD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131DD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2400" b="1" dirty="0">
                        <a:solidFill>
                          <a:srgbClr val="131DD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131DD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400" b="1" dirty="0">
                        <a:solidFill>
                          <a:srgbClr val="131DD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131DD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2400" b="1" dirty="0">
                        <a:solidFill>
                          <a:srgbClr val="131DD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131DD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2400" b="1" dirty="0">
                        <a:solidFill>
                          <a:srgbClr val="131DD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387,0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389,8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382,3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76930" cy="8572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131DDD"/>
                </a:solidFill>
                <a:latin typeface="Times New Roman" pitchFamily="18" charset="0"/>
                <a:cs typeface="Times New Roman" pitchFamily="18" charset="0"/>
              </a:rPr>
              <a:t>Нормативы зачисления налоговых и неналоговых поступлений в бюджеты муниципальных образований</a:t>
            </a:r>
            <a:endParaRPr lang="ru-RU" sz="2800" b="1" dirty="0">
              <a:solidFill>
                <a:srgbClr val="131DD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998041"/>
          <a:ext cx="8712968" cy="5650799"/>
        </p:xfrm>
        <a:graphic>
          <a:graphicData uri="http://schemas.openxmlformats.org/drawingml/2006/table">
            <a:tbl>
              <a:tblPr/>
              <a:tblGrid>
                <a:gridCol w="5619918"/>
                <a:gridCol w="1551768"/>
                <a:gridCol w="1541282"/>
              </a:tblGrid>
              <a:tr h="2691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и сборы установленные законодательством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Уровни бюджетов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 района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бюджеты поселений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74,2602%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Акцизы на нефтепродукты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Налог, взимаемый в связи с применением патентной системы </a:t>
                      </a:r>
                      <a:r>
                        <a:rPr lang="ru-RU" sz="1600" b="1" i="0" u="none" strike="noStrike" dirty="0" smtClean="0">
                          <a:solidFill>
                            <a:schemeClr val="accent2"/>
                          </a:solidFill>
                          <a:latin typeface="Times New Roman"/>
                        </a:rPr>
                        <a:t>налогообложения</a:t>
                      </a:r>
                      <a:endParaRPr lang="ru-RU" sz="1600" b="1" i="0" u="none" strike="noStrike" dirty="0">
                        <a:solidFill>
                          <a:schemeClr val="accent2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Доходы от аренды земли 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131DDD"/>
                          </a:solidFill>
                          <a:latin typeface="Times New Roman"/>
                        </a:rPr>
                        <a:t>земли </a:t>
                      </a:r>
                      <a:r>
                        <a:rPr lang="ru-RU" sz="1600" b="1" i="0" u="none" strike="noStrike" dirty="0" smtClean="0">
                          <a:solidFill>
                            <a:srgbClr val="131DDD"/>
                          </a:solidFill>
                          <a:latin typeface="Times New Roman"/>
                        </a:rPr>
                        <a:t>городского </a:t>
                      </a:r>
                      <a:r>
                        <a:rPr lang="ru-RU" sz="1600" b="1" i="0" u="none" strike="noStrike" dirty="0">
                          <a:solidFill>
                            <a:srgbClr val="131DDD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131DDD"/>
                          </a:solidFill>
                          <a:latin typeface="Times New Roman"/>
                        </a:rPr>
                        <a:t>земли сельских поселений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Доходы от аренды имущества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Доходы от продажи имущества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131DDD"/>
                          </a:solidFill>
                          <a:latin typeface="Times New Roman"/>
                        </a:rPr>
                        <a:t>земли </a:t>
                      </a:r>
                      <a:r>
                        <a:rPr lang="ru-RU" sz="1600" b="1" i="0" u="none" strike="noStrike" dirty="0" smtClean="0">
                          <a:solidFill>
                            <a:srgbClr val="131DDD"/>
                          </a:solidFill>
                          <a:latin typeface="Times New Roman"/>
                        </a:rPr>
                        <a:t>городского </a:t>
                      </a:r>
                      <a:r>
                        <a:rPr lang="ru-RU" sz="1600" b="1" i="0" u="none" strike="noStrike" dirty="0">
                          <a:solidFill>
                            <a:srgbClr val="131DDD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131DDD"/>
                          </a:solidFill>
                          <a:latin typeface="Times New Roman"/>
                        </a:rPr>
                        <a:t>земли сельских поселений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exa\Совет Глав и МО, совещания, выездные, лекции\2014\публичные слушания бюджет 2015-2017\378408_612588_1322729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144187">
            <a:off x="58691" y="88810"/>
            <a:ext cx="1408705" cy="981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196975"/>
          <a:ext cx="8750331" cy="551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757"/>
                <a:gridCol w="166371"/>
                <a:gridCol w="1196853"/>
                <a:gridCol w="117776"/>
                <a:gridCol w="1350574"/>
              </a:tblGrid>
              <a:tr h="7729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источника дохода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/>
                </a:tc>
              </a:tr>
              <a:tr h="552356">
                <a:tc gridSpan="5"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2600" b="1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679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норматива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65,6540</a:t>
                      </a: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74,2602</a:t>
                      </a: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0698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Установленный Бюджетным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кодексом РФ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023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Переданный в бюджеты МР Законом Пермского края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6365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норматив отчислений взамен дотации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38,6540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47,2602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7039">
                <a:tc gridSpan="5">
                  <a:txBody>
                    <a:bodyPr/>
                    <a:lstStyle/>
                    <a:p>
                      <a:pPr marL="0" marR="0" indent="0" algn="ctr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 </a:t>
                      </a:r>
                      <a:endParaRPr lang="ru-RU" sz="2600" b="1" dirty="0">
                        <a:solidFill>
                          <a:srgbClr val="66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897">
                <a:tc>
                  <a:txBody>
                    <a:bodyPr/>
                    <a:lstStyle/>
                    <a:p>
                      <a:pPr marL="0" marR="0" indent="0" algn="l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Дифференцированный норматив отчислений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0,0890</a:t>
                      </a:r>
                      <a:endParaRPr lang="ru-RU" sz="2000" b="1" dirty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0,0891</a:t>
                      </a:r>
                      <a:endParaRPr lang="ru-RU" sz="2000" b="1" dirty="0">
                        <a:solidFill>
                          <a:srgbClr val="CC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175">
                <a:tc>
                  <a:txBody>
                    <a:bodyPr/>
                    <a:lstStyle/>
                    <a:p>
                      <a:pPr marL="0" marR="0" indent="0" algn="l" defTabSz="913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 отчисления  в бюджеты субъектов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61" name="Заголовок 1"/>
          <p:cNvSpPr>
            <a:spLocks noGrp="1"/>
          </p:cNvSpPr>
          <p:nvPr>
            <p:ph type="title"/>
          </p:nvPr>
        </p:nvSpPr>
        <p:spPr>
          <a:xfrm>
            <a:off x="1428728" y="188640"/>
            <a:ext cx="7505824" cy="124009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Нормативы </a:t>
            </a:r>
            <a:b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latin typeface="Times New Roman" pitchFamily="18" charset="0"/>
                <a:cs typeface="Times New Roman" pitchFamily="18" charset="0"/>
              </a:rPr>
              <a:t>зачисления основных видов поступлений, %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5463" y="6399213"/>
            <a:ext cx="2133600" cy="476250"/>
          </a:xfrm>
        </p:spPr>
        <p:txBody>
          <a:bodyPr/>
          <a:lstStyle/>
          <a:p>
            <a:pPr>
              <a:defRPr/>
            </a:pPr>
            <a:fld id="{43899E9B-4143-47A9-8000-BF63053D5EFC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бюджета, млн. руб.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79512" y="620689"/>
          <a:ext cx="8640959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99176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налоговых доходов бюджета Суксунского муниципального района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340768"/>
          <a:ext cx="8568950" cy="545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8"/>
                <a:gridCol w="1296144"/>
                <a:gridCol w="1224136"/>
                <a:gridCol w="1296144"/>
                <a:gridCol w="1152128"/>
              </a:tblGrid>
              <a:tr h="7829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(утв.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2952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доходы, всего, млн. 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5601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5856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295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5533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295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района!</a:t>
            </a:r>
            <a:endParaRPr lang="ru-RU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Эффективное, ответственное и прозрачное управление финансами является базовым условием достижения стратегических целей социально-экономического развития муниципального района. Одной из ключевых задач бюджетной политики области является обеспечение прозрачности и открытости бюджетного процесса. Уже сегодня информация о всех стадиях бюджетного процесса, о плановых показателях бюджета муниципального района и его исполнении доступна для всех заинтересованных пользователей и размещается на официальном сайте Суксунского муниципального района. 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бюджета района и его исполнения разработан </a:t>
            </a:r>
            <a:r>
              <a:rPr lang="ru-RU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 вас с положениями основного финансового документа - бюджета Суксунского муниципального района на предстоящие три года: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будет интересна и полезна многим категориям населения, так как бюджет затрагивает интересы каждого жителя Суксунского муниципального района. Информация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муниципального района. Мы постарались в доступной и понятной форме для граждан показать основные показатели бюджета муниципального района. 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нацелен на получение обратной связи от граждан, которым интересны современные проблемы муниципальных финансов.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30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86808" cy="10527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неналоговых доходов бюджета Суксунского муниципального района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1052737"/>
          <a:ext cx="878687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963"/>
                <a:gridCol w="1329108"/>
                <a:gridCol w="1255268"/>
                <a:gridCol w="1329108"/>
                <a:gridCol w="1181428"/>
              </a:tblGrid>
              <a:tr h="10326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(утв.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8031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доходы, всего, млн.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490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490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природными ресурсами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2641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имущества и земельных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участков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490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возмещения ущерба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8" y="116633"/>
            <a:ext cx="8984668" cy="6631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715008" y="980729"/>
            <a:ext cx="17767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5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357298"/>
          <a:ext cx="8715438" cy="528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947"/>
                <a:gridCol w="1318302"/>
                <a:gridCol w="1245063"/>
                <a:gridCol w="1318302"/>
                <a:gridCol w="1171824"/>
              </a:tblGrid>
              <a:tr h="10817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(утв.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0916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131DD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 млн. руб.</a:t>
                      </a:r>
                      <a:endParaRPr lang="ru-RU" sz="2000" b="1" dirty="0">
                        <a:solidFill>
                          <a:srgbClr val="131DD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131DD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387,0</a:t>
                      </a:r>
                      <a:endParaRPr lang="ru-RU" sz="2000" b="1" dirty="0">
                        <a:solidFill>
                          <a:srgbClr val="131DD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131DD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389,8</a:t>
                      </a:r>
                      <a:endParaRPr lang="ru-RU" sz="2000" b="1" dirty="0">
                        <a:solidFill>
                          <a:srgbClr val="131DD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131DD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381,7</a:t>
                      </a:r>
                      <a:endParaRPr lang="ru-RU" sz="2000" b="1" dirty="0">
                        <a:solidFill>
                          <a:srgbClr val="131DD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131DD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382,3</a:t>
                      </a:r>
                      <a:endParaRPr lang="ru-RU" sz="2000" b="1" dirty="0">
                        <a:solidFill>
                          <a:srgbClr val="131DD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952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141,0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117,2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7115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3962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239,8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248,5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253,5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252,5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522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20" y="-29424"/>
            <a:ext cx="9128980" cy="68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70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388" y="115888"/>
            <a:ext cx="8758237" cy="757237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расходов бюджета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>
              <a:lnSpc>
                <a:spcPts val="1800"/>
              </a:lnSpc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pSp>
        <p:nvGrpSpPr>
          <p:cNvPr id="3" name="Группа 34"/>
          <p:cNvGrpSpPr>
            <a:grpSpLocks/>
          </p:cNvGrpSpPr>
          <p:nvPr/>
        </p:nvGrpSpPr>
        <p:grpSpPr bwMode="auto">
          <a:xfrm>
            <a:off x="142844" y="1142984"/>
            <a:ext cx="8572560" cy="857253"/>
            <a:chOff x="357233" y="1497607"/>
            <a:chExt cx="8464677" cy="803838"/>
          </a:xfrm>
        </p:grpSpPr>
        <p:sp>
          <p:nvSpPr>
            <p:cNvPr id="19" name="Полилиния 18"/>
            <p:cNvSpPr/>
            <p:nvPr/>
          </p:nvSpPr>
          <p:spPr>
            <a:xfrm>
              <a:off x="357233" y="1497608"/>
              <a:ext cx="8464677" cy="803837"/>
            </a:xfrm>
            <a:custGeom>
              <a:avLst/>
              <a:gdLst>
                <a:gd name="connsiteX0" fmla="*/ 0 w 8567836"/>
                <a:gd name="connsiteY0" fmla="*/ 37432 h 374317"/>
                <a:gd name="connsiteX1" fmla="*/ 37432 w 8567836"/>
                <a:gd name="connsiteY1" fmla="*/ 0 h 374317"/>
                <a:gd name="connsiteX2" fmla="*/ 8530404 w 8567836"/>
                <a:gd name="connsiteY2" fmla="*/ 0 h 374317"/>
                <a:gd name="connsiteX3" fmla="*/ 8567836 w 8567836"/>
                <a:gd name="connsiteY3" fmla="*/ 37432 h 374317"/>
                <a:gd name="connsiteX4" fmla="*/ 8567836 w 8567836"/>
                <a:gd name="connsiteY4" fmla="*/ 336885 h 374317"/>
                <a:gd name="connsiteX5" fmla="*/ 8530404 w 8567836"/>
                <a:gd name="connsiteY5" fmla="*/ 374317 h 374317"/>
                <a:gd name="connsiteX6" fmla="*/ 37432 w 8567836"/>
                <a:gd name="connsiteY6" fmla="*/ 374317 h 374317"/>
                <a:gd name="connsiteX7" fmla="*/ 0 w 8567836"/>
                <a:gd name="connsiteY7" fmla="*/ 336885 h 374317"/>
                <a:gd name="connsiteX8" fmla="*/ 0 w 8567836"/>
                <a:gd name="connsiteY8" fmla="*/ 37432 h 37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374317">
                  <a:moveTo>
                    <a:pt x="0" y="37432"/>
                  </a:moveTo>
                  <a:cubicBezTo>
                    <a:pt x="0" y="16759"/>
                    <a:pt x="16759" y="0"/>
                    <a:pt x="37432" y="0"/>
                  </a:cubicBezTo>
                  <a:lnTo>
                    <a:pt x="8530404" y="0"/>
                  </a:lnTo>
                  <a:cubicBezTo>
                    <a:pt x="8551077" y="0"/>
                    <a:pt x="8567836" y="16759"/>
                    <a:pt x="8567836" y="37432"/>
                  </a:cubicBezTo>
                  <a:lnTo>
                    <a:pt x="8567836" y="336885"/>
                  </a:lnTo>
                  <a:cubicBezTo>
                    <a:pt x="8567836" y="357558"/>
                    <a:pt x="8551077" y="374317"/>
                    <a:pt x="8530404" y="374317"/>
                  </a:cubicBezTo>
                  <a:lnTo>
                    <a:pt x="37432" y="374317"/>
                  </a:lnTo>
                  <a:cubicBezTo>
                    <a:pt x="16759" y="374317"/>
                    <a:pt x="0" y="357558"/>
                    <a:pt x="0" y="336885"/>
                  </a:cubicBezTo>
                  <a:lnTo>
                    <a:pt x="0" y="37432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846169" tIns="60960" rIns="60961" bIns="60960" anchor="ctr"/>
            <a:lstStyle/>
            <a:p>
              <a:pPr>
                <a:defRPr/>
              </a:pP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>
                <a:defRPr/>
              </a:pPr>
              <a:endParaRPr lang="ru-RU" sz="16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приоритет - действующие расходные обязательства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498312" y="1497607"/>
              <a:ext cx="939466" cy="714542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/>
                </a:extLst>
              </a:blip>
              <a:srcRect/>
              <a:stretch>
                <a:fillRect t="-34000" b="-34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Полилиния 30"/>
          <p:cNvSpPr/>
          <p:nvPr/>
        </p:nvSpPr>
        <p:spPr bwMode="auto">
          <a:xfrm>
            <a:off x="214282" y="4857760"/>
            <a:ext cx="8501122" cy="785819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846169" tIns="60960" rIns="60961" bIns="60960" spcCol="1270" anchor="ctr"/>
          <a:lstStyle/>
          <a:p>
            <a:pPr algn="just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изменение структуры органов местного самоуправления 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142844" y="3000372"/>
            <a:ext cx="8572560" cy="857256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846169" tIns="60960" rIns="60961" bIns="60960" spcCol="1270" anchor="ctr"/>
          <a:lstStyle/>
          <a:p>
            <a:pPr algn="just">
              <a:defRPr/>
            </a:pPr>
            <a:r>
              <a:rPr lang="ru-RU" altLang="ru-RU" sz="1600" dirty="0">
                <a:solidFill>
                  <a:srgbClr val="071111"/>
                </a:solidFill>
                <a:latin typeface="Times New Roman" pitchFamily="18" charset="0"/>
                <a:cs typeface="Times New Roman" pitchFamily="18" charset="0"/>
              </a:rPr>
              <a:t>отказ от отдельных расходных обязательств, режим экономии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42844" y="2000240"/>
            <a:ext cx="8572560" cy="928694"/>
            <a:chOff x="226648" y="1670010"/>
            <a:chExt cx="8462954" cy="633831"/>
          </a:xfrm>
        </p:grpSpPr>
        <p:sp>
          <p:nvSpPr>
            <p:cNvPr id="21" name="Полилиния 20"/>
            <p:cNvSpPr/>
            <p:nvPr/>
          </p:nvSpPr>
          <p:spPr>
            <a:xfrm>
              <a:off x="226648" y="1670010"/>
              <a:ext cx="8462954" cy="633831"/>
            </a:xfrm>
            <a:custGeom>
              <a:avLst/>
              <a:gdLst>
                <a:gd name="connsiteX0" fmla="*/ 0 w 8567836"/>
                <a:gd name="connsiteY0" fmla="*/ 63767 h 637674"/>
                <a:gd name="connsiteX1" fmla="*/ 63767 w 8567836"/>
                <a:gd name="connsiteY1" fmla="*/ 0 h 637674"/>
                <a:gd name="connsiteX2" fmla="*/ 8504069 w 8567836"/>
                <a:gd name="connsiteY2" fmla="*/ 0 h 637674"/>
                <a:gd name="connsiteX3" fmla="*/ 8567836 w 8567836"/>
                <a:gd name="connsiteY3" fmla="*/ 63767 h 637674"/>
                <a:gd name="connsiteX4" fmla="*/ 8567836 w 8567836"/>
                <a:gd name="connsiteY4" fmla="*/ 573907 h 637674"/>
                <a:gd name="connsiteX5" fmla="*/ 8504069 w 8567836"/>
                <a:gd name="connsiteY5" fmla="*/ 637674 h 637674"/>
                <a:gd name="connsiteX6" fmla="*/ 63767 w 8567836"/>
                <a:gd name="connsiteY6" fmla="*/ 637674 h 637674"/>
                <a:gd name="connsiteX7" fmla="*/ 0 w 8567836"/>
                <a:gd name="connsiteY7" fmla="*/ 573907 h 637674"/>
                <a:gd name="connsiteX8" fmla="*/ 0 w 8567836"/>
                <a:gd name="connsiteY8" fmla="*/ 63767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637674">
                  <a:moveTo>
                    <a:pt x="0" y="63767"/>
                  </a:moveTo>
                  <a:cubicBezTo>
                    <a:pt x="0" y="28549"/>
                    <a:pt x="28549" y="0"/>
                    <a:pt x="63767" y="0"/>
                  </a:cubicBezTo>
                  <a:lnTo>
                    <a:pt x="8504069" y="0"/>
                  </a:lnTo>
                  <a:cubicBezTo>
                    <a:pt x="8539287" y="0"/>
                    <a:pt x="8567836" y="28549"/>
                    <a:pt x="8567836" y="63767"/>
                  </a:cubicBezTo>
                  <a:lnTo>
                    <a:pt x="8567836" y="573907"/>
                  </a:lnTo>
                  <a:cubicBezTo>
                    <a:pt x="8567836" y="609125"/>
                    <a:pt x="8539287" y="637674"/>
                    <a:pt x="8504069" y="637674"/>
                  </a:cubicBezTo>
                  <a:lnTo>
                    <a:pt x="63767" y="637674"/>
                  </a:lnTo>
                  <a:cubicBezTo>
                    <a:pt x="28549" y="637674"/>
                    <a:pt x="0" y="609125"/>
                    <a:pt x="0" y="573907"/>
                  </a:cubicBezTo>
                  <a:lnTo>
                    <a:pt x="0" y="63767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846169" tIns="60960" rIns="60961" bIns="60960" spcCol="1270" anchor="ctr"/>
            <a:lstStyle/>
            <a:p>
              <a:pPr algn="just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+mj-lt"/>
                <a:cs typeface="Times New Roman" pitchFamily="18" charset="0"/>
              </a:endParaRPr>
            </a:p>
            <a:p>
              <a:pPr algn="just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исполнение указов Президента РФ о повышении заработной платы работникам бюджетной сферы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97174" y="1816280"/>
              <a:ext cx="1006208" cy="390051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/>
                </a:extLst>
              </a:blip>
              <a:srcRect/>
              <a:stretch>
                <a:fillRect t="-33000" b="-33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8683" name="Рисунок 27"/>
          <p:cNvPicPr>
            <a:picLocks noChangeAspect="1"/>
          </p:cNvPicPr>
          <p:nvPr/>
        </p:nvPicPr>
        <p:blipFill>
          <a:blip r:embed="rId5" cstate="print"/>
          <a:srcRect r="13499" b="4878"/>
          <a:stretch>
            <a:fillRect/>
          </a:stretch>
        </p:blipFill>
        <p:spPr bwMode="auto">
          <a:xfrm>
            <a:off x="214282" y="3000372"/>
            <a:ext cx="1071540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олилиния 29"/>
          <p:cNvSpPr/>
          <p:nvPr/>
        </p:nvSpPr>
        <p:spPr>
          <a:xfrm>
            <a:off x="214282" y="3929066"/>
            <a:ext cx="8501122" cy="857256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846169" tIns="60960" rIns="60961" bIns="60960" spcCol="1270" anchor="ctr"/>
          <a:lstStyle/>
          <a:p>
            <a:pPr algn="just">
              <a:defRPr/>
            </a:pPr>
            <a:r>
              <a:rPr lang="ru-RU" altLang="ru-RU" sz="1600" dirty="0">
                <a:solidFill>
                  <a:srgbClr val="071111"/>
                </a:solidFill>
                <a:latin typeface="Times New Roman" pitchFamily="18" charset="0"/>
                <a:cs typeface="Times New Roman" pitchFamily="18" charset="0"/>
              </a:rPr>
              <a:t>Бюджет сформирован в рамках 10 муниципальных программ</a:t>
            </a:r>
          </a:p>
        </p:txBody>
      </p:sp>
      <p:pic>
        <p:nvPicPr>
          <p:cNvPr id="34" name="Picture 2" descr="C:\Users\GYK\Desktop\Рисунок2.pn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14282" y="3929066"/>
            <a:ext cx="1071570" cy="642942"/>
          </a:xfrm>
          <a:prstGeom prst="snip2Diag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22" name="Полилиния 21"/>
          <p:cNvSpPr/>
          <p:nvPr/>
        </p:nvSpPr>
        <p:spPr>
          <a:xfrm>
            <a:off x="214282" y="5715016"/>
            <a:ext cx="8501122" cy="857256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846169" tIns="60960" rIns="60961" bIns="60960" spcCol="1270" anchor="ctr"/>
          <a:lstStyle/>
          <a:p>
            <a:pPr algn="just">
              <a:defRPr/>
            </a:pPr>
            <a:r>
              <a:rPr lang="ru-RU" altLang="ru-RU" sz="1600" dirty="0">
                <a:solidFill>
                  <a:srgbClr val="07111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бюджета в рамках ограничений, установленных Соглашением с Министерством финансов Пермского края </a:t>
            </a:r>
          </a:p>
        </p:txBody>
      </p:sp>
      <p:pic>
        <p:nvPicPr>
          <p:cNvPr id="28691" name="Рисунок 27"/>
          <p:cNvPicPr>
            <a:picLocks noChangeAspect="1"/>
          </p:cNvPicPr>
          <p:nvPr/>
        </p:nvPicPr>
        <p:blipFill>
          <a:blip r:embed="rId5" cstate="print"/>
          <a:srcRect r="13499" b="4878"/>
          <a:stretch>
            <a:fillRect/>
          </a:stretch>
        </p:blipFill>
        <p:spPr bwMode="auto">
          <a:xfrm>
            <a:off x="285750" y="5715000"/>
            <a:ext cx="10715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3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5000625"/>
            <a:ext cx="10001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F506F4-4C1C-421B-B164-8648F07DF4AA}" type="slidenum">
              <a:rPr lang="en-US" smtClean="0">
                <a:solidFill>
                  <a:srgbClr val="898989"/>
                </a:solidFill>
              </a:rPr>
              <a:pPr/>
              <a:t>25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785794"/>
            <a:ext cx="8715436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муниципальных программ –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448,3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 </a:t>
            </a:r>
          </a:p>
          <a:p>
            <a:pPr algn="ctr"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(87,6 % расходов бюджета района)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571876"/>
            <a:ext cx="2285984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программ социальной направленности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3571876"/>
            <a:ext cx="2357454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программа  направленная на</a:t>
            </a: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304801"/>
            <a:ext cx="8229600" cy="40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Реализация программ в 2018 году</a:t>
            </a:r>
          </a:p>
        </p:txBody>
      </p:sp>
      <p:pic>
        <p:nvPicPr>
          <p:cNvPr id="9" name="Рисунок 8" descr="0_7d229_4990f814_XL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</a:extLst>
          </a:blip>
          <a:stretch>
            <a:fillRect/>
          </a:stretch>
        </p:blipFill>
        <p:spPr>
          <a:xfrm>
            <a:off x="428596" y="1785926"/>
            <a:ext cx="2000264" cy="14119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4857752" y="3571876"/>
            <a:ext cx="2000264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программы на улучшение условий проживания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72330" y="3500438"/>
            <a:ext cx="1857388" cy="1428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программа в сфере безопасности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28860" y="5357826"/>
            <a:ext cx="2214578" cy="12745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программа общего характера</a:t>
            </a:r>
          </a:p>
        </p:txBody>
      </p:sp>
      <p:pic>
        <p:nvPicPr>
          <p:cNvPr id="29707" name="Picture 6" descr="E:\Презентации\1316084000_napravleniya-selhozproizvodstv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857375"/>
            <a:ext cx="17859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3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785938"/>
            <a:ext cx="21971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" descr="E:\Презентации\5c506b0203c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5214938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13" y="1785938"/>
            <a:ext cx="17859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2800"/>
              </a:lnSpc>
            </a:pPr>
            <a:r>
              <a:rPr lang="ru-RU" sz="2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Объемы реализации муниципальных программ </a:t>
            </a:r>
            <a:br>
              <a:rPr lang="ru-RU" sz="2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 2018 году,    млн.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CF562-F807-4B34-B267-038B6C9FD654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785813"/>
          <a:ext cx="8429684" cy="5675396"/>
        </p:xfrm>
        <a:graphic>
          <a:graphicData uri="http://schemas.openxmlformats.org/drawingml/2006/table">
            <a:tbl>
              <a:tblPr/>
              <a:tblGrid>
                <a:gridCol w="7242285"/>
                <a:gridCol w="1187399"/>
              </a:tblGrid>
              <a:tr h="375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5335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latin typeface="Times New Roman"/>
                        </a:rPr>
                        <a:t>Развитие образования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9A46"/>
                          </a:solidFill>
                          <a:latin typeface="Times New Roman"/>
                        </a:rPr>
                        <a:t>344,7</a:t>
                      </a:r>
                      <a:endParaRPr lang="ru-RU" sz="1600" b="1" i="0" u="none" strike="noStrike" dirty="0">
                        <a:solidFill>
                          <a:srgbClr val="009A46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5507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latin typeface="Times New Roman"/>
                        </a:rPr>
                        <a:t>Создание комфортной среды 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latin typeface="Times New Roman"/>
                        </a:rPr>
                        <a:t>проживания и </a:t>
                      </a:r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latin typeface="Times New Roman"/>
                        </a:rPr>
                        <a:t>устойчивое развитие сельских территорий в Суксунском муниципальном районе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latin typeface="Times New Roman"/>
                        </a:rPr>
                        <a:t>35,4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8497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latin typeface="Times New Roman"/>
                        </a:rPr>
                        <a:t>Управление муниципальными финансами и муниципальным долгом Суксунского муниципального района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9A46"/>
                          </a:solidFill>
                          <a:latin typeface="Times New Roman"/>
                        </a:rPr>
                        <a:t>43,4</a:t>
                      </a:r>
                      <a:endParaRPr lang="ru-RU" sz="1600" b="1" i="0" u="none" strike="noStrike" dirty="0">
                        <a:solidFill>
                          <a:srgbClr val="009A46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00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latin typeface="Times New Roman"/>
                        </a:rPr>
                        <a:t>Культура и молодежная политика Суксунского  района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latin typeface="Times New Roman"/>
                      </a:endParaRP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9A46"/>
                          </a:solidFill>
                          <a:latin typeface="Times New Roman"/>
                        </a:rPr>
                        <a:t>15,2</a:t>
                      </a:r>
                      <a:endParaRPr lang="ru-RU" sz="1600" b="1" i="0" u="none" strike="noStrike" dirty="0">
                        <a:solidFill>
                          <a:srgbClr val="009A46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00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latin typeface="Times New Roman"/>
                        </a:rPr>
                        <a:t>Развитие физической культуры, спорта и формирование здорового образа жизни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latin typeface="Times New Roman"/>
                        </a:rPr>
                        <a:t>6,4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00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latin typeface="Times New Roman"/>
                        </a:rPr>
                        <a:t>Управление имуществом и земельными ресурсами Суксунского муниципального района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latin typeface="Times New Roman"/>
                        </a:rPr>
                        <a:t>1,6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65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latin typeface="Times New Roman"/>
                        </a:rPr>
                        <a:t>Экономическое развитие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latin typeface="Times New Roman"/>
                        </a:rPr>
                        <a:t>0,9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8212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latin typeface="Times New Roman"/>
                        </a:rPr>
                        <a:t>Территориальное развитие и муниципальная политика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9A46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78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latin typeface="Times New Roman"/>
                        </a:rPr>
                        <a:t>Обеспечение безопасности жизнедеятельности жителей Суксунского района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latin typeface="Times New Roman"/>
                        </a:rPr>
                        <a:t>0,2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547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latin typeface="Times New Roman"/>
                        </a:rPr>
                        <a:t>Реализация национальной политики Суксунского района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latin typeface="Times New Roman"/>
                      </a:endParaRP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9A46"/>
                          </a:solidFill>
                          <a:latin typeface="Times New Roman"/>
                        </a:rPr>
                        <a:t>0,2</a:t>
                      </a:r>
                      <a:endParaRPr lang="ru-RU" sz="1600" b="1" i="0" u="none" strike="noStrike" dirty="0">
                        <a:solidFill>
                          <a:srgbClr val="009A46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547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latin typeface="Times New Roman"/>
                        </a:rPr>
                        <a:t>Непрограммные </a:t>
                      </a:r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latin typeface="Times New Roman"/>
                        </a:rPr>
                        <a:t>мероприятия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9A46"/>
                          </a:solidFill>
                          <a:latin typeface="Times New Roman"/>
                        </a:rPr>
                        <a:t>63,1</a:t>
                      </a:r>
                      <a:endParaRPr lang="ru-RU" sz="1600" b="1" i="0" u="none" strike="noStrike" dirty="0">
                        <a:solidFill>
                          <a:srgbClr val="009A46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43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9900CC"/>
                          </a:solidFill>
                          <a:latin typeface="Times New Roman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9900CC"/>
                        </a:solidFill>
                        <a:latin typeface="Times New Roman"/>
                      </a:endParaRP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9900CC"/>
                          </a:solidFill>
                          <a:latin typeface="Times New Roman"/>
                        </a:rPr>
                        <a:t>511,4</a:t>
                      </a:r>
                      <a:endParaRPr lang="ru-RU" sz="1600" b="1" i="0" u="none" strike="noStrike" dirty="0">
                        <a:solidFill>
                          <a:srgbClr val="9900CC"/>
                        </a:solidFill>
                        <a:latin typeface="Times New Roman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86813" cy="78581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250825" y="188913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3333FF"/>
                </a:solidFill>
                <a:cs typeface="Times New Roman" pitchFamily="18" charset="0"/>
              </a:rPr>
              <a:t>Непрограммные мероприятия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313" y="1643063"/>
          <a:ext cx="8715436" cy="4997560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8089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органов местного самоуправления (не включенные в муниципальные программы)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1F4"/>
                    </a:solidFill>
                  </a:tcPr>
                </a:tc>
              </a:tr>
              <a:tr h="8503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Администрирование отдельных государственных полномочий за счет переданных средств краевого бюджета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1F4"/>
                    </a:solidFill>
                  </a:tcPr>
                </a:tc>
              </a:tr>
              <a:tr h="5609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отдыха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1F4"/>
                    </a:solidFill>
                  </a:tcPr>
                </a:tc>
              </a:tr>
              <a:tr h="851521">
                <a:tc>
                  <a:txBody>
                    <a:bodyPr/>
                    <a:lstStyle/>
                    <a:p>
                      <a:pPr marL="0" marR="0" lvl="0" indent="0" algn="just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Обеспечение работников учреждений бюджетной сферы путевками на санаторно-курортное лечение и оздоровление</a:t>
                      </a:r>
                    </a:p>
                    <a:p>
                      <a:pPr marL="0" marR="0" lvl="0" indent="0" algn="just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1F4"/>
                    </a:solidFill>
                  </a:tcPr>
                </a:tc>
              </a:tr>
              <a:tr h="560039">
                <a:tc>
                  <a:txBody>
                    <a:bodyPr/>
                    <a:lstStyle/>
                    <a:p>
                      <a:pPr marL="0" marR="0" lvl="0" indent="0" algn="just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Инфомирование о деятельности ОМСУ</a:t>
                      </a:r>
                    </a:p>
                    <a:p>
                      <a:pPr marL="0" marR="0" lvl="0" indent="0" algn="just" defTabSz="842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1F4"/>
                    </a:solidFill>
                  </a:tcPr>
                </a:tc>
              </a:tr>
              <a:tr h="10703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Пенсии за выслугу лет муниципальным служащим, лицам, замещающим муниципальные должности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1F4"/>
                    </a:solidFill>
                  </a:tcPr>
                </a:tc>
              </a:tr>
            </a:tbl>
          </a:graphicData>
        </a:graphic>
      </p:graphicFrame>
      <p:sp>
        <p:nvSpPr>
          <p:cNvPr id="31764" name="TextBox 14"/>
          <p:cNvSpPr txBox="1">
            <a:spLocks noChangeArrowheads="1"/>
          </p:cNvSpPr>
          <p:nvPr/>
        </p:nvSpPr>
        <p:spPr bwMode="auto">
          <a:xfrm>
            <a:off x="1428750" y="785813"/>
            <a:ext cx="664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2018 год   - </a:t>
            </a:r>
            <a:r>
              <a:rPr lang="ru-RU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63,1 млн</a:t>
            </a: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. рублей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 (</a:t>
            </a:r>
            <a:r>
              <a:rPr lang="ru-RU" alt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12,3 </a:t>
            </a: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% расходов бюджета)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85720" y="1357298"/>
          <a:ext cx="850112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86813" cy="78581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250825" y="188913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Структура расходных обязательств проекта бюджета на 2018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00063" y="228600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Отдельные направления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BE1CE-D070-447C-8FEC-34F68C87DE2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63713" y="228600"/>
            <a:ext cx="5903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cs typeface="Times New Roman" pitchFamily="18" charset="0"/>
              </a:rPr>
              <a:t>Что такое бюджет?</a:t>
            </a:r>
          </a:p>
        </p:txBody>
      </p:sp>
      <p:pic>
        <p:nvPicPr>
          <p:cNvPr id="11267" name="Picture 3" descr="\\Datacenter\Документы ФУ\Открытый бюджет\Рисунки, фото\бюджет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25557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2555874" y="980728"/>
            <a:ext cx="633660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«бюджет»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происходит от французского слова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i="1" dirty="0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обозначавшего кожаную сумку, которую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использовали для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хранения денег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средневековые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французские торговцы</a:t>
            </a:r>
          </a:p>
          <a:p>
            <a:pPr indent="358775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английском языке так называли сумку, в которой  Министр финансов приносил парламенту предложения по национальным доходам и расходам на определенный период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3843338"/>
            <a:ext cx="6408738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«...бюджет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самоуправления;...» </a:t>
            </a:r>
          </a:p>
          <a:p>
            <a:pPr>
              <a:defRPr/>
            </a:pP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кодекс Российской Федерации</a:t>
            </a:r>
          </a:p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5" descr="\\Datacenter\документы фу\Открытый бюджет\Рисунки, фото\бюджет 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3644900"/>
            <a:ext cx="2777133" cy="20828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71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305800" cy="509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Фонды в составе бюджета района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2160B-9D86-4B65-B306-13C2FB91D3F9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785813" y="928688"/>
            <a:ext cx="7786687" cy="142875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Резервный  фонд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85813" y="4143375"/>
            <a:ext cx="7786687" cy="171450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Районный  фонд выравнивания поселений </a:t>
            </a:r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714375" y="2286000"/>
            <a:ext cx="785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D5EA7"/>
                </a:solidFill>
              </a:rPr>
              <a:t>Мероприятия по предупреждению и ликвидации ЧС </a:t>
            </a: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2571750" y="2786063"/>
            <a:ext cx="450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69008E"/>
                </a:solidFill>
                <a:latin typeface="Times New Roman" pitchFamily="18" charset="0"/>
                <a:cs typeface="Times New Roman" pitchFamily="18" charset="0"/>
              </a:rPr>
              <a:t>2018 год - 800,0 тыс.рублей</a:t>
            </a:r>
          </a:p>
          <a:p>
            <a:r>
              <a:rPr lang="ru-RU" sz="2400" b="1" dirty="0">
                <a:solidFill>
                  <a:srgbClr val="69008E"/>
                </a:solidFill>
                <a:latin typeface="Times New Roman" pitchFamily="18" charset="0"/>
                <a:cs typeface="Times New Roman" pitchFamily="18" charset="0"/>
              </a:rPr>
              <a:t>2019 год - 800,0 тыс.рублей</a:t>
            </a:r>
          </a:p>
          <a:p>
            <a:r>
              <a:rPr lang="ru-RU" sz="2400" b="1" dirty="0">
                <a:solidFill>
                  <a:srgbClr val="69008E"/>
                </a:solidFill>
                <a:latin typeface="Times New Roman" pitchFamily="18" charset="0"/>
                <a:cs typeface="Times New Roman" pitchFamily="18" charset="0"/>
              </a:rPr>
              <a:t>2020 год - 800,0 тыс.рублей</a:t>
            </a:r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785813" y="5929313"/>
            <a:ext cx="7572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D5EA7"/>
                </a:solidFill>
                <a:latin typeface="Times New Roman" pitchFamily="18" charset="0"/>
                <a:cs typeface="Times New Roman" pitchFamily="18" charset="0"/>
              </a:rPr>
              <a:t>Предоставление дотации бюджетам поселений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607425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Дотация из районного фонда финансовой поддержки поселений, тыс.руб.</a:t>
            </a:r>
            <a:endParaRPr lang="ru-RU" sz="36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15F0C-9780-4CAA-A3CA-AAE89A196383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71472" y="1571612"/>
          <a:ext cx="7929618" cy="442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285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Муниципальный дорожный фонд, млн.руб.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C7B3B-A433-4E4F-8972-9C65FCA329D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2643188"/>
          <a:ext cx="8429684" cy="3153157"/>
        </p:xfrm>
        <a:graphic>
          <a:graphicData uri="http://schemas.openxmlformats.org/drawingml/2006/table">
            <a:tbl>
              <a:tblPr/>
              <a:tblGrid>
                <a:gridCol w="4429156"/>
                <a:gridCol w="1357322"/>
                <a:gridCol w="1357322"/>
                <a:gridCol w="1285884"/>
              </a:tblGrid>
              <a:tr h="678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103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1" i="0" u="none" strike="noStrike" dirty="0">
                          <a:solidFill>
                            <a:srgbClr val="660066"/>
                          </a:solidFill>
                          <a:latin typeface="Times New Roman"/>
                        </a:rPr>
                        <a:t>Содержание  автомобильных </a:t>
                      </a:r>
                      <a:r>
                        <a:rPr lang="ru-RU" sz="2000" b="1" i="0" u="none" strike="noStrike" dirty="0" smtClean="0">
                          <a:solidFill>
                            <a:srgbClr val="660066"/>
                          </a:solidFill>
                          <a:latin typeface="Times New Roman"/>
                        </a:rPr>
                        <a:t>дорог</a:t>
                      </a:r>
                      <a:endParaRPr lang="ru-RU" sz="2000" b="1" i="0" u="none" strike="noStrike" dirty="0">
                        <a:solidFill>
                          <a:srgbClr val="660066"/>
                        </a:solidFill>
                        <a:latin typeface="Times New Roman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69008E"/>
                          </a:solidFill>
                          <a:latin typeface="Times New Roman"/>
                        </a:rPr>
                        <a:t>17,7</a:t>
                      </a:r>
                      <a:endParaRPr lang="ru-RU" sz="2000" b="1" i="0" u="none" strike="noStrike" dirty="0">
                        <a:solidFill>
                          <a:srgbClr val="69008E"/>
                        </a:solidFill>
                        <a:latin typeface="Times New Roman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69008E"/>
                          </a:solidFill>
                          <a:latin typeface="Times New Roman"/>
                        </a:rPr>
                        <a:t>18,8</a:t>
                      </a:r>
                      <a:endParaRPr lang="ru-RU" sz="2000" b="1" i="0" u="none" strike="noStrike" dirty="0">
                        <a:solidFill>
                          <a:srgbClr val="69008E"/>
                        </a:solidFill>
                        <a:latin typeface="Times New Roman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69008E"/>
                          </a:solidFill>
                          <a:latin typeface="Times New Roman"/>
                        </a:rPr>
                        <a:t>19,7</a:t>
                      </a:r>
                      <a:endParaRPr lang="ru-RU" sz="2000" b="1" i="0" u="none" strike="noStrike" dirty="0">
                        <a:solidFill>
                          <a:srgbClr val="69008E"/>
                        </a:solidFill>
                        <a:latin typeface="Times New Roman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263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b="1" i="0" u="none" strike="noStrike" dirty="0" smtClean="0">
                          <a:solidFill>
                            <a:srgbClr val="660066"/>
                          </a:solidFill>
                          <a:latin typeface="Times New Roman"/>
                        </a:rPr>
                        <a:t>Ремонт </a:t>
                      </a:r>
                      <a:r>
                        <a:rPr lang="ru-RU" sz="2000" b="1" i="0" u="none" strike="noStrike" dirty="0">
                          <a:solidFill>
                            <a:srgbClr val="660066"/>
                          </a:solidFill>
                          <a:latin typeface="Times New Roman"/>
                        </a:rPr>
                        <a:t>автомобильных </a:t>
                      </a:r>
                      <a:r>
                        <a:rPr lang="ru-RU" sz="2000" b="1" i="0" u="none" strike="noStrike" dirty="0" smtClean="0">
                          <a:solidFill>
                            <a:srgbClr val="660066"/>
                          </a:solidFill>
                          <a:latin typeface="Times New Roman"/>
                        </a:rPr>
                        <a:t>дорог</a:t>
                      </a:r>
                      <a:endParaRPr lang="ru-RU" sz="2000" b="1" i="0" u="none" strike="noStrike" dirty="0">
                        <a:solidFill>
                          <a:srgbClr val="660066"/>
                        </a:solidFill>
                        <a:latin typeface="Times New Roman"/>
                      </a:endParaRPr>
                    </a:p>
                  </a:txBody>
                  <a:tcPr marL="6252" marR="6252" marT="62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69008E"/>
                          </a:solidFill>
                          <a:latin typeface="Times New Roman"/>
                        </a:rPr>
                        <a:t>2,0</a:t>
                      </a:r>
                      <a:endParaRPr lang="ru-RU" sz="2000" b="1" i="0" u="none" strike="noStrike" dirty="0">
                        <a:solidFill>
                          <a:srgbClr val="69008E"/>
                        </a:solidFill>
                        <a:latin typeface="Times New Roman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69008E"/>
                          </a:solidFill>
                          <a:latin typeface="Times New Roman"/>
                        </a:rPr>
                        <a:t>-</a:t>
                      </a:r>
                      <a:endParaRPr lang="ru-RU" sz="2000" b="1" i="0" u="none" strike="noStrike" dirty="0">
                        <a:solidFill>
                          <a:srgbClr val="69008E"/>
                        </a:solidFill>
                        <a:latin typeface="Times New Roman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69008E"/>
                          </a:solidFill>
                          <a:latin typeface="Times New Roman"/>
                        </a:rPr>
                        <a:t>-</a:t>
                      </a:r>
                      <a:endParaRPr lang="ru-RU" sz="2000" b="1" i="0" u="none" strike="noStrike" dirty="0">
                        <a:solidFill>
                          <a:srgbClr val="69008E"/>
                        </a:solidFill>
                        <a:latin typeface="Times New Roman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56442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CC0099"/>
                          </a:solidFill>
                          <a:latin typeface="Times New Roman"/>
                        </a:rPr>
                        <a:t>И</a:t>
                      </a:r>
                      <a:r>
                        <a:rPr lang="ru-RU" sz="2400" b="1" i="0" u="none" strike="noStrike" dirty="0" smtClean="0">
                          <a:solidFill>
                            <a:srgbClr val="CC0099"/>
                          </a:solidFill>
                          <a:latin typeface="Times New Roman"/>
                        </a:rPr>
                        <a:t>того</a:t>
                      </a:r>
                      <a:endParaRPr lang="ru-RU" sz="2400" b="1" i="0" u="none" strike="noStrike" dirty="0">
                        <a:solidFill>
                          <a:srgbClr val="CC0099"/>
                        </a:solidFill>
                        <a:latin typeface="Times New Roman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CC0099"/>
                          </a:solidFill>
                          <a:latin typeface="Times New Roman"/>
                        </a:rPr>
                        <a:t>19,7</a:t>
                      </a:r>
                      <a:endParaRPr lang="ru-RU" sz="2400" b="1" i="0" u="none" strike="noStrike" dirty="0">
                        <a:solidFill>
                          <a:srgbClr val="CC0099"/>
                        </a:solidFill>
                        <a:latin typeface="Times New Roman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 smtClean="0">
                        <a:solidFill>
                          <a:srgbClr val="CC0099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CC0099"/>
                          </a:solidFill>
                          <a:latin typeface="Times New Roman"/>
                        </a:rPr>
                        <a:t>18,8</a:t>
                      </a:r>
                      <a:endParaRPr lang="ru-RU" sz="2400" b="1" i="0" u="none" strike="noStrike" dirty="0">
                        <a:solidFill>
                          <a:srgbClr val="CC0099"/>
                        </a:solidFill>
                        <a:latin typeface="Times New Roman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 smtClean="0">
                        <a:solidFill>
                          <a:srgbClr val="CC0099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CC0099"/>
                          </a:solidFill>
                          <a:latin typeface="Times New Roman"/>
                        </a:rPr>
                        <a:t>19,7</a:t>
                      </a:r>
                      <a:endParaRPr lang="ru-RU" sz="2400" b="1" i="0" u="none" strike="noStrike" dirty="0">
                        <a:solidFill>
                          <a:srgbClr val="CC0099"/>
                        </a:solidFill>
                        <a:latin typeface="Times New Roman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358775" y="571500"/>
            <a:ext cx="8570913" cy="2000250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Доходы бюджета от уплаты  акцизов на нефтепродукты и транспортного налога </a:t>
            </a:r>
          </a:p>
          <a:p>
            <a:pPr algn="just">
              <a:lnSpc>
                <a:spcPts val="2400"/>
              </a:lnSpc>
              <a:defRPr/>
            </a:pPr>
            <a:r>
              <a:rPr 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2018 г – 12,2 млн.рублей</a:t>
            </a:r>
          </a:p>
          <a:p>
            <a:pPr>
              <a:lnSpc>
                <a:spcPts val="2400"/>
              </a:lnSpc>
              <a:defRPr/>
            </a:pPr>
            <a:r>
              <a:rPr lang="ru-RU" sz="20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                 2019 г. – 13,0 млн.рублей                       2020 г. – 13,6 млн.рублей</a:t>
            </a:r>
            <a:endParaRPr lang="ru-RU" sz="2000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>
            <a:lum bright="38000" contrast="-66000"/>
          </a:blip>
          <a:srcRect/>
          <a:stretch>
            <a:fillRect/>
          </a:stretch>
        </p:blipFill>
        <p:spPr bwMode="auto">
          <a:xfrm>
            <a:off x="428625" y="4071938"/>
            <a:ext cx="45005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89265-5BD2-4D8A-A9DA-91822A87DF36}" type="slidenum">
              <a:rPr lang="ru-RU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3000" y="0"/>
            <a:ext cx="8001000" cy="5715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rgbClr val="CC3300"/>
                </a:solidFill>
                <a:latin typeface="Times New Roman" pitchFamily="18" charset="0"/>
              </a:rPr>
              <a:t>Реализация инвестиционных проектов</a:t>
            </a:r>
          </a:p>
        </p:txBody>
      </p:sp>
      <p:sp>
        <p:nvSpPr>
          <p:cNvPr id="39941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altLang="ru-RU" sz="1200" dirty="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0FD631AA-317A-40ED-BE49-338F44BB6E0A}" type="slidenum">
              <a:rPr lang="ru-RU" sz="1400">
                <a:solidFill>
                  <a:schemeClr val="tx2">
                    <a:shade val="90000"/>
                  </a:schemeClr>
                </a:solidFill>
                <a:cs typeface="Times New Roman" pitchFamily="18" charset="0"/>
              </a:rPr>
              <a:pPr algn="r">
                <a:defRPr/>
              </a:pPr>
              <a:t>33</a:t>
            </a:fld>
            <a:endParaRPr lang="ru-RU" sz="1400" dirty="0">
              <a:solidFill>
                <a:schemeClr val="tx2">
                  <a:shade val="9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9943" name="TextBox 13"/>
          <p:cNvSpPr txBox="1">
            <a:spLocks noChangeArrowheads="1"/>
          </p:cNvSpPr>
          <p:nvPr/>
        </p:nvSpPr>
        <p:spPr bwMode="auto">
          <a:xfrm>
            <a:off x="357188" y="428625"/>
            <a:ext cx="857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Приоритет  - объекты, попадающие под софинансирование  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428596" y="1142984"/>
          <a:ext cx="843528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945" name="TextBox 8"/>
          <p:cNvSpPr txBox="1">
            <a:spLocks noChangeArrowheads="1"/>
          </p:cNvSpPr>
          <p:nvPr/>
        </p:nvSpPr>
        <p:spPr bwMode="auto">
          <a:xfrm>
            <a:off x="4929190" y="4214813"/>
            <a:ext cx="385762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Инвестиционный проект «Реконструкция школы в с. Тис Суксунского района Пермского края  (строительство здания детского сада с теплым переходом в существующее здание школы»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7" descr="C:\Documents and Settings\bd09sn\Рабочий стол\x30-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9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572406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                                «РАЗВИТИЕ ОБРАЗОВАНИЯ»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214313" y="857250"/>
            <a:ext cx="8929687" cy="357188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Объем средств в 2018 году </a:t>
            </a:r>
            <a:r>
              <a:rPr lang="ru-RU" altLang="ru-RU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344,7 млн.рублей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79916" name="Group 44"/>
          <p:cNvGraphicFramePr>
            <a:graphicFrameLocks noGrp="1"/>
          </p:cNvGraphicFramePr>
          <p:nvPr/>
        </p:nvGraphicFramePr>
        <p:xfrm>
          <a:off x="214313" y="1285875"/>
          <a:ext cx="3643338" cy="5286410"/>
        </p:xfrm>
        <a:graphic>
          <a:graphicData uri="http://schemas.openxmlformats.org/drawingml/2006/table">
            <a:tbl>
              <a:tblPr/>
              <a:tblGrid>
                <a:gridCol w="2537325"/>
                <a:gridCol w="1106013"/>
              </a:tblGrid>
              <a:tr h="512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подпрограммы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Объем, млн.рублей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82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«Развитие системы дошкольного образования»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108,6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82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начального общего, … образования»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203,6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8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«Развитие системы дополнительного образования, развитие одаренных детей района»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19,3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14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«Обеспечение реализации  программы и прочие мероприятия»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13,1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1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Подпрограмма «Кадры» 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4000500" y="1357313"/>
            <a:ext cx="4786313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</a:p>
        </p:txBody>
      </p:sp>
      <p:sp>
        <p:nvSpPr>
          <p:cNvPr id="42013" name="TextBox 11"/>
          <p:cNvSpPr txBox="1">
            <a:spLocks noChangeArrowheads="1"/>
          </p:cNvSpPr>
          <p:nvPr/>
        </p:nvSpPr>
        <p:spPr bwMode="auto">
          <a:xfrm>
            <a:off x="3929063" y="1857375"/>
            <a:ext cx="5000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12 общеобразовательных учреждений </a:t>
            </a:r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1 школа-интернат для обучающихся с ограниченными возможностями здоровья</a:t>
            </a:r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2 учреждения дополнительного образования </a:t>
            </a:r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10 дошкольных учреждений </a:t>
            </a:r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Управление муниципальными учреждениями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071938" y="3929063"/>
            <a:ext cx="4786312" cy="5000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sp>
        <p:nvSpPr>
          <p:cNvPr id="42015" name="TextBox 13"/>
          <p:cNvSpPr txBox="1">
            <a:spLocks noChangeArrowheads="1"/>
          </p:cNvSpPr>
          <p:nvPr/>
        </p:nvSpPr>
        <p:spPr bwMode="auto">
          <a:xfrm>
            <a:off x="4214813" y="4500563"/>
            <a:ext cx="47148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Обеспечение муниципального задания на предоставление муниципальных услуг</a:t>
            </a:r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Приведение в нормативное состояние</a:t>
            </a:r>
          </a:p>
          <a:p>
            <a:pPr algn="just">
              <a:buFont typeface="Arial" charset="0"/>
              <a:buChar char="•"/>
            </a:pPr>
            <a:r>
              <a:rPr lang="ru-RU" altLang="ru-RU" b="1" dirty="0">
                <a:solidFill>
                  <a:srgbClr val="660066"/>
                </a:solidFill>
              </a:rPr>
              <a:t>Выполнение переданных государственных полномочий</a:t>
            </a:r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Закрепление педагогического кадрового потенциала</a:t>
            </a:r>
          </a:p>
          <a:p>
            <a:pPr algn="just">
              <a:buFont typeface="Arial" charset="0"/>
              <a:buChar char="•"/>
            </a:pPr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572406" cy="642938"/>
          </a:xfrm>
        </p:spPr>
        <p:txBody>
          <a:bodyPr rtlCol="0">
            <a:normAutofit fontScale="90000"/>
          </a:bodyPr>
          <a:lstStyle/>
          <a:p>
            <a:pPr>
              <a:lnSpc>
                <a:spcPts val="3000"/>
              </a:lnSpc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                                «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</a:rPr>
              <a:t>Управление муниципальными финансами  и муниципальным долгом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1857356" y="1142984"/>
            <a:ext cx="7072330" cy="357188"/>
          </a:xfrm>
        </p:spPr>
        <p:txBody>
          <a:bodyPr rtlCol="0"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Объем средств в 2018 году </a:t>
            </a:r>
            <a:r>
              <a:rPr lang="ru-RU" altLang="ru-RU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43,4 млн.рублей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79916" name="Group 44"/>
          <p:cNvGraphicFramePr>
            <a:graphicFrameLocks noGrp="1"/>
          </p:cNvGraphicFramePr>
          <p:nvPr/>
        </p:nvGraphicFramePr>
        <p:xfrm>
          <a:off x="142844" y="1714488"/>
          <a:ext cx="3643338" cy="4643470"/>
        </p:xfrm>
        <a:graphic>
          <a:graphicData uri="http://schemas.openxmlformats.org/drawingml/2006/table">
            <a:tbl>
              <a:tblPr/>
              <a:tblGrid>
                <a:gridCol w="2537325"/>
                <a:gridCol w="1106013"/>
              </a:tblGrid>
              <a:tr h="6611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подпрограммы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Объем, млн.рублей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70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«Организация и совершенствование бюджетного процесса»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74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финансовой устойчивости местных бюджетов»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36,4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7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программы»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6,2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3929058" y="1785926"/>
            <a:ext cx="4786313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</a:p>
        </p:txBody>
      </p:sp>
      <p:sp>
        <p:nvSpPr>
          <p:cNvPr id="42013" name="TextBox 11"/>
          <p:cNvSpPr txBox="1">
            <a:spLocks noChangeArrowheads="1"/>
          </p:cNvSpPr>
          <p:nvPr/>
        </p:nvSpPr>
        <p:spPr bwMode="auto">
          <a:xfrm>
            <a:off x="3929058" y="2357430"/>
            <a:ext cx="50006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rgbClr val="660066"/>
                </a:solidFill>
              </a:rPr>
              <a:t>Финансовое управление Администрации района</a:t>
            </a:r>
          </a:p>
          <a:p>
            <a:pPr algn="just"/>
            <a:endParaRPr lang="ru-RU" b="1" dirty="0" smtClean="0">
              <a:solidFill>
                <a:srgbClr val="660066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rgbClr val="660066"/>
                </a:solidFill>
              </a:rPr>
              <a:t>Администрация района</a:t>
            </a:r>
          </a:p>
          <a:p>
            <a:pPr algn="just">
              <a:buFont typeface="Arial" charset="0"/>
              <a:buChar char="•"/>
            </a:pP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071934" y="3786190"/>
            <a:ext cx="4786312" cy="5000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sp>
        <p:nvSpPr>
          <p:cNvPr id="42015" name="TextBox 13"/>
          <p:cNvSpPr txBox="1">
            <a:spLocks noChangeArrowheads="1"/>
          </p:cNvSpPr>
          <p:nvPr/>
        </p:nvSpPr>
        <p:spPr bwMode="auto">
          <a:xfrm>
            <a:off x="4000496" y="3929066"/>
            <a:ext cx="47863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Обеспечение сбалансированности и устойчивости бюджета Суксунского муниципального района </a:t>
            </a:r>
            <a:r>
              <a:rPr lang="ru-RU" dirty="0" smtClean="0"/>
              <a:t>	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Повышение эффективности и качества управления муниципальными финансами Суксунского муниципального района </a:t>
            </a:r>
            <a:r>
              <a:rPr lang="ru-RU" dirty="0" smtClean="0"/>
              <a:t>	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10" name="Picture 2" descr="E:\Презентации\5c506b0203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571668" cy="15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1857356" y="142875"/>
            <a:ext cx="7143800" cy="642938"/>
          </a:xfrm>
        </p:spPr>
        <p:txBody>
          <a:bodyPr rtlCol="0">
            <a:normAutofit fontScale="90000"/>
          </a:bodyPr>
          <a:lstStyle/>
          <a:p>
            <a:pPr>
              <a:lnSpc>
                <a:spcPts val="3000"/>
              </a:lnSpc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                                 «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</a:rPr>
              <a:t>Создание комфортной среды проживания и устойчивое развитие сельских территорий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2285984" y="1000108"/>
            <a:ext cx="6500858" cy="357188"/>
          </a:xfrm>
        </p:spPr>
        <p:txBody>
          <a:bodyPr rtlCol="0"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Объем средств в 2018 году </a:t>
            </a:r>
            <a:r>
              <a:rPr lang="ru-RU" altLang="ru-RU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35,4 млн.рублей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79916" name="Group 44"/>
          <p:cNvGraphicFramePr>
            <a:graphicFrameLocks noGrp="1"/>
          </p:cNvGraphicFramePr>
          <p:nvPr/>
        </p:nvGraphicFramePr>
        <p:xfrm>
          <a:off x="214282" y="1857364"/>
          <a:ext cx="3643338" cy="2267156"/>
        </p:xfrm>
        <a:graphic>
          <a:graphicData uri="http://schemas.openxmlformats.org/drawingml/2006/table">
            <a:tbl>
              <a:tblPr/>
              <a:tblGrid>
                <a:gridCol w="2537325"/>
                <a:gridCol w="1106013"/>
              </a:tblGrid>
              <a:tr h="6467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подпрограммы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Объем, млн.рублей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2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«Комплексное обустройство объектов инфраструктуры»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35,3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11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Окружающая среда»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3929058" y="1571612"/>
            <a:ext cx="4786313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</a:p>
        </p:txBody>
      </p:sp>
      <p:sp>
        <p:nvSpPr>
          <p:cNvPr id="42013" name="TextBox 11"/>
          <p:cNvSpPr txBox="1">
            <a:spLocks noChangeArrowheads="1"/>
          </p:cNvSpPr>
          <p:nvPr/>
        </p:nvSpPr>
        <p:spPr bwMode="auto">
          <a:xfrm>
            <a:off x="3857620" y="2285992"/>
            <a:ext cx="5000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rgbClr val="660066"/>
                </a:solidFill>
              </a:rPr>
              <a:t>Администрация района</a:t>
            </a:r>
          </a:p>
          <a:p>
            <a:pPr algn="just"/>
            <a:endParaRPr lang="ru-RU" b="1" dirty="0" smtClean="0">
              <a:solidFill>
                <a:srgbClr val="660066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rgbClr val="660066"/>
                </a:solidFill>
              </a:rPr>
              <a:t>Управление </a:t>
            </a:r>
            <a:r>
              <a:rPr lang="ru-RU" b="1" dirty="0">
                <a:solidFill>
                  <a:srgbClr val="660066"/>
                </a:solidFill>
              </a:rPr>
              <a:t>муниципальными </a:t>
            </a:r>
            <a:r>
              <a:rPr lang="ru-RU" b="1" dirty="0" smtClean="0">
                <a:solidFill>
                  <a:srgbClr val="660066"/>
                </a:solidFill>
              </a:rPr>
              <a:t>учреждениями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000496" y="3643314"/>
            <a:ext cx="4786312" cy="5000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sp>
        <p:nvSpPr>
          <p:cNvPr id="42015" name="TextBox 13"/>
          <p:cNvSpPr txBox="1">
            <a:spLocks noChangeArrowheads="1"/>
          </p:cNvSpPr>
          <p:nvPr/>
        </p:nvSpPr>
        <p:spPr bwMode="auto">
          <a:xfrm>
            <a:off x="285720" y="4429132"/>
            <a:ext cx="85725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Улучшение состояния дорог на территории района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Улучшение коммунальной инфраструктуры</a:t>
            </a:r>
          </a:p>
          <a:p>
            <a:pPr algn="just"/>
            <a:endParaRPr lang="ru-RU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Повышение эксплуатационной надежности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гидротехнических сооружений</a:t>
            </a:r>
          </a:p>
          <a:p>
            <a:pPr algn="just"/>
            <a:endParaRPr lang="ru-RU" b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Обеспечение безопасной экологической среды</a:t>
            </a:r>
          </a:p>
          <a:p>
            <a:pPr algn="just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bd09sn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00029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5500687" cy="50006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66CC"/>
                </a:solidFill>
                <a:latin typeface="Times New Roman" pitchFamily="18" charset="0"/>
              </a:rPr>
              <a:t>Культура и</a:t>
            </a:r>
            <a:br>
              <a:rPr lang="ru-RU" sz="2800" b="1" dirty="0" smtClean="0">
                <a:solidFill>
                  <a:srgbClr val="0066CC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66CC"/>
                </a:solidFill>
                <a:latin typeface="Times New Roman" pitchFamily="18" charset="0"/>
              </a:rPr>
              <a:t> молодежная политика </a:t>
            </a: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2643188" y="785813"/>
            <a:ext cx="3571875" cy="571500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Объем средств в 2018 году </a:t>
            </a:r>
            <a:r>
              <a:rPr lang="ru-RU" altLang="ru-RU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–                 </a:t>
            </a: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15,2  млн.рублей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79916" name="Group 44"/>
          <p:cNvGraphicFramePr>
            <a:graphicFrameLocks noGrp="1"/>
          </p:cNvGraphicFramePr>
          <p:nvPr/>
        </p:nvGraphicFramePr>
        <p:xfrm>
          <a:off x="214313" y="1500188"/>
          <a:ext cx="4286280" cy="3071821"/>
        </p:xfrm>
        <a:graphic>
          <a:graphicData uri="http://schemas.openxmlformats.org/drawingml/2006/table">
            <a:tbl>
              <a:tblPr/>
              <a:tblGrid>
                <a:gridCol w="2985088"/>
                <a:gridCol w="1301192"/>
              </a:tblGrid>
              <a:tr h="7045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подпрограммы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Объем, млн.рублей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9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«Развитие сферы культуры»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13,4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4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«Искусство»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«Молодежная политика»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«Кадры»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4714875" y="1428750"/>
            <a:ext cx="4143375" cy="5000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</a:p>
        </p:txBody>
      </p:sp>
      <p:sp>
        <p:nvSpPr>
          <p:cNvPr id="43034" name="TextBox 11"/>
          <p:cNvSpPr txBox="1">
            <a:spLocks noChangeArrowheads="1"/>
          </p:cNvSpPr>
          <p:nvPr/>
        </p:nvSpPr>
        <p:spPr bwMode="auto">
          <a:xfrm>
            <a:off x="4714875" y="2000250"/>
            <a:ext cx="4214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Администрация </a:t>
            </a:r>
            <a:r>
              <a:rPr lang="ru-RU" b="1" dirty="0" smtClean="0">
                <a:solidFill>
                  <a:srgbClr val="660066"/>
                </a:solidFill>
              </a:rPr>
              <a:t>района</a:t>
            </a:r>
          </a:p>
          <a:p>
            <a:pPr algn="just"/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Управление муниципальными учреждениями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714875" y="3429000"/>
            <a:ext cx="4214813" cy="78581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sp>
        <p:nvSpPr>
          <p:cNvPr id="43036" name="TextBox 13"/>
          <p:cNvSpPr txBox="1">
            <a:spLocks noChangeArrowheads="1"/>
          </p:cNvSpPr>
          <p:nvPr/>
        </p:nvSpPr>
        <p:spPr bwMode="auto">
          <a:xfrm>
            <a:off x="571500" y="4643438"/>
            <a:ext cx="835818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lnSpc>
                <a:spcPts val="24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660066"/>
                </a:solidFill>
              </a:rPr>
              <a:t>Организация проведений конкурсов, мероприятий, фестивалей</a:t>
            </a:r>
          </a:p>
          <a:p>
            <a:pPr marL="0" lvl="1" algn="just">
              <a:lnSpc>
                <a:spcPts val="2400"/>
              </a:lnSpc>
            </a:pPr>
            <a:endParaRPr lang="ru-RU" sz="2000" b="1" dirty="0">
              <a:solidFill>
                <a:srgbClr val="660066"/>
              </a:solidFill>
            </a:endParaRPr>
          </a:p>
          <a:p>
            <a:pPr algn="just">
              <a:lnSpc>
                <a:spcPts val="24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660066"/>
                </a:solidFill>
              </a:rPr>
              <a:t>Участие творческих коллективов в мероприятиях различного уровня</a:t>
            </a:r>
          </a:p>
          <a:p>
            <a:pPr algn="just">
              <a:lnSpc>
                <a:spcPts val="2400"/>
              </a:lnSpc>
            </a:pPr>
            <a:endParaRPr lang="ru-RU" sz="2000" b="1" dirty="0">
              <a:solidFill>
                <a:srgbClr val="660066"/>
              </a:solidFill>
            </a:endParaRPr>
          </a:p>
          <a:p>
            <a:pPr algn="just">
              <a:lnSpc>
                <a:spcPts val="24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660066"/>
                </a:solidFill>
              </a:rPr>
              <a:t>Сохранение кадрового потенциала</a:t>
            </a: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3037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142875"/>
            <a:ext cx="21431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358062" cy="500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20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66CC"/>
                </a:solidFill>
                <a:latin typeface="Times New Roman"/>
              </a:rPr>
              <a:t>Развитие физической культуры, спорта и формирование здорового образа жизни</a:t>
            </a: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1500188" y="785813"/>
            <a:ext cx="7358062" cy="357187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Объем средств в 2018 году </a:t>
            </a:r>
            <a:r>
              <a:rPr lang="ru-RU" altLang="ru-RU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6,4 млн.рублей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79916" name="Group 44"/>
          <p:cNvGraphicFramePr>
            <a:graphicFrameLocks noGrp="1"/>
          </p:cNvGraphicFramePr>
          <p:nvPr/>
        </p:nvGraphicFramePr>
        <p:xfrm>
          <a:off x="214313" y="1285875"/>
          <a:ext cx="4286280" cy="5072098"/>
        </p:xfrm>
        <a:graphic>
          <a:graphicData uri="http://schemas.openxmlformats.org/drawingml/2006/table">
            <a:tbl>
              <a:tblPr/>
              <a:tblGrid>
                <a:gridCol w="2985088"/>
                <a:gridCol w="1301192"/>
              </a:tblGrid>
              <a:tr h="5667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подпрограммы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Объем, млн.рублей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«Развитие физической культуры и массового спорта»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5,8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63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«Развитие спорта высших достижений и системы подготовки спортивного резерва»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0,5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5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«Развитие физической культуры и спорта для людей с ограниченными возможностями здоровья»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4714875" y="1285875"/>
            <a:ext cx="4143375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</a:p>
        </p:txBody>
      </p:sp>
      <p:sp>
        <p:nvSpPr>
          <p:cNvPr id="44054" name="TextBox 11"/>
          <p:cNvSpPr txBox="1">
            <a:spLocks noChangeArrowheads="1"/>
          </p:cNvSpPr>
          <p:nvPr/>
        </p:nvSpPr>
        <p:spPr bwMode="auto">
          <a:xfrm>
            <a:off x="4714875" y="1857375"/>
            <a:ext cx="4214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1 учреждение спортивной направленности</a:t>
            </a:r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1 учреждение дополнительного образования</a:t>
            </a:r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Управление муниципальными учреждениями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714875" y="3929063"/>
            <a:ext cx="4143375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sp>
        <p:nvSpPr>
          <p:cNvPr id="44056" name="TextBox 13"/>
          <p:cNvSpPr txBox="1">
            <a:spLocks noChangeArrowheads="1"/>
          </p:cNvSpPr>
          <p:nvPr/>
        </p:nvSpPr>
        <p:spPr bwMode="auto">
          <a:xfrm>
            <a:off x="4643438" y="4500563"/>
            <a:ext cx="4286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Обеспечение муниципального задания на предоставление муниципальных услуг</a:t>
            </a:r>
          </a:p>
          <a:p>
            <a:pPr algn="just">
              <a:buFont typeface="Arial" charset="0"/>
              <a:buChar char="•"/>
            </a:pPr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Участие и организация мероприятий спортивной направленности</a:t>
            </a:r>
          </a:p>
          <a:p>
            <a:pPr algn="just">
              <a:buFont typeface="Arial" charset="0"/>
              <a:buChar char="•"/>
            </a:pPr>
            <a:endParaRPr lang="ru-RU" dirty="0"/>
          </a:p>
        </p:txBody>
      </p:sp>
      <p:pic>
        <p:nvPicPr>
          <p:cNvPr id="44057" name="Picture 6" descr="&amp;Vcy; &amp;Kcy;&amp;acy;&amp;bcy;&amp;acy;&amp;rcy;&amp;dcy;&amp;icy;&amp;ncy;&amp;ocy;-&amp;Bcy;&amp;acy;&amp;lcy;&amp;kcy;&amp;acy;&amp;rcy;&amp;icy;&amp;icy; &amp;ncy;&amp;acy;&amp;chcy;&amp;acy;&amp;lcy;&amp;scy;&amp;yacy; &amp;rcy;&amp;iecy;&amp;scy;&amp;pcy;&amp;ucy;&amp;bcy;&amp;lcy;&amp;icy;&amp;kcy;&amp;acy;&amp;ncy;&amp;scy;&amp;kcy;&amp;icy;&amp;jcy; &amp;ecy;&amp;tcy;&amp;acy;&amp;pcy; &quot;&amp;Kcy;&amp;acy;&amp;vcy;&amp;kcy;&amp;acy;&amp;zcy;&amp;scy;&amp;kcy;&amp;icy;&amp;khcy; &amp;icy;&amp;gcy;&amp;rcy;&quot; &amp;Pcy;&amp;ocy;&amp;scy;&amp;lcy;&amp;iecy;&amp;dcy;&amp;ncy;&amp;icy;&amp;iecy; &amp;ncy;&amp;ocy;&amp;vcy;&amp;ocy;&amp;scy;&amp;tcy;&amp;icy; &amp;Ncy;&amp;acy;&amp;lcy;&amp;softcy;&amp;chcy;&amp;icy;&amp;kcy;&amp;acy; &amp;icy; &amp;Kcy;&amp;Bcy;&amp;Rcy; &amp;scy;&amp;iecy;&amp;gcy;&amp;ocy;&amp;dcy;&amp;ncy;&amp;yacy; &amp;ocy;&amp;ncy;&amp;lcy;&amp;acy;&amp;jcy;&amp;ncy;: &amp;kcy;&amp;rcy;&amp;icy;&amp;mcy;&amp;icy;&amp;ncy;&amp;acy;&amp;lcy;, &amp;p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12795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6643682" cy="71435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20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66CC"/>
                </a:solidFill>
                <a:latin typeface="Times New Roman"/>
              </a:rPr>
              <a:t>Управление имуществом и земельными ресурсами Суксунского района</a:t>
            </a: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2357422" y="928670"/>
            <a:ext cx="6429390" cy="57150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Объем средств в 2018 году </a:t>
            </a:r>
            <a:r>
              <a:rPr lang="ru-RU" altLang="ru-RU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1,6  млн.рублей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79916" name="Group 44"/>
          <p:cNvGraphicFramePr>
            <a:graphicFrameLocks noGrp="1"/>
          </p:cNvGraphicFramePr>
          <p:nvPr/>
        </p:nvGraphicFramePr>
        <p:xfrm>
          <a:off x="214313" y="2000239"/>
          <a:ext cx="4286280" cy="2638595"/>
        </p:xfrm>
        <a:graphic>
          <a:graphicData uri="http://schemas.openxmlformats.org/drawingml/2006/table">
            <a:tbl>
              <a:tblPr/>
              <a:tblGrid>
                <a:gridCol w="2985088"/>
                <a:gridCol w="1301192"/>
              </a:tblGrid>
              <a:tr h="3589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подпрограммы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Объем, млн.рублей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«Управление муниципальной собственностью»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8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«Управление земельными ресурсами»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4786314" y="2000240"/>
            <a:ext cx="4143375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</a:p>
        </p:txBody>
      </p:sp>
      <p:sp>
        <p:nvSpPr>
          <p:cNvPr id="44054" name="TextBox 11"/>
          <p:cNvSpPr txBox="1">
            <a:spLocks noChangeArrowheads="1"/>
          </p:cNvSpPr>
          <p:nvPr/>
        </p:nvSpPr>
        <p:spPr bwMode="auto">
          <a:xfrm>
            <a:off x="4714876" y="2643182"/>
            <a:ext cx="4143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rgbClr val="660066"/>
                </a:solidFill>
              </a:rPr>
              <a:t>Администрация района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572000" y="3929066"/>
            <a:ext cx="4143375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sp>
        <p:nvSpPr>
          <p:cNvPr id="44056" name="TextBox 13"/>
          <p:cNvSpPr txBox="1">
            <a:spLocks noChangeArrowheads="1"/>
          </p:cNvSpPr>
          <p:nvPr/>
        </p:nvSpPr>
        <p:spPr bwMode="auto">
          <a:xfrm>
            <a:off x="285720" y="4643446"/>
            <a:ext cx="85010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Совершенствование системы учета объектов муниципальной собственности</a:t>
            </a:r>
          </a:p>
          <a:p>
            <a:pPr algn="just"/>
            <a:endParaRPr lang="ru-RU" b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Обеспечение содержания и обслуживания нежилого муниципального фонда объектов имущества, входящих в муниципальную казну</a:t>
            </a:r>
          </a:p>
          <a:p>
            <a:pPr algn="just"/>
            <a:endParaRPr lang="ru-RU" b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Проведение работ по формированию и постановке на учет  земельных участков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Documents and Settings\bd09sn\Рабочий стол\48beb7f4eaf915c7f5ffacae2aedc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14317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49530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Кроме того , «бюджет» это-…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811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Муниципальный акт...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и финансовый документ.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доходов и расходов...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на определенный период.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Фонд денежных средств...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для достижения целей.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иктор\Desktop\ПРЕЗЕНТАЦИЯ!\открбюдж\newbudg\images\ho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052736"/>
            <a:ext cx="794003" cy="8672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Виктор\Desktop\ПРЕЗЕНТАЦИЯ!\открбюдж\newbudg\images\plansh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757436" cy="126960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Виктор\Desktop\ПРЕЗЕНТАЦИЯ!\открбюдж\newbudg\images\p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80928"/>
            <a:ext cx="1015750" cy="7005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Виктор\Desktop\ПРЕЗЕНТАЦИЯ!\открбюдж\newbudg\images\cal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706755" cy="8037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C:\Users\Виктор\Desktop\ПРЕЗЕНТАЦИЯ!\открбюдж\newbudg\images\cloc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192836"/>
            <a:ext cx="864096" cy="95112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C:\Users\Виктор\Desktop\ПРЕЗЕНТАЦИЯ!\открбюдж\newbudg\images\mount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013176"/>
            <a:ext cx="953181" cy="9476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Стрелка вправо 11"/>
          <p:cNvSpPr/>
          <p:nvPr/>
        </p:nvSpPr>
        <p:spPr>
          <a:xfrm>
            <a:off x="2843808" y="170080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5220072" y="2564904"/>
            <a:ext cx="368424" cy="20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347864" y="335699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275856" y="494116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5076056" y="4149080"/>
            <a:ext cx="368424" cy="20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5508104" y="5733256"/>
            <a:ext cx="368424" cy="20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6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3000375" y="142875"/>
            <a:ext cx="5857875" cy="500063"/>
          </a:xfrm>
        </p:spPr>
        <p:txBody>
          <a:bodyPr>
            <a:normAutofit/>
          </a:bodyPr>
          <a:lstStyle/>
          <a:p>
            <a:pPr eaLnBrk="1" hangingPunct="1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«Э</a:t>
            </a:r>
            <a:r>
              <a:rPr lang="ru-RU" sz="2800" b="1" dirty="0" smtClean="0">
                <a:solidFill>
                  <a:srgbClr val="0066CC"/>
                </a:solidFill>
                <a:latin typeface="Times New Roman" pitchFamily="18" charset="0"/>
              </a:rPr>
              <a:t>кономическое развитие</a:t>
            </a: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4357688" y="785813"/>
            <a:ext cx="4572000" cy="714375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4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Объем средств в 2018 году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45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4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0,9  млн.рублей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79916" name="Group 44"/>
          <p:cNvGraphicFramePr>
            <a:graphicFrameLocks noGrp="1"/>
          </p:cNvGraphicFramePr>
          <p:nvPr/>
        </p:nvGraphicFramePr>
        <p:xfrm>
          <a:off x="142875" y="1643048"/>
          <a:ext cx="4572033" cy="3000397"/>
        </p:xfrm>
        <a:graphic>
          <a:graphicData uri="http://schemas.openxmlformats.org/drawingml/2006/table">
            <a:tbl>
              <a:tblPr/>
              <a:tblGrid>
                <a:gridCol w="3500464"/>
                <a:gridCol w="1071569"/>
              </a:tblGrid>
              <a:tr h="7597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подпрограммы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Объем, млн.рублей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6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«Развитие  малых  форм хозяйствования на селе»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0,7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0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«Развитие малого и среднего предпринимательства на территории района»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5000625" y="2071678"/>
            <a:ext cx="4143375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</a:p>
        </p:txBody>
      </p:sp>
      <p:sp>
        <p:nvSpPr>
          <p:cNvPr id="45072" name="TextBox 11"/>
          <p:cNvSpPr txBox="1">
            <a:spLocks noChangeArrowheads="1"/>
          </p:cNvSpPr>
          <p:nvPr/>
        </p:nvSpPr>
        <p:spPr bwMode="auto">
          <a:xfrm>
            <a:off x="5357813" y="2714620"/>
            <a:ext cx="328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rgbClr val="660066"/>
                </a:solidFill>
              </a:rPr>
              <a:t>Администрация района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5000625" y="3786188"/>
            <a:ext cx="4143375" cy="8572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sp>
        <p:nvSpPr>
          <p:cNvPr id="45074" name="TextBox 13"/>
          <p:cNvSpPr txBox="1">
            <a:spLocks noChangeArrowheads="1"/>
          </p:cNvSpPr>
          <p:nvPr/>
        </p:nvSpPr>
        <p:spPr bwMode="auto">
          <a:xfrm>
            <a:off x="571472" y="4643447"/>
            <a:ext cx="81439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Поддержка начинающих фермеров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Предоставление поддержки субъектам  малого предпринимательства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Участие в форумах, выставках и ярмарках с целью создания условий для привлечения инвестиций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bd09sn\Рабочий стол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89"/>
            <a:ext cx="3071834" cy="128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786051" y="142875"/>
            <a:ext cx="6072200" cy="642919"/>
          </a:xfrm>
        </p:spPr>
        <p:txBody>
          <a:bodyPr>
            <a:normAutofit/>
          </a:bodyPr>
          <a:lstStyle/>
          <a:p>
            <a:pPr eaLnBrk="1" hangingPunct="1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66CC"/>
                </a:solidFill>
                <a:latin typeface="Times New Roman" pitchFamily="18" charset="0"/>
              </a:rPr>
              <a:t>Территориальное развитие и муниципальная политика</a:t>
            </a: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3714744" y="785794"/>
            <a:ext cx="5214944" cy="714394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4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Объем средств в 2018 году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45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4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0,3  млн.рублей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79916" name="Group 44"/>
          <p:cNvGraphicFramePr>
            <a:graphicFrameLocks noGrp="1"/>
          </p:cNvGraphicFramePr>
          <p:nvPr/>
        </p:nvGraphicFramePr>
        <p:xfrm>
          <a:off x="142875" y="1714488"/>
          <a:ext cx="4572033" cy="2786082"/>
        </p:xfrm>
        <a:graphic>
          <a:graphicData uri="http://schemas.openxmlformats.org/drawingml/2006/table">
            <a:tbl>
              <a:tblPr/>
              <a:tblGrid>
                <a:gridCol w="3500464"/>
                <a:gridCol w="1071569"/>
              </a:tblGrid>
              <a:tr h="10479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подпрограммы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Объем, млн.рублей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814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«Муниципальная поддержка социально-ориентированных некоммерческих организаций»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0,3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4857752" y="1714488"/>
            <a:ext cx="4143375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</a:p>
        </p:txBody>
      </p:sp>
      <p:sp>
        <p:nvSpPr>
          <p:cNvPr id="45072" name="TextBox 11"/>
          <p:cNvSpPr txBox="1">
            <a:spLocks noChangeArrowheads="1"/>
          </p:cNvSpPr>
          <p:nvPr/>
        </p:nvSpPr>
        <p:spPr bwMode="auto">
          <a:xfrm>
            <a:off x="5286380" y="2428868"/>
            <a:ext cx="3286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Управление муниципальными учреждениями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5000625" y="3786188"/>
            <a:ext cx="4143375" cy="8572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sp>
        <p:nvSpPr>
          <p:cNvPr id="45074" name="TextBox 13"/>
          <p:cNvSpPr txBox="1">
            <a:spLocks noChangeArrowheads="1"/>
          </p:cNvSpPr>
          <p:nvPr/>
        </p:nvSpPr>
        <p:spPr bwMode="auto">
          <a:xfrm>
            <a:off x="428596" y="4643446"/>
            <a:ext cx="83581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660066"/>
                </a:solidFill>
              </a:rPr>
              <a:t>Оказание </a:t>
            </a:r>
            <a:r>
              <a:rPr lang="ru-RU" sz="2000" b="1" dirty="0" smtClean="0">
                <a:solidFill>
                  <a:srgbClr val="660066"/>
                </a:solidFill>
              </a:rPr>
              <a:t>содействия общественным объединениям (Совет ветеранов, Общество инвалидов, Союз участников боевых действий, районный хор ветеранов)</a:t>
            </a:r>
            <a:endParaRPr lang="ru-RU" sz="2000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660066"/>
                </a:solidFill>
              </a:rPr>
              <a:t>Проведение </a:t>
            </a:r>
            <a:r>
              <a:rPr lang="ru-RU" sz="2000" b="1" dirty="0" smtClean="0">
                <a:solidFill>
                  <a:srgbClr val="660066"/>
                </a:solidFill>
              </a:rPr>
              <a:t>мероприятий патриотической направленности</a:t>
            </a:r>
            <a:endParaRPr lang="ru-RU" sz="2000" b="1" dirty="0">
              <a:solidFill>
                <a:srgbClr val="660066"/>
              </a:solidFill>
            </a:endParaRPr>
          </a:p>
          <a:p>
            <a:pPr algn="just"/>
            <a:endParaRPr lang="ru-RU" b="1" dirty="0">
              <a:solidFill>
                <a:srgbClr val="660066"/>
              </a:solidFill>
            </a:endParaRPr>
          </a:p>
          <a:p>
            <a:pPr algn="just"/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1026" name="Picture 2" descr="C:\Documents and Settings\bd09sn\Рабочий стол\4fee0ec6ad61d4301c26bb2a4ce884b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500330" cy="1500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3000375" y="142875"/>
            <a:ext cx="5857875" cy="5000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66CC"/>
                </a:solidFill>
                <a:latin typeface="Times New Roman" pitchFamily="18" charset="0"/>
              </a:rPr>
              <a:t>Реализация национальной </a:t>
            </a:r>
            <a:br>
              <a:rPr lang="ru-RU" sz="2800" b="1" dirty="0" smtClean="0">
                <a:solidFill>
                  <a:srgbClr val="0066CC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66CC"/>
                </a:solidFill>
                <a:latin typeface="Times New Roman" pitchFamily="18" charset="0"/>
              </a:rPr>
              <a:t>политики</a:t>
            </a: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4357688" y="785813"/>
            <a:ext cx="4572000" cy="714375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4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Объем средств в 2018 году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45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4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0,2  млн.рублей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79916" name="Group 44"/>
          <p:cNvGraphicFramePr>
            <a:graphicFrameLocks noGrp="1"/>
          </p:cNvGraphicFramePr>
          <p:nvPr/>
        </p:nvGraphicFramePr>
        <p:xfrm>
          <a:off x="142875" y="2000250"/>
          <a:ext cx="4572033" cy="2600965"/>
        </p:xfrm>
        <a:graphic>
          <a:graphicData uri="http://schemas.openxmlformats.org/drawingml/2006/table">
            <a:tbl>
              <a:tblPr/>
              <a:tblGrid>
                <a:gridCol w="3500464"/>
                <a:gridCol w="1071569"/>
              </a:tblGrid>
              <a:tr h="9783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подпрограммы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Объем, млн.рублей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26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«Содействие укреплению гражданского единства и гармонизации  межнациональных отношений»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5000625" y="2071678"/>
            <a:ext cx="4143375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</a:p>
        </p:txBody>
      </p:sp>
      <p:sp>
        <p:nvSpPr>
          <p:cNvPr id="45072" name="TextBox 11"/>
          <p:cNvSpPr txBox="1">
            <a:spLocks noChangeArrowheads="1"/>
          </p:cNvSpPr>
          <p:nvPr/>
        </p:nvSpPr>
        <p:spPr bwMode="auto">
          <a:xfrm>
            <a:off x="5357813" y="2714620"/>
            <a:ext cx="3286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Управление муниципальными учреждениями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5000625" y="3786188"/>
            <a:ext cx="4143375" cy="8572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sp>
        <p:nvSpPr>
          <p:cNvPr id="45074" name="TextBox 13"/>
          <p:cNvSpPr txBox="1">
            <a:spLocks noChangeArrowheads="1"/>
          </p:cNvSpPr>
          <p:nvPr/>
        </p:nvSpPr>
        <p:spPr bwMode="auto">
          <a:xfrm>
            <a:off x="571500" y="4714875"/>
            <a:ext cx="83581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660066"/>
                </a:solidFill>
              </a:rPr>
              <a:t>Оказание финансовой поддержки деятельности национальных центров, коллективов</a:t>
            </a: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660066"/>
                </a:solidFill>
              </a:rPr>
              <a:t>Проведение национальных  и религиозных праздников </a:t>
            </a:r>
          </a:p>
          <a:p>
            <a:pPr algn="just"/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660066"/>
                </a:solidFill>
              </a:rPr>
              <a:t>Участие творческих национальных коллективов в мероприятиях, фестивалях, конкурсах различного уровня</a:t>
            </a: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45075" name="Picture 25" descr="C:\Documents and Settings\bd09sn\Рабочий стол\0014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27860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714613" y="142875"/>
            <a:ext cx="6143638" cy="714357"/>
          </a:xfrm>
        </p:spPr>
        <p:txBody>
          <a:bodyPr>
            <a:normAutofit/>
          </a:bodyPr>
          <a:lstStyle/>
          <a:p>
            <a:pPr eaLnBrk="1" hangingPunct="1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66CC"/>
                </a:solidFill>
                <a:latin typeface="Times New Roman" pitchFamily="18" charset="0"/>
              </a:rPr>
              <a:t>Обеспечение безопасности  жизнедеятельности жителей</a:t>
            </a:r>
            <a:r>
              <a:rPr lang="ru-RU" alt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3286116" y="857232"/>
            <a:ext cx="5643572" cy="642956"/>
          </a:xfrm>
        </p:spPr>
        <p:txBody>
          <a:bodyPr rtlCol="0">
            <a:normAutofit fontScale="4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4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Объем средств в 2018 году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45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45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0,2  млн.рублей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79916" name="Group 44"/>
          <p:cNvGraphicFramePr>
            <a:graphicFrameLocks noGrp="1"/>
          </p:cNvGraphicFramePr>
          <p:nvPr/>
        </p:nvGraphicFramePr>
        <p:xfrm>
          <a:off x="142875" y="2000251"/>
          <a:ext cx="4572033" cy="2571758"/>
        </p:xfrm>
        <a:graphic>
          <a:graphicData uri="http://schemas.openxmlformats.org/drawingml/2006/table">
            <a:tbl>
              <a:tblPr/>
              <a:tblGrid>
                <a:gridCol w="3500464"/>
                <a:gridCol w="1071569"/>
              </a:tblGrid>
              <a:tr h="96732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подпрограммы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Объем, млн.рублей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44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«Безопасность дорожного движения»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</a:t>
                      </a:r>
                    </a:p>
                  </a:txBody>
                  <a:tcPr marL="9525" marR="9525" marT="951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5000625" y="2071678"/>
            <a:ext cx="4143375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</a:p>
        </p:txBody>
      </p:sp>
      <p:sp>
        <p:nvSpPr>
          <p:cNvPr id="45072" name="TextBox 11"/>
          <p:cNvSpPr txBox="1">
            <a:spLocks noChangeArrowheads="1"/>
          </p:cNvSpPr>
          <p:nvPr/>
        </p:nvSpPr>
        <p:spPr bwMode="auto">
          <a:xfrm>
            <a:off x="5357813" y="2714620"/>
            <a:ext cx="3286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b="1" dirty="0">
                <a:solidFill>
                  <a:srgbClr val="660066"/>
                </a:solidFill>
              </a:rPr>
              <a:t>Управление муниципальными учреждениями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5000625" y="4071942"/>
            <a:ext cx="4143375" cy="8572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sp>
        <p:nvSpPr>
          <p:cNvPr id="45074" name="TextBox 13"/>
          <p:cNvSpPr txBox="1">
            <a:spLocks noChangeArrowheads="1"/>
          </p:cNvSpPr>
          <p:nvPr/>
        </p:nvSpPr>
        <p:spPr bwMode="auto">
          <a:xfrm>
            <a:off x="571500" y="5000635"/>
            <a:ext cx="83581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ru-RU" sz="2000" b="1" dirty="0" smtClean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660066"/>
                </a:solidFill>
              </a:rPr>
              <a:t>Проведение ежегодных конкурсов среди общеобразовательных учреждений на лучшую организацию работы по профилактике БДД</a:t>
            </a:r>
            <a:endParaRPr lang="ru-RU" sz="2000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  <a:p>
            <a:pPr algn="just"/>
            <a:endParaRPr lang="ru-RU" b="1" dirty="0">
              <a:solidFill>
                <a:srgbClr val="660066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5122" name="Picture 2" descr="C:\Documents and Settings\bd09sn\Рабочий стол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235745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72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Переданные полномочия от поселений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68313" y="1341438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altLang="ru-RU"/>
              <a:t> Осуществление полномочий по кассовому обслуживанию бюджетов  поселений – </a:t>
            </a:r>
            <a:r>
              <a:rPr lang="ru-RU" altLang="ru-RU" b="1"/>
              <a:t>148,7 </a:t>
            </a:r>
            <a:r>
              <a:rPr lang="ru-RU" altLang="ru-RU"/>
              <a:t>тыс. руб.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39750" y="1989138"/>
            <a:ext cx="8208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altLang="ru-RU"/>
              <a:t>Осуществление полномочий по контролю за исполнением бюджетов поселений – </a:t>
            </a:r>
            <a:r>
              <a:rPr lang="ru-RU" altLang="ru-RU" b="1"/>
              <a:t>453,2 </a:t>
            </a:r>
            <a:r>
              <a:rPr lang="ru-RU" altLang="ru-RU"/>
              <a:t>тыс.руб.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0" y="2565400"/>
            <a:ext cx="8929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altLang="ru-RU"/>
              <a:t>Реализация мероприятий по обеспечению жильем молодых семей участие в муниципальной программе «Молодежная политика Суксунского  района» </a:t>
            </a:r>
          </a:p>
          <a:p>
            <a:pPr algn="ctr"/>
            <a:r>
              <a:rPr lang="ru-RU" altLang="ru-RU"/>
              <a:t>       – </a:t>
            </a:r>
            <a:r>
              <a:rPr lang="ru-RU" altLang="ru-RU" b="1"/>
              <a:t>460,0</a:t>
            </a:r>
            <a:r>
              <a:rPr lang="ru-RU" altLang="ru-RU"/>
              <a:t> тыс.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8" y="4186238"/>
          <a:ext cx="8569447" cy="242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599"/>
                <a:gridCol w="1403616"/>
                <a:gridCol w="1403616"/>
                <a:gridCol w="1403616"/>
              </a:tblGrid>
              <a:tr h="4428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37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Суксунское городское поселение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6 144,3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</a:tr>
              <a:tr h="38474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Киселевское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461,1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347,8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347,8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</a:tr>
              <a:tr h="3985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Ключевское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166,4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</a:tr>
              <a:tr h="38474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Поедугинское сельское поселение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161,1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</a:tr>
              <a:tr h="38474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Итого</a:t>
                      </a:r>
                      <a:endParaRPr lang="ru-RU" sz="1800" b="1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6 932,9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448,7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448,7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</a:tr>
            </a:tbl>
          </a:graphicData>
        </a:graphic>
      </p:graphicFrame>
      <p:sp>
        <p:nvSpPr>
          <p:cNvPr id="8" name="Выноска со стрелкой вниз 7"/>
          <p:cNvSpPr/>
          <p:nvPr/>
        </p:nvSpPr>
        <p:spPr>
          <a:xfrm>
            <a:off x="3492500" y="692150"/>
            <a:ext cx="2592388" cy="64928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332" name="TextBox 8"/>
          <p:cNvSpPr txBox="1">
            <a:spLocks noChangeArrowheads="1"/>
          </p:cNvSpPr>
          <p:nvPr/>
        </p:nvSpPr>
        <p:spPr bwMode="auto">
          <a:xfrm>
            <a:off x="3851275" y="620713"/>
            <a:ext cx="194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/>
              <a:t>2018 г</a:t>
            </a:r>
          </a:p>
        </p:txBody>
      </p:sp>
      <p:sp>
        <p:nvSpPr>
          <p:cNvPr id="12333" name="TextBox 10"/>
          <p:cNvSpPr txBox="1">
            <a:spLocks noChangeArrowheads="1"/>
          </p:cNvSpPr>
          <p:nvPr/>
        </p:nvSpPr>
        <p:spPr bwMode="auto">
          <a:xfrm>
            <a:off x="250825" y="3500438"/>
            <a:ext cx="864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altLang="ru-RU"/>
              <a:t> Осуществление полномочий по библиотечному обслуживанию и  организации досуга – </a:t>
            </a:r>
            <a:r>
              <a:rPr lang="ru-RU" altLang="ru-RU" b="1"/>
              <a:t>5 871,0 </a:t>
            </a:r>
            <a:r>
              <a:rPr lang="ru-RU" altLang="ru-RU"/>
              <a:t>тыс. руб.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bd10gl_1\Мои документы\Мои рисунки\Мои рисунки\картинки\Суксун\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kern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ОТКРЫТЫЕ ИНФОРМАЦИОННЫЕ РЕСУР</a:t>
            </a:r>
            <a:r>
              <a:rPr lang="ru-RU" sz="2400" b="1" i="1" kern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endParaRPr lang="ru-RU" sz="2400" b="1" i="1" kern="2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768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http://www.suksun.ru/newsite/news.php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3" t="-48" b="15548"/>
          <a:stretch/>
        </p:blipFill>
        <p:spPr bwMode="auto">
          <a:xfrm>
            <a:off x="107685" y="59565"/>
            <a:ext cx="8856984" cy="6724437"/>
          </a:xfrm>
          <a:prstGeom prst="round2DiagRect">
            <a:avLst>
              <a:gd name="adj1" fmla="val 16667"/>
              <a:gd name="adj2" fmla="val 255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915816" y="6501813"/>
            <a:ext cx="1008112" cy="369332"/>
          </a:xfrm>
          <a:prstGeom prst="rect">
            <a:avLst/>
          </a:prstGeom>
          <a:solidFill>
            <a:srgbClr val="DCD8C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6599336"/>
            <a:ext cx="1656184" cy="184666"/>
          </a:xfrm>
          <a:prstGeom prst="rect">
            <a:avLst/>
          </a:prstGeom>
          <a:solidFill>
            <a:srgbClr val="DCD8C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6567070"/>
            <a:ext cx="1656184" cy="184666"/>
          </a:xfrm>
          <a:prstGeom prst="rect">
            <a:avLst/>
          </a:prstGeom>
          <a:solidFill>
            <a:srgbClr val="DCD8C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67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5331515"/>
              </p:ext>
            </p:extLst>
          </p:nvPr>
        </p:nvGraphicFramePr>
        <p:xfrm>
          <a:off x="0" y="126876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консолидированного бюджета Суксунского муниципального района 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084"/>
            <a:ext cx="8784977" cy="657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трелка влево 70"/>
          <p:cNvSpPr/>
          <p:nvPr/>
        </p:nvSpPr>
        <p:spPr>
          <a:xfrm>
            <a:off x="1908175" y="4149725"/>
            <a:ext cx="5327650" cy="792163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5" name="Стрелка вправо 64"/>
          <p:cNvSpPr/>
          <p:nvPr/>
        </p:nvSpPr>
        <p:spPr>
          <a:xfrm rot="3287803">
            <a:off x="4072731" y="2205832"/>
            <a:ext cx="4359275" cy="73501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2" name="Стрелка вправо 61"/>
          <p:cNvSpPr/>
          <p:nvPr/>
        </p:nvSpPr>
        <p:spPr>
          <a:xfrm rot="18390378">
            <a:off x="1066006" y="2085182"/>
            <a:ext cx="4308475" cy="71913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950" y="115888"/>
            <a:ext cx="8856663" cy="4318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ЭТАПЫ БЮДЖЕТНОГО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2708920"/>
            <a:ext cx="316835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13" name="Прямоугольник 12"/>
          <p:cNvSpPr/>
          <p:nvPr/>
        </p:nvSpPr>
        <p:spPr>
          <a:xfrm rot="18365985">
            <a:off x="2037470" y="1902767"/>
            <a:ext cx="273024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cs typeface="Arial" charset="0"/>
              </a:rPr>
              <a:t>планирование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4293096"/>
            <a:ext cx="230425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>
                  <a:solidFill>
                    <a:srgbClr val="00CC00"/>
                  </a:solidFill>
                </a:ln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отчетность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 rot="3309355">
            <a:off x="4883478" y="2104971"/>
            <a:ext cx="2454379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исполнение</a:t>
            </a:r>
          </a:p>
        </p:txBody>
      </p:sp>
      <p:grpSp>
        <p:nvGrpSpPr>
          <p:cNvPr id="17418" name="Группа 18"/>
          <p:cNvGrpSpPr>
            <a:grpSpLocks/>
          </p:cNvGrpSpPr>
          <p:nvPr/>
        </p:nvGrpSpPr>
        <p:grpSpPr bwMode="auto">
          <a:xfrm>
            <a:off x="236758" y="4085380"/>
            <a:ext cx="1727200" cy="399363"/>
            <a:chOff x="785199" y="379614"/>
            <a:chExt cx="2020307" cy="399917"/>
          </a:xfrm>
        </p:grpSpPr>
        <p:sp>
          <p:nvSpPr>
            <p:cNvPr id="20" name="Нашивка 19"/>
            <p:cNvSpPr/>
            <p:nvPr/>
          </p:nvSpPr>
          <p:spPr>
            <a:xfrm>
              <a:off x="785199" y="379614"/>
              <a:ext cx="2020307" cy="397426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1002198" y="382105"/>
              <a:ext cx="1622930" cy="397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Формирование бюджета</a:t>
              </a:r>
            </a:p>
          </p:txBody>
        </p:sp>
      </p:grpSp>
      <p:grpSp>
        <p:nvGrpSpPr>
          <p:cNvPr id="17419" name="Группа 21"/>
          <p:cNvGrpSpPr>
            <a:grpSpLocks/>
          </p:cNvGrpSpPr>
          <p:nvPr/>
        </p:nvGrpSpPr>
        <p:grpSpPr bwMode="auto">
          <a:xfrm>
            <a:off x="55399" y="3510222"/>
            <a:ext cx="1992313" cy="396875"/>
            <a:chOff x="699782" y="453835"/>
            <a:chExt cx="1992378" cy="397426"/>
          </a:xfrm>
        </p:grpSpPr>
        <p:sp>
          <p:nvSpPr>
            <p:cNvPr id="23" name="Нашивка 22"/>
            <p:cNvSpPr/>
            <p:nvPr/>
          </p:nvSpPr>
          <p:spPr>
            <a:xfrm>
              <a:off x="699782" y="453835"/>
              <a:ext cx="1992378" cy="397426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898226" y="453835"/>
              <a:ext cx="1595489" cy="397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Одобрение бюджета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главой Администрации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20" name="Группа 24"/>
          <p:cNvGrpSpPr>
            <a:grpSpLocks/>
          </p:cNvGrpSpPr>
          <p:nvPr/>
        </p:nvGrpSpPr>
        <p:grpSpPr bwMode="auto">
          <a:xfrm>
            <a:off x="441735" y="2708920"/>
            <a:ext cx="2069306" cy="801949"/>
            <a:chOff x="699782" y="906901"/>
            <a:chExt cx="1992378" cy="476455"/>
          </a:xfrm>
        </p:grpSpPr>
        <p:sp>
          <p:nvSpPr>
            <p:cNvPr id="26" name="Нашивка 25"/>
            <p:cNvSpPr/>
            <p:nvPr/>
          </p:nvSpPr>
          <p:spPr>
            <a:xfrm>
              <a:off x="699782" y="906901"/>
              <a:ext cx="1992378" cy="397426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898226" y="906901"/>
              <a:ext cx="1595489" cy="476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Внесение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бюджета главой Администрации  в Земское собрание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21" name="Группа 27"/>
          <p:cNvGrpSpPr>
            <a:grpSpLocks/>
          </p:cNvGrpSpPr>
          <p:nvPr/>
        </p:nvGrpSpPr>
        <p:grpSpPr bwMode="auto">
          <a:xfrm>
            <a:off x="755650" y="2205038"/>
            <a:ext cx="2209800" cy="433387"/>
            <a:chOff x="699782" y="1359967"/>
            <a:chExt cx="1992378" cy="397426"/>
          </a:xfrm>
        </p:grpSpPr>
        <p:sp>
          <p:nvSpPr>
            <p:cNvPr id="29" name="Нашивка 28"/>
            <p:cNvSpPr/>
            <p:nvPr/>
          </p:nvSpPr>
          <p:spPr>
            <a:xfrm>
              <a:off x="699782" y="1359967"/>
              <a:ext cx="1992378" cy="397426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898734" y="1359967"/>
              <a:ext cx="1594475" cy="397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Рассмотрение бюджета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двух чтениях</a:t>
              </a:r>
            </a:p>
          </p:txBody>
        </p:sp>
      </p:grpSp>
      <p:grpSp>
        <p:nvGrpSpPr>
          <p:cNvPr id="17422" name="Группа 30"/>
          <p:cNvGrpSpPr>
            <a:grpSpLocks/>
          </p:cNvGrpSpPr>
          <p:nvPr/>
        </p:nvGrpSpPr>
        <p:grpSpPr bwMode="auto">
          <a:xfrm>
            <a:off x="1547813" y="1196975"/>
            <a:ext cx="2122487" cy="431800"/>
            <a:chOff x="699782" y="1813034"/>
            <a:chExt cx="2020307" cy="397426"/>
          </a:xfrm>
        </p:grpSpPr>
        <p:sp>
          <p:nvSpPr>
            <p:cNvPr id="32" name="Нашивка 31"/>
            <p:cNvSpPr/>
            <p:nvPr/>
          </p:nvSpPr>
          <p:spPr>
            <a:xfrm>
              <a:off x="699782" y="1813034"/>
              <a:ext cx="2020307" cy="397426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899244" y="1813034"/>
              <a:ext cx="1621383" cy="397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Принятие бюджета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Земским собранием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23" name="Группа 33"/>
          <p:cNvGrpSpPr>
            <a:grpSpLocks/>
          </p:cNvGrpSpPr>
          <p:nvPr/>
        </p:nvGrpSpPr>
        <p:grpSpPr bwMode="auto">
          <a:xfrm>
            <a:off x="1979613" y="692150"/>
            <a:ext cx="2020887" cy="396875"/>
            <a:chOff x="699782" y="2266100"/>
            <a:chExt cx="2020307" cy="397426"/>
          </a:xfrm>
        </p:grpSpPr>
        <p:sp>
          <p:nvSpPr>
            <p:cNvPr id="35" name="Нашивка 34"/>
            <p:cNvSpPr/>
            <p:nvPr/>
          </p:nvSpPr>
          <p:spPr>
            <a:xfrm>
              <a:off x="699782" y="2266100"/>
              <a:ext cx="2020307" cy="397426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Нашивка 4"/>
            <p:cNvSpPr/>
            <p:nvPr/>
          </p:nvSpPr>
          <p:spPr>
            <a:xfrm>
              <a:off x="898162" y="2266100"/>
              <a:ext cx="1623547" cy="397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Подписание бюджета главой МР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24" name="Группа 36"/>
          <p:cNvGrpSpPr>
            <a:grpSpLocks/>
          </p:cNvGrpSpPr>
          <p:nvPr/>
        </p:nvGrpSpPr>
        <p:grpSpPr bwMode="auto">
          <a:xfrm>
            <a:off x="5435600" y="692150"/>
            <a:ext cx="2236788" cy="441325"/>
            <a:chOff x="177899" y="1652"/>
            <a:chExt cx="2237504" cy="440152"/>
          </a:xfrm>
        </p:grpSpPr>
        <p:sp>
          <p:nvSpPr>
            <p:cNvPr id="38" name="Нашивка 37"/>
            <p:cNvSpPr/>
            <p:nvPr/>
          </p:nvSpPr>
          <p:spPr>
            <a:xfrm rot="10800000">
              <a:off x="177899" y="1652"/>
              <a:ext cx="2237504" cy="44015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Нашивка 4"/>
            <p:cNvSpPr/>
            <p:nvPr/>
          </p:nvSpPr>
          <p:spPr>
            <a:xfrm rot="21600000">
              <a:off x="398633" y="1652"/>
              <a:ext cx="1796037" cy="440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7620" rIns="1524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Оплата труда</a:t>
              </a:r>
            </a:p>
          </p:txBody>
        </p:sp>
      </p:grpSp>
      <p:grpSp>
        <p:nvGrpSpPr>
          <p:cNvPr id="17425" name="Группа 39"/>
          <p:cNvGrpSpPr>
            <a:grpSpLocks/>
          </p:cNvGrpSpPr>
          <p:nvPr/>
        </p:nvGrpSpPr>
        <p:grpSpPr bwMode="auto">
          <a:xfrm>
            <a:off x="5867400" y="1268413"/>
            <a:ext cx="2206625" cy="439737"/>
            <a:chOff x="208831" y="503426"/>
            <a:chExt cx="2206572" cy="440152"/>
          </a:xfrm>
        </p:grpSpPr>
        <p:sp>
          <p:nvSpPr>
            <p:cNvPr id="41" name="Нашивка 40"/>
            <p:cNvSpPr/>
            <p:nvPr/>
          </p:nvSpPr>
          <p:spPr>
            <a:xfrm rot="10800000">
              <a:off x="208831" y="503426"/>
              <a:ext cx="2206572" cy="44015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Нашивка 4"/>
            <p:cNvSpPr/>
            <p:nvPr/>
          </p:nvSpPr>
          <p:spPr>
            <a:xfrm rot="21600000">
              <a:off x="429489" y="503426"/>
              <a:ext cx="1765258" cy="440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7620" rIns="1524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Социальные выплаты населению</a:t>
              </a:r>
            </a:p>
          </p:txBody>
        </p:sp>
      </p:grpSp>
      <p:grpSp>
        <p:nvGrpSpPr>
          <p:cNvPr id="17426" name="Группа 42"/>
          <p:cNvGrpSpPr>
            <a:grpSpLocks/>
          </p:cNvGrpSpPr>
          <p:nvPr/>
        </p:nvGrpSpPr>
        <p:grpSpPr bwMode="auto">
          <a:xfrm>
            <a:off x="6659563" y="2420938"/>
            <a:ext cx="2206625" cy="441325"/>
            <a:chOff x="208831" y="1005200"/>
            <a:chExt cx="2206572" cy="440152"/>
          </a:xfrm>
        </p:grpSpPr>
        <p:sp>
          <p:nvSpPr>
            <p:cNvPr id="44" name="Нашивка 43"/>
            <p:cNvSpPr/>
            <p:nvPr/>
          </p:nvSpPr>
          <p:spPr>
            <a:xfrm rot="10800000">
              <a:off x="208831" y="1005200"/>
              <a:ext cx="2206572" cy="44015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Нашивка 4"/>
            <p:cNvSpPr/>
            <p:nvPr/>
          </p:nvSpPr>
          <p:spPr>
            <a:xfrm>
              <a:off x="429488" y="1005200"/>
              <a:ext cx="1765258" cy="440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7620" rIns="1524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Финансовое обеспечение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учреждений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27" name="Группа 45"/>
          <p:cNvGrpSpPr>
            <a:grpSpLocks/>
          </p:cNvGrpSpPr>
          <p:nvPr/>
        </p:nvGrpSpPr>
        <p:grpSpPr bwMode="auto">
          <a:xfrm>
            <a:off x="6227763" y="1844675"/>
            <a:ext cx="2206625" cy="439738"/>
            <a:chOff x="208831" y="1506973"/>
            <a:chExt cx="2206572" cy="440153"/>
          </a:xfrm>
        </p:grpSpPr>
        <p:sp>
          <p:nvSpPr>
            <p:cNvPr id="47" name="Нашивка 46"/>
            <p:cNvSpPr/>
            <p:nvPr/>
          </p:nvSpPr>
          <p:spPr>
            <a:xfrm rot="10800000">
              <a:off x="208831" y="1506973"/>
              <a:ext cx="2206572" cy="440153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Нашивка 4"/>
            <p:cNvSpPr/>
            <p:nvPr/>
          </p:nvSpPr>
          <p:spPr>
            <a:xfrm>
              <a:off x="429488" y="1506973"/>
              <a:ext cx="1765258" cy="4401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7620" rIns="1524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Строительство социально-значимых объектов</a:t>
              </a:r>
            </a:p>
          </p:txBody>
        </p:sp>
      </p:grpSp>
      <p:grpSp>
        <p:nvGrpSpPr>
          <p:cNvPr id="17428" name="Группа 48"/>
          <p:cNvGrpSpPr>
            <a:grpSpLocks/>
          </p:cNvGrpSpPr>
          <p:nvPr/>
        </p:nvGrpSpPr>
        <p:grpSpPr bwMode="auto">
          <a:xfrm>
            <a:off x="7019925" y="2997200"/>
            <a:ext cx="1985963" cy="439738"/>
            <a:chOff x="177899" y="2008748"/>
            <a:chExt cx="2237504" cy="440152"/>
          </a:xfrm>
        </p:grpSpPr>
        <p:sp>
          <p:nvSpPr>
            <p:cNvPr id="50" name="Нашивка 49"/>
            <p:cNvSpPr/>
            <p:nvPr/>
          </p:nvSpPr>
          <p:spPr>
            <a:xfrm rot="10800000">
              <a:off x="177899" y="2008748"/>
              <a:ext cx="2237504" cy="44015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Нашивка 4"/>
            <p:cNvSpPr/>
            <p:nvPr/>
          </p:nvSpPr>
          <p:spPr>
            <a:xfrm>
              <a:off x="397894" y="2008748"/>
              <a:ext cx="1797514" cy="440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7620" rIns="1524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Заключение контрактов и договоров</a:t>
              </a:r>
            </a:p>
          </p:txBody>
        </p:sp>
      </p:grpSp>
      <p:grpSp>
        <p:nvGrpSpPr>
          <p:cNvPr id="17429" name="Группа 55"/>
          <p:cNvGrpSpPr>
            <a:grpSpLocks/>
          </p:cNvGrpSpPr>
          <p:nvPr/>
        </p:nvGrpSpPr>
        <p:grpSpPr bwMode="auto">
          <a:xfrm rot="-8265962">
            <a:off x="7053263" y="4938713"/>
            <a:ext cx="1908175" cy="561975"/>
            <a:chOff x="615181" y="2098"/>
            <a:chExt cx="2370035" cy="472707"/>
          </a:xfrm>
        </p:grpSpPr>
        <p:sp>
          <p:nvSpPr>
            <p:cNvPr id="57" name="Нашивка 56"/>
            <p:cNvSpPr/>
            <p:nvPr/>
          </p:nvSpPr>
          <p:spPr>
            <a:xfrm>
              <a:off x="812012" y="132405"/>
              <a:ext cx="2370035" cy="466031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Нашивка 4"/>
            <p:cNvSpPr/>
            <p:nvPr/>
          </p:nvSpPr>
          <p:spPr>
            <a:xfrm rot="16216488">
              <a:off x="1620339" y="-692435"/>
              <a:ext cx="406669" cy="1927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Составление отчетности</a:t>
              </a:r>
            </a:p>
          </p:txBody>
        </p:sp>
      </p:grpSp>
      <p:grpSp>
        <p:nvGrpSpPr>
          <p:cNvPr id="17430" name="Группа 58"/>
          <p:cNvGrpSpPr>
            <a:grpSpLocks/>
          </p:cNvGrpSpPr>
          <p:nvPr/>
        </p:nvGrpSpPr>
        <p:grpSpPr bwMode="auto">
          <a:xfrm rot="-8234392">
            <a:off x="6286500" y="5403850"/>
            <a:ext cx="2243138" cy="623888"/>
            <a:chOff x="615181" y="533593"/>
            <a:chExt cx="2337272" cy="477628"/>
          </a:xfrm>
        </p:grpSpPr>
        <p:sp>
          <p:nvSpPr>
            <p:cNvPr id="60" name="Нашивка 59"/>
            <p:cNvSpPr/>
            <p:nvPr/>
          </p:nvSpPr>
          <p:spPr>
            <a:xfrm>
              <a:off x="617323" y="531814"/>
              <a:ext cx="2337271" cy="466690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Нашивка 4"/>
            <p:cNvSpPr/>
            <p:nvPr/>
          </p:nvSpPr>
          <p:spPr>
            <a:xfrm rot="10774783">
              <a:off x="824201" y="543097"/>
              <a:ext cx="1870810" cy="466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Формирование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решения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 исполнении бюджета</a:t>
              </a:r>
            </a:p>
          </p:txBody>
        </p:sp>
      </p:grpSp>
      <p:grpSp>
        <p:nvGrpSpPr>
          <p:cNvPr id="17431" name="Группа 61"/>
          <p:cNvGrpSpPr>
            <a:grpSpLocks/>
          </p:cNvGrpSpPr>
          <p:nvPr/>
        </p:nvGrpSpPr>
        <p:grpSpPr bwMode="auto">
          <a:xfrm rot="-8163614">
            <a:off x="5165725" y="5368925"/>
            <a:ext cx="2141538" cy="706438"/>
            <a:chOff x="615181" y="1065088"/>
            <a:chExt cx="2337272" cy="466223"/>
          </a:xfrm>
        </p:grpSpPr>
        <p:sp>
          <p:nvSpPr>
            <p:cNvPr id="63" name="Нашивка 62"/>
            <p:cNvSpPr/>
            <p:nvPr/>
          </p:nvSpPr>
          <p:spPr>
            <a:xfrm>
              <a:off x="615181" y="1065088"/>
              <a:ext cx="2337272" cy="466223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Нашивка 4"/>
            <p:cNvSpPr/>
            <p:nvPr/>
          </p:nvSpPr>
          <p:spPr>
            <a:xfrm rot="10845079">
              <a:off x="870357" y="1065547"/>
              <a:ext cx="1975159" cy="466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Одобрение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решения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 исполнении бюджета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главой Администрации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32" name="Группа 64"/>
          <p:cNvGrpSpPr>
            <a:grpSpLocks/>
          </p:cNvGrpSpPr>
          <p:nvPr/>
        </p:nvGrpSpPr>
        <p:grpSpPr bwMode="auto">
          <a:xfrm rot="-2477538">
            <a:off x="3373438" y="5378450"/>
            <a:ext cx="2247900" cy="706438"/>
            <a:chOff x="615181" y="1596583"/>
            <a:chExt cx="2337272" cy="466223"/>
          </a:xfrm>
        </p:grpSpPr>
        <p:sp>
          <p:nvSpPr>
            <p:cNvPr id="66" name="Нашивка 65"/>
            <p:cNvSpPr/>
            <p:nvPr/>
          </p:nvSpPr>
          <p:spPr>
            <a:xfrm>
              <a:off x="615181" y="1596583"/>
              <a:ext cx="2337272" cy="466223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Нашивка 4"/>
            <p:cNvSpPr/>
            <p:nvPr/>
          </p:nvSpPr>
          <p:spPr>
            <a:xfrm>
              <a:off x="849568" y="1596583"/>
              <a:ext cx="1868497" cy="466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Представление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решения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 исполнении  бюджета в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Земское собрание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33" name="Группа 67"/>
          <p:cNvGrpSpPr>
            <a:grpSpLocks/>
          </p:cNvGrpSpPr>
          <p:nvPr/>
        </p:nvGrpSpPr>
        <p:grpSpPr bwMode="auto">
          <a:xfrm rot="-2210187">
            <a:off x="931863" y="5295900"/>
            <a:ext cx="2251075" cy="696913"/>
            <a:chOff x="615181" y="2128078"/>
            <a:chExt cx="2370036" cy="466223"/>
          </a:xfrm>
        </p:grpSpPr>
        <p:sp>
          <p:nvSpPr>
            <p:cNvPr id="69" name="Нашивка 68"/>
            <p:cNvSpPr/>
            <p:nvPr/>
          </p:nvSpPr>
          <p:spPr>
            <a:xfrm>
              <a:off x="615181" y="2128078"/>
              <a:ext cx="2370036" cy="466223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Нашивка 4"/>
            <p:cNvSpPr/>
            <p:nvPr/>
          </p:nvSpPr>
          <p:spPr>
            <a:xfrm>
              <a:off x="847504" y="2128078"/>
              <a:ext cx="1905389" cy="466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Рассмотрение и принятие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решения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 исполнении бюджета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Земским собранием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34" name="Группа 70"/>
          <p:cNvGrpSpPr>
            <a:grpSpLocks/>
          </p:cNvGrpSpPr>
          <p:nvPr/>
        </p:nvGrpSpPr>
        <p:grpSpPr bwMode="auto">
          <a:xfrm rot="-2081153">
            <a:off x="65088" y="4929188"/>
            <a:ext cx="2190750" cy="671512"/>
            <a:chOff x="615181" y="2659573"/>
            <a:chExt cx="2370036" cy="466223"/>
          </a:xfrm>
        </p:grpSpPr>
        <p:sp>
          <p:nvSpPr>
            <p:cNvPr id="72" name="Нашивка 71"/>
            <p:cNvSpPr/>
            <p:nvPr/>
          </p:nvSpPr>
          <p:spPr>
            <a:xfrm>
              <a:off x="615181" y="2659573"/>
              <a:ext cx="2370036" cy="466223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Нашивка 4"/>
            <p:cNvSpPr/>
            <p:nvPr/>
          </p:nvSpPr>
          <p:spPr>
            <a:xfrm>
              <a:off x="848750" y="2659573"/>
              <a:ext cx="1902898" cy="466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Утверждение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решения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 исполнении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Нашивка 67"/>
          <p:cNvSpPr/>
          <p:nvPr/>
        </p:nvSpPr>
        <p:spPr bwMode="auto">
          <a:xfrm>
            <a:off x="1116013" y="1700213"/>
            <a:ext cx="2209800" cy="433387"/>
          </a:xfrm>
          <a:prstGeom prst="chevron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Нашивка 4"/>
          <p:cNvSpPr/>
          <p:nvPr/>
        </p:nvSpPr>
        <p:spPr bwMode="auto">
          <a:xfrm>
            <a:off x="1331913" y="1700213"/>
            <a:ext cx="1768475" cy="4333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7620" rIns="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Публичные слушания бюджета </a:t>
            </a:r>
          </a:p>
        </p:txBody>
      </p:sp>
      <p:grpSp>
        <p:nvGrpSpPr>
          <p:cNvPr id="17437" name="Группа 51"/>
          <p:cNvGrpSpPr>
            <a:grpSpLocks/>
          </p:cNvGrpSpPr>
          <p:nvPr/>
        </p:nvGrpSpPr>
        <p:grpSpPr bwMode="auto">
          <a:xfrm>
            <a:off x="7380288" y="3573463"/>
            <a:ext cx="1655762" cy="439737"/>
            <a:chOff x="177899" y="2510522"/>
            <a:chExt cx="2237504" cy="440152"/>
          </a:xfrm>
        </p:grpSpPr>
        <p:sp>
          <p:nvSpPr>
            <p:cNvPr id="53" name="Нашивка 52"/>
            <p:cNvSpPr/>
            <p:nvPr/>
          </p:nvSpPr>
          <p:spPr>
            <a:xfrm rot="10800000">
              <a:off x="177899" y="2510522"/>
              <a:ext cx="2237504" cy="440152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Нашивка 4"/>
            <p:cNvSpPr/>
            <p:nvPr/>
          </p:nvSpPr>
          <p:spPr>
            <a:xfrm rot="21600000">
              <a:off x="398860" y="2510522"/>
              <a:ext cx="1795582" cy="440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7620" rIns="1524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Оплата иных расходов</a:t>
              </a:r>
            </a:p>
          </p:txBody>
        </p:sp>
      </p:grpSp>
      <p:grpSp>
        <p:nvGrpSpPr>
          <p:cNvPr id="17438" name="Группа 67"/>
          <p:cNvGrpSpPr>
            <a:grpSpLocks/>
          </p:cNvGrpSpPr>
          <p:nvPr/>
        </p:nvGrpSpPr>
        <p:grpSpPr bwMode="auto">
          <a:xfrm rot="-2223125">
            <a:off x="2179638" y="5332413"/>
            <a:ext cx="2251075" cy="696912"/>
            <a:chOff x="615181" y="2128078"/>
            <a:chExt cx="2370036" cy="466223"/>
          </a:xfrm>
        </p:grpSpPr>
        <p:sp>
          <p:nvSpPr>
            <p:cNvPr id="77" name="Нашивка 76"/>
            <p:cNvSpPr/>
            <p:nvPr/>
          </p:nvSpPr>
          <p:spPr>
            <a:xfrm>
              <a:off x="615181" y="2128078"/>
              <a:ext cx="2370036" cy="466223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Нашивка 4"/>
            <p:cNvSpPr/>
            <p:nvPr/>
          </p:nvSpPr>
          <p:spPr>
            <a:xfrm>
              <a:off x="847504" y="2128078"/>
              <a:ext cx="1905389" cy="466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7620" rIns="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Публичные слушания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решения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 исполнении бюджета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345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7772400" cy="5032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 при формировании бюджета на очередной финансовый год и плановый период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836613"/>
            <a:ext cx="2663825" cy="1439862"/>
          </a:xfrm>
          <a:blipFill dpi="0" rotWithShape="1">
            <a:blip r:embed="rId2" cstate="print">
              <a:alphaModFix amt="59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май-сентябрь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850" y="2636838"/>
            <a:ext cx="2592388" cy="1368425"/>
          </a:xfrm>
          <a:prstGeom prst="rect">
            <a:avLst/>
          </a:prstGeom>
          <a:blipFill dpi="0" rotWithShape="1">
            <a:blip r:embed="rId3" cstate="print">
              <a:alphaModFix amt="59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течении 20 дней со дня внесения бюджета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Земское собрание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Рассмотрение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первом чтении</a:t>
            </a:r>
          </a:p>
        </p:txBody>
      </p:sp>
      <p:sp>
        <p:nvSpPr>
          <p:cNvPr id="18437" name="Подзаголовок 2"/>
          <p:cNvSpPr txBox="1">
            <a:spLocks/>
          </p:cNvSpPr>
          <p:nvPr/>
        </p:nvSpPr>
        <p:spPr bwMode="auto">
          <a:xfrm>
            <a:off x="3276600" y="838994"/>
            <a:ext cx="2590800" cy="1439862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Октябрь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Одобрение бюджета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главой Администрации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227763" y="836613"/>
            <a:ext cx="2592387" cy="1439862"/>
          </a:xfrm>
          <a:prstGeom prst="rect">
            <a:avLst/>
          </a:prstGeom>
          <a:blipFill dpi="0" rotWithShape="1">
            <a:blip r:embed="rId5" cstate="print">
              <a:alphaModFix amt="59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До 1 ноября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Внесение бюджета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Земское собрание</a:t>
            </a:r>
            <a:endParaRPr lang="ru-RU" sz="1900" dirty="0">
              <a:latin typeface="+mn-lt"/>
            </a:endParaRPr>
          </a:p>
        </p:txBody>
      </p:sp>
      <p:sp>
        <p:nvSpPr>
          <p:cNvPr id="18439" name="Подзаголовок 2"/>
          <p:cNvSpPr txBox="1">
            <a:spLocks/>
          </p:cNvSpPr>
          <p:nvPr/>
        </p:nvSpPr>
        <p:spPr bwMode="auto">
          <a:xfrm>
            <a:off x="2268538" y="4581525"/>
            <a:ext cx="4391025" cy="1655763"/>
          </a:xfrm>
          <a:prstGeom prst="rect">
            <a:avLst/>
          </a:prstGeom>
          <a:blipFill dpi="0" rotWithShape="1">
            <a:blip r:embed="rId6" cstate="print">
              <a:alphaModFix amt="7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Подписание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главой муниципального района решения о бюджете на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очередной финансовый год и плановый период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227763" y="2636838"/>
            <a:ext cx="2590800" cy="1368425"/>
          </a:xfrm>
          <a:prstGeom prst="rect">
            <a:avLst/>
          </a:prstGeom>
          <a:blipFill dpi="0" rotWithShape="1">
            <a:blip r:embed="rId7" cstate="print">
              <a:alphaModFix amt="59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 течении 20 дней со дня принятия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 первом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чтении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втором (окончательном) чтении</a:t>
            </a:r>
          </a:p>
        </p:txBody>
      </p:sp>
      <p:sp>
        <p:nvSpPr>
          <p:cNvPr id="18441" name="Подзаголовок 2"/>
          <p:cNvSpPr txBox="1">
            <a:spLocks/>
          </p:cNvSpPr>
          <p:nvPr/>
        </p:nvSpPr>
        <p:spPr bwMode="auto">
          <a:xfrm>
            <a:off x="3276600" y="2636838"/>
            <a:ext cx="2592388" cy="1368425"/>
          </a:xfrm>
          <a:prstGeom prst="rect">
            <a:avLst/>
          </a:prstGeom>
          <a:blipFill dpi="0" rotWithShape="1">
            <a:blip r:embed="rId8" cstate="print">
              <a:alphaModFix amt="59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987675" y="1557338"/>
            <a:ext cx="288925" cy="1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67400" y="1557338"/>
            <a:ext cx="360363" cy="1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916238" y="3284538"/>
            <a:ext cx="360362" cy="1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867400" y="3284538"/>
            <a:ext cx="360363" cy="1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" idx="2"/>
            <a:endCxn id="18439" idx="0"/>
          </p:cNvCxnSpPr>
          <p:nvPr/>
        </p:nvCxnSpPr>
        <p:spPr>
          <a:xfrm rot="5400000">
            <a:off x="5705476" y="2763837"/>
            <a:ext cx="576262" cy="30591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2"/>
            <a:endCxn id="4" idx="0"/>
          </p:cNvCxnSpPr>
          <p:nvPr/>
        </p:nvCxnSpPr>
        <p:spPr>
          <a:xfrm rot="5400000">
            <a:off x="4392612" y="-495299"/>
            <a:ext cx="360363" cy="59039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6706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2654</Words>
  <Application>Microsoft Office PowerPoint</Application>
  <PresentationFormat>Экран (4:3)</PresentationFormat>
  <Paragraphs>740</Paragraphs>
  <Slides>45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Уважаемые жители района!</vt:lpstr>
      <vt:lpstr>Слайд 3</vt:lpstr>
      <vt:lpstr>Кроме того , «бюджет» это-…</vt:lpstr>
      <vt:lpstr>Слайд 5</vt:lpstr>
      <vt:lpstr>Слайд 6</vt:lpstr>
      <vt:lpstr>Слайд 7</vt:lpstr>
      <vt:lpstr>Слайд 8</vt:lpstr>
      <vt:lpstr>Этапы бюджетного процесса при формировании бюджета на очередной финансовый год и плановый период</vt:lpstr>
      <vt:lpstr>Сценарные условия социально-экономического развития муниципального района на период до 2020 года.</vt:lpstr>
      <vt:lpstr>Доходы бюджета </vt:lpstr>
      <vt:lpstr>Гражданин в бюджетном процессе, воздействие на бюджетный процесс</vt:lpstr>
      <vt:lpstr>Слайд 13</vt:lpstr>
      <vt:lpstr>Слайд 14</vt:lpstr>
      <vt:lpstr>Доходы бюджета Суксунского муниципального района на 2017-2020годы</vt:lpstr>
      <vt:lpstr>Нормативы зачисления налоговых и неналоговых поступлений в бюджеты муниципальных образований</vt:lpstr>
      <vt:lpstr>Нормативы  зачисления основных видов поступлений, % </vt:lpstr>
      <vt:lpstr>Структура собственных доходов бюджета, млн. руб.</vt:lpstr>
      <vt:lpstr>Основные виды налоговых доходов бюджета Суксунского муниципального района</vt:lpstr>
      <vt:lpstr>Основные виды неналоговых доходов бюджета Суксунского муниципального района</vt:lpstr>
      <vt:lpstr>Слайд 21</vt:lpstr>
      <vt:lpstr>Безвозмездные поступления</vt:lpstr>
      <vt:lpstr>Слайд 23</vt:lpstr>
      <vt:lpstr>Слайд 24</vt:lpstr>
      <vt:lpstr>Слайд 25</vt:lpstr>
      <vt:lpstr>Объемы реализации муниципальных программ  в 2018 году,    млн. руб.</vt:lpstr>
      <vt:lpstr> </vt:lpstr>
      <vt:lpstr> </vt:lpstr>
      <vt:lpstr>Отдельные направления расходов</vt:lpstr>
      <vt:lpstr>Фонды в составе бюджета района  </vt:lpstr>
      <vt:lpstr>Дотация из районного фонда финансовой поддержки поселений, тыс.руб.</vt:lpstr>
      <vt:lpstr>Муниципальный дорожный фонд, млн.руб.</vt:lpstr>
      <vt:lpstr>Слайд 33</vt:lpstr>
      <vt:lpstr>Муниципальная  программа                                 «РАЗВИТИЕ ОБРАЗОВАНИЯ»</vt:lpstr>
      <vt:lpstr>Муниципальная  программа                                 «Управление муниципальными финансами  и муниципальным долгом»</vt:lpstr>
      <vt:lpstr>Муниципальная  программа                                 «Создание комфортной среды проживания и устойчивое развитие сельских территорий »</vt:lpstr>
      <vt:lpstr>«Культура и  молодежная политика »</vt:lpstr>
      <vt:lpstr>«Развитие физической культуры, спорта и формирование здорового образа жизни»</vt:lpstr>
      <vt:lpstr>«Управление имуществом и земельными ресурсами Суксунского района»</vt:lpstr>
      <vt:lpstr>«Экономическое развитие»</vt:lpstr>
      <vt:lpstr>«Территориальное развитие и муниципальная политика»</vt:lpstr>
      <vt:lpstr>«Реализация национальной  политики»</vt:lpstr>
      <vt:lpstr>«Обеспечение безопасности  жизнедеятельности жителей»</vt:lpstr>
      <vt:lpstr>Переданные полномочия от поселений</vt:lpstr>
      <vt:lpstr>Слайд 45</vt:lpstr>
    </vt:vector>
  </TitlesOfParts>
  <Company>ФУА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bd10gl_1</dc:creator>
  <cp:lastModifiedBy>bd09sn</cp:lastModifiedBy>
  <cp:revision>211</cp:revision>
  <dcterms:created xsi:type="dcterms:W3CDTF">2015-11-19T06:48:37Z</dcterms:created>
  <dcterms:modified xsi:type="dcterms:W3CDTF">2018-02-06T08:13:00Z</dcterms:modified>
</cp:coreProperties>
</file>