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1"/>
  </p:notesMasterIdLst>
  <p:handoutMasterIdLst>
    <p:handoutMasterId r:id="rId32"/>
  </p:handoutMasterIdLst>
  <p:sldIdLst>
    <p:sldId id="519" r:id="rId2"/>
    <p:sldId id="502" r:id="rId3"/>
    <p:sldId id="419" r:id="rId4"/>
    <p:sldId id="510" r:id="rId5"/>
    <p:sldId id="492" r:id="rId6"/>
    <p:sldId id="531" r:id="rId7"/>
    <p:sldId id="530" r:id="rId8"/>
    <p:sldId id="505" r:id="rId9"/>
    <p:sldId id="523" r:id="rId10"/>
    <p:sldId id="522" r:id="rId11"/>
    <p:sldId id="494" r:id="rId12"/>
    <p:sldId id="427" r:id="rId13"/>
    <p:sldId id="525" r:id="rId14"/>
    <p:sldId id="539" r:id="rId15"/>
    <p:sldId id="433" r:id="rId16"/>
    <p:sldId id="495" r:id="rId17"/>
    <p:sldId id="516" r:id="rId18"/>
    <p:sldId id="520" r:id="rId19"/>
    <p:sldId id="534" r:id="rId20"/>
    <p:sldId id="446" r:id="rId21"/>
    <p:sldId id="490" r:id="rId22"/>
    <p:sldId id="509" r:id="rId23"/>
    <p:sldId id="517" r:id="rId24"/>
    <p:sldId id="501" r:id="rId25"/>
    <p:sldId id="498" r:id="rId26"/>
    <p:sldId id="484" r:id="rId27"/>
    <p:sldId id="528" r:id="rId28"/>
    <p:sldId id="535" r:id="rId29"/>
    <p:sldId id="526" r:id="rId3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CC04D1"/>
    <a:srgbClr val="000099"/>
    <a:srgbClr val="CC3300"/>
    <a:srgbClr val="996633"/>
    <a:srgbClr val="FF99FF"/>
    <a:srgbClr val="0033CC"/>
    <a:srgbClr val="9999FF"/>
    <a:srgbClr val="3333CC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31" autoAdjust="0"/>
    <p:restoredTop sz="83837" autoAdjust="0"/>
  </p:normalViewPr>
  <p:slideViewPr>
    <p:cSldViewPr>
      <p:cViewPr varScale="1">
        <p:scale>
          <a:sx n="74" d="100"/>
          <a:sy n="74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8" y="-108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kif\&#1086;&#1073;&#1097;&#1077;&#1077;3\2016\&#1048;&#1089;&#1087;&#1086;&#1083;&#1085;&#1077;&#1085;&#1080;&#1077;%20&#1079;&#1072;%202016%20&#1075;&#1086;&#1076;\&#1052;&#1056;\&#1058;&#1072;&#1073;&#1083;&#1080;&#1094;&#1072;%20&#1082;%20&#1083;&#1072;&#1081;&#1076;&#1072;&#1084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kif\&#1086;&#1073;&#1097;&#1077;&#1077;3\2016\&#1048;&#1089;&#1087;&#1086;&#1083;&#1085;&#1077;&#1085;&#1080;&#1077;%20&#1079;&#1072;%202016%20&#1075;&#1086;&#1076;\&#1052;&#1056;\&#1058;&#1072;&#1073;&#1083;&#1080;&#1094;&#1072;%20&#1082;%20&#1089;&#1083;&#1072;&#1081;&#1076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kif\&#1086;&#1073;&#1097;&#1077;&#1077;3\2016\&#1048;&#1089;&#1087;&#1086;&#1083;&#1085;&#1077;&#1085;&#1080;&#1077;%20&#1079;&#1072;%202016%20&#1075;&#1086;&#1076;\&#1052;&#1056;\&#1058;&#1072;&#1073;&#1083;&#1080;&#1094;&#1072;%20&#1082;%20&#1083;&#1072;&#1081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kif\&#1086;&#1073;&#1097;&#1077;&#1077;3\2016\&#1048;&#1089;&#1087;&#1086;&#1083;&#1085;&#1077;&#1085;&#1080;&#1077;%20&#1079;&#1072;%202016%20&#1075;&#1086;&#1076;\&#1052;&#1056;\&#1058;&#1072;&#1073;&#1083;&#1080;&#1094;&#1072;%20&#1082;%20&#1083;&#1072;&#1081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lga\Desktop\&#1058;&#1072;&#1073;&#1083;&#1080;&#1094;&#1099;%20&#1082;%20&#1089;&#1083;&#1072;&#1081;&#1076;&#1072;&#1084;%20&#1076;&#1086;&#1093;&#1086;&#1076;&#1099;.xls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kif\&#1086;&#1073;&#1097;&#1077;&#1077;3\2016\&#1048;&#1089;&#1087;&#1086;&#1083;&#1085;&#1077;&#1085;&#1080;&#1077;%20&#1079;&#1072;%202016%20&#1075;&#1086;&#1076;\&#1052;&#1056;\&#1058;&#1072;&#1073;&#1083;&#1080;&#1094;&#1072;%20&#1082;%20&#1083;&#1072;&#1081;&#1076;&#1072;&#1084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kif\&#1086;&#1073;&#1097;&#1077;&#1077;3\2016\&#1048;&#1089;&#1087;&#1086;&#1083;&#1085;&#1077;&#1085;&#1080;&#1077;%20&#1079;&#1072;%202016%20&#1075;&#1086;&#1076;\&#1052;&#1056;\&#1058;&#1072;&#1073;&#1083;&#1080;&#1094;&#1072;%20&#1082;%20&#1083;&#1072;&#1081;&#1076;&#1072;&#1084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kif\&#1086;&#1073;&#1097;&#1077;&#1077;3\2016\&#1048;&#1089;&#1087;&#1086;&#1083;&#1085;&#1077;&#1085;&#1080;&#1077;%20&#1079;&#1072;%202016%20&#1075;&#1086;&#1076;\&#1052;&#1056;\&#1058;&#1072;&#1073;&#1083;&#1080;&#1094;&#1072;%20&#1082;%20&#1083;&#1072;&#1081;&#1076;&#1072;&#108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kif\&#1086;&#1073;&#1097;&#1077;&#1077;3\2016\&#1048;&#1089;&#1087;&#1086;&#1083;&#1085;&#1077;&#1085;&#1080;&#1077;%20&#1079;&#1072;%202016%20&#1075;&#1086;&#1076;\&#1052;&#1056;\&#1058;&#1072;&#1073;&#1083;&#1080;&#1094;&#1072;%20&#1082;%20&#1089;&#1083;&#1072;&#1081;&#1076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133523112376528E-2"/>
          <c:y val="5.786857015887259E-2"/>
          <c:w val="0.75951308205627133"/>
          <c:h val="0.6868928704891436"/>
        </c:manualLayout>
      </c:layout>
      <c:barChart>
        <c:barDir val="col"/>
        <c:grouping val="clustered"/>
        <c:ser>
          <c:idx val="0"/>
          <c:order val="0"/>
          <c:tx>
            <c:strRef>
              <c:f>Лист4!$A$4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4.3583975510610294E-2"/>
                  <c:y val="-6.4134288109402166E-3"/>
                </c:manualLayout>
              </c:layout>
              <c:showVal val="1"/>
            </c:dLbl>
            <c:dLbl>
              <c:idx val="1"/>
              <c:layout>
                <c:manualLayout>
                  <c:x val="-3.2688088876992011E-2"/>
                  <c:y val="3.2067144054701091E-3"/>
                </c:manualLayout>
              </c:layout>
              <c:showVal val="1"/>
            </c:dLbl>
            <c:dLbl>
              <c:idx val="2"/>
              <c:layout>
                <c:manualLayout>
                  <c:x val="-4.4945974745316988E-2"/>
                  <c:y val="9.6201432164103231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Лист4!$B$3:$D$3</c:f>
              <c:strCache>
                <c:ptCount val="3"/>
                <c:pt idx="1">
                  <c:v>План </c:v>
                </c:pt>
                <c:pt idx="2">
                  <c:v>Факт </c:v>
                </c:pt>
              </c:strCache>
            </c:strRef>
          </c:cat>
          <c:val>
            <c:numRef>
              <c:f>Лист4!$B$4:$D$4</c:f>
              <c:numCache>
                <c:formatCode>#,##0.0</c:formatCode>
                <c:ptCount val="3"/>
                <c:pt idx="0">
                  <c:v>505174.4</c:v>
                </c:pt>
                <c:pt idx="1">
                  <c:v>546134</c:v>
                </c:pt>
                <c:pt idx="2">
                  <c:v>528331.1</c:v>
                </c:pt>
              </c:numCache>
            </c:numRef>
          </c:val>
        </c:ser>
        <c:ser>
          <c:idx val="1"/>
          <c:order val="1"/>
          <c:tx>
            <c:strRef>
              <c:f>Лист4!$A$5</c:f>
              <c:strCache>
                <c:ptCount val="1"/>
                <c:pt idx="0">
                  <c:v>ВСЕГО РАСХОДОВ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4981991581772301E-2"/>
                  <c:y val="1.6033572027350538E-2"/>
                </c:manualLayout>
              </c:layout>
              <c:showVal val="1"/>
            </c:dLbl>
            <c:dLbl>
              <c:idx val="1"/>
              <c:layout>
                <c:manualLayout>
                  <c:x val="2.860198392883801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2257993112359138E-2"/>
                  <c:y val="-1.603357202735053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Лист4!$B$3:$D$3</c:f>
              <c:strCache>
                <c:ptCount val="3"/>
                <c:pt idx="1">
                  <c:v>План </c:v>
                </c:pt>
                <c:pt idx="2">
                  <c:v>Факт </c:v>
                </c:pt>
              </c:strCache>
            </c:strRef>
          </c:cat>
          <c:val>
            <c:numRef>
              <c:f>Лист4!$B$5:$D$5</c:f>
              <c:numCache>
                <c:formatCode>#,##0.0</c:formatCode>
                <c:ptCount val="3"/>
                <c:pt idx="0">
                  <c:v>497905.8</c:v>
                </c:pt>
                <c:pt idx="1">
                  <c:v>569637.9</c:v>
                </c:pt>
                <c:pt idx="2">
                  <c:v>542173.6</c:v>
                </c:pt>
              </c:numCache>
            </c:numRef>
          </c:val>
        </c:ser>
        <c:ser>
          <c:idx val="2"/>
          <c:order val="2"/>
          <c:tx>
            <c:strRef>
              <c:f>Лист4!$A$6</c:f>
              <c:strCache>
                <c:ptCount val="1"/>
                <c:pt idx="0">
                  <c:v>ДЕФИЦИТ(-)/ ПРОФИЦИТ(+)</c:v>
                </c:pt>
              </c:strCache>
            </c:strRef>
          </c:tx>
          <c:spPr>
            <a:solidFill>
              <a:srgbClr val="3333CC"/>
            </a:solidFill>
          </c:spPr>
          <c:dLbls>
            <c:dLbl>
              <c:idx val="0"/>
              <c:layout>
                <c:manualLayout>
                  <c:x val="2.9963983163544601E-2"/>
                  <c:y val="-5.7720859298461803E-2"/>
                </c:manualLayout>
              </c:layout>
              <c:showVal val="1"/>
            </c:dLbl>
            <c:dLbl>
              <c:idx val="1"/>
              <c:layout>
                <c:manualLayout>
                  <c:x val="2.315398699001172E-2"/>
                  <c:y val="0.14750911514882226"/>
                </c:manualLayout>
              </c:layout>
              <c:showVal val="1"/>
            </c:dLbl>
            <c:dLbl>
              <c:idx val="2"/>
              <c:layout>
                <c:manualLayout>
                  <c:x val="1.4981991581772401E-2"/>
                  <c:y val="0.1571295108624299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Лист4!$B$3:$D$3</c:f>
              <c:strCache>
                <c:ptCount val="3"/>
                <c:pt idx="1">
                  <c:v>План </c:v>
                </c:pt>
                <c:pt idx="2">
                  <c:v>Факт </c:v>
                </c:pt>
              </c:strCache>
            </c:strRef>
          </c:cat>
          <c:val>
            <c:numRef>
              <c:f>Лист4!$B$6:$D$6</c:f>
              <c:numCache>
                <c:formatCode>#,##0.0</c:formatCode>
                <c:ptCount val="3"/>
                <c:pt idx="0">
                  <c:v>7268.6000000000349</c:v>
                </c:pt>
                <c:pt idx="1">
                  <c:v>-23503.900000000023</c:v>
                </c:pt>
                <c:pt idx="2">
                  <c:v>-13842.5</c:v>
                </c:pt>
              </c:numCache>
            </c:numRef>
          </c:val>
        </c:ser>
        <c:axId val="54889472"/>
        <c:axId val="54915840"/>
      </c:barChart>
      <c:catAx>
        <c:axId val="5488947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915840"/>
        <c:crosses val="autoZero"/>
        <c:auto val="1"/>
        <c:lblAlgn val="ctr"/>
        <c:lblOffset val="100"/>
      </c:catAx>
      <c:valAx>
        <c:axId val="5491584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54889472"/>
        <c:crosses val="autoZero"/>
        <c:crossBetween val="between"/>
        <c:majorUnit val="200000"/>
        <c:minorUnit val="100000"/>
      </c:valAx>
    </c:plotArea>
    <c:legend>
      <c:legendPos val="r"/>
      <c:layout>
        <c:manualLayout>
          <c:xMode val="edge"/>
          <c:yMode val="edge"/>
          <c:x val="0.81638828305269151"/>
          <c:y val="1.7590638077250968E-3"/>
          <c:w val="0.1746437231607039"/>
          <c:h val="0.6526321140297187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9296873760058813E-3"/>
          <c:y val="0.11621536891221963"/>
          <c:w val="0.80824551240338682"/>
          <c:h val="0.8837846805636087"/>
        </c:manualLayout>
      </c:layout>
      <c:bar3DChart>
        <c:barDir val="col"/>
        <c:grouping val="standard"/>
        <c:ser>
          <c:idx val="0"/>
          <c:order val="0"/>
          <c:tx>
            <c:strRef>
              <c:f>Лист5!$A$9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spPr>
            <a:solidFill>
              <a:srgbClr val="92D050"/>
            </a:solidFill>
            <a:ln w="38100"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4.1275671750757775E-2"/>
                  <c:y val="-1.1904932396805077E-2"/>
                </c:manualLayout>
              </c:layout>
              <c:showVal val="1"/>
            </c:dLbl>
            <c:dLbl>
              <c:idx val="1"/>
              <c:layout>
                <c:manualLayout>
                  <c:x val="0.10175084712809687"/>
                  <c:y val="7.279142282429713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val>
            <c:numRef>
              <c:f>Лист5!$B$9:$C$9</c:f>
              <c:numCache>
                <c:formatCode>General</c:formatCode>
                <c:ptCount val="2"/>
                <c:pt idx="0">
                  <c:v>49.7</c:v>
                </c:pt>
                <c:pt idx="1">
                  <c:v>60.6</c:v>
                </c:pt>
              </c:numCache>
            </c:numRef>
          </c:val>
        </c:ser>
        <c:ser>
          <c:idx val="1"/>
          <c:order val="1"/>
          <c:tx>
            <c:strRef>
              <c:f>Лист5!$A$10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C04D1"/>
            </a:solidFill>
            <a:ln w="38100">
              <a:solidFill>
                <a:schemeClr val="accent2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7.0168418786801481E-2"/>
                  <c:y val="8.1129475687369765E-2"/>
                </c:manualLayout>
              </c:layout>
              <c:showVal val="1"/>
            </c:dLbl>
            <c:dLbl>
              <c:idx val="1"/>
              <c:layout>
                <c:manualLayout>
                  <c:x val="5.6954237227609714E-2"/>
                  <c:y val="-1.873837747992301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val>
            <c:numRef>
              <c:f>Лист5!$B$10:$C$10</c:f>
              <c:numCache>
                <c:formatCode>General</c:formatCode>
                <c:ptCount val="2"/>
                <c:pt idx="0" formatCode="0.0">
                  <c:v>410</c:v>
                </c:pt>
                <c:pt idx="1">
                  <c:v>485.6</c:v>
                </c:pt>
              </c:numCache>
            </c:numRef>
          </c:val>
        </c:ser>
        <c:shape val="box"/>
        <c:axId val="55310592"/>
        <c:axId val="55328768"/>
        <c:axId val="54910976"/>
      </c:bar3DChart>
      <c:catAx>
        <c:axId val="55310592"/>
        <c:scaling>
          <c:orientation val="minMax"/>
        </c:scaling>
        <c:delete val="1"/>
        <c:axPos val="b"/>
        <c:tickLblPos val="none"/>
        <c:crossAx val="55328768"/>
        <c:crosses val="autoZero"/>
        <c:auto val="1"/>
        <c:lblAlgn val="ctr"/>
        <c:lblOffset val="100"/>
      </c:catAx>
      <c:valAx>
        <c:axId val="553287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55310592"/>
        <c:crosses val="autoZero"/>
        <c:crossBetween val="between"/>
        <c:majorUnit val="500"/>
        <c:minorUnit val="200"/>
      </c:valAx>
      <c:serAx>
        <c:axId val="54910976"/>
        <c:scaling>
          <c:orientation val="minMax"/>
        </c:scaling>
        <c:delete val="1"/>
        <c:axPos val="b"/>
        <c:tickLblPos val="none"/>
        <c:crossAx val="55328768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2177967329027182"/>
          <c:y val="0.10720193153237507"/>
          <c:w val="0.25599809346580582"/>
          <c:h val="0.87768515685020965"/>
        </c:manualLayout>
      </c:layout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3209180461430251E-2"/>
          <c:y val="0.40567009042868352"/>
        </c:manualLayout>
      </c:layout>
      <c:txPr>
        <a:bodyPr/>
        <a:lstStyle/>
        <a:p>
          <a:pPr>
            <a:defRPr sz="2000"/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6148278846210079"/>
          <c:y val="2.1439275278821711E-4"/>
          <c:w val="0.77701965863442146"/>
          <c:h val="0.66836056587898818"/>
        </c:manualLayout>
      </c:layout>
      <c:bar3DChart>
        <c:barDir val="col"/>
        <c:grouping val="clustered"/>
        <c:ser>
          <c:idx val="0"/>
          <c:order val="0"/>
          <c:tx>
            <c:strRef>
              <c:f>Лист6!$A$22</c:f>
              <c:strCache>
                <c:ptCount val="1"/>
                <c:pt idx="0">
                  <c:v>Поселения</c:v>
                </c:pt>
              </c:strCache>
            </c:strRef>
          </c:tx>
          <c:dPt>
            <c:idx val="0"/>
            <c:spPr>
              <a:solidFill>
                <a:srgbClr val="9999FF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"/>
                  <c:y val="-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Лист6!$B$21:$C$21</c:f>
              <c:strCache>
                <c:ptCount val="2"/>
                <c:pt idx="0">
                  <c:v>Первоначально утвержденный план, тыс.рублей </c:v>
                </c:pt>
                <c:pt idx="1">
                  <c:v>Уточненный план, тыс.рублей </c:v>
                </c:pt>
              </c:strCache>
            </c:strRef>
          </c:cat>
          <c:val>
            <c:numRef>
              <c:f>Лист6!$B$22:$C$22</c:f>
              <c:numCache>
                <c:formatCode>#,##0.0</c:formatCode>
                <c:ptCount val="2"/>
                <c:pt idx="0">
                  <c:v>5205.2</c:v>
                </c:pt>
                <c:pt idx="1">
                  <c:v>5205.2</c:v>
                </c:pt>
              </c:numCache>
            </c:numRef>
          </c:val>
        </c:ser>
        <c:shape val="cylinder"/>
        <c:axId val="55359744"/>
        <c:axId val="55369728"/>
        <c:axId val="0"/>
      </c:bar3DChart>
      <c:catAx>
        <c:axId val="55359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5369728"/>
        <c:crosses val="autoZero"/>
        <c:auto val="1"/>
        <c:lblAlgn val="ctr"/>
        <c:lblOffset val="100"/>
      </c:catAx>
      <c:valAx>
        <c:axId val="5536972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5535974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Муниципальный район</a:t>
            </a:r>
          </a:p>
        </c:rich>
      </c:tx>
      <c:layout>
        <c:manualLayout>
          <c:xMode val="edge"/>
          <c:yMode val="edge"/>
          <c:x val="0.6886955709399678"/>
          <c:y val="2.7847947450283496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1.3592862901273079E-2"/>
          <c:y val="0.12711677869125637"/>
          <c:w val="0.82881074844974278"/>
          <c:h val="0.49889033950808431"/>
        </c:manualLayout>
      </c:layout>
      <c:bar3DChart>
        <c:barDir val="col"/>
        <c:grouping val="clustered"/>
        <c:ser>
          <c:idx val="0"/>
          <c:order val="0"/>
          <c:tx>
            <c:strRef>
              <c:f>Лист6!$A$5</c:f>
              <c:strCache>
                <c:ptCount val="1"/>
                <c:pt idx="0">
                  <c:v>Муниципальный район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"/>
                  <c:y val="-0.11603242914529972"/>
                </c:manualLayout>
              </c:layout>
              <c:showVal val="1"/>
            </c:dLbl>
            <c:dLbl>
              <c:idx val="1"/>
              <c:layout>
                <c:manualLayout>
                  <c:x val="7.0849202890087254E-2"/>
                  <c:y val="-9.157937129792595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Лист6!$B$4:$C$4</c:f>
              <c:strCache>
                <c:ptCount val="2"/>
                <c:pt idx="0">
                  <c:v>Первоначально утвержденный план, тыс.рублей </c:v>
                </c:pt>
                <c:pt idx="1">
                  <c:v>Уточненный план, тыс.рублей </c:v>
                </c:pt>
              </c:strCache>
            </c:strRef>
          </c:cat>
          <c:val>
            <c:numRef>
              <c:f>Лист6!$B$5:$C$5</c:f>
              <c:numCache>
                <c:formatCode>#,##0.0</c:formatCode>
                <c:ptCount val="2"/>
                <c:pt idx="0">
                  <c:v>167467.70000000001</c:v>
                </c:pt>
                <c:pt idx="1">
                  <c:v>168552.8</c:v>
                </c:pt>
              </c:numCache>
            </c:numRef>
          </c:val>
        </c:ser>
        <c:shape val="cylinder"/>
        <c:axId val="55397376"/>
        <c:axId val="55411456"/>
        <c:axId val="0"/>
      </c:bar3DChart>
      <c:catAx>
        <c:axId val="553973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5411456"/>
        <c:crosses val="autoZero"/>
        <c:auto val="1"/>
        <c:lblAlgn val="ctr"/>
        <c:lblOffset val="100"/>
      </c:catAx>
      <c:valAx>
        <c:axId val="55411456"/>
        <c:scaling>
          <c:orientation val="minMax"/>
          <c:max val="170000"/>
          <c:min val="100000"/>
        </c:scaling>
        <c:delete val="1"/>
        <c:axPos val="l"/>
        <c:majorGridlines/>
        <c:numFmt formatCode="#,##0.0" sourceLinked="1"/>
        <c:tickLblPos val="none"/>
        <c:crossAx val="55397376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632966232622406"/>
          <c:y val="0.17128769311591521"/>
          <c:w val="0.50450674046661759"/>
          <c:h val="0.78514231227054065"/>
        </c:manualLayout>
      </c:layout>
      <c:pieChart>
        <c:varyColors val="1"/>
        <c:dLbls>
          <c:showVal val="1"/>
          <c:showCatName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AngAx val="1"/>
    </c:view3D>
    <c:plotArea>
      <c:layout>
        <c:manualLayout>
          <c:layoutTarget val="inner"/>
          <c:xMode val="edge"/>
          <c:yMode val="edge"/>
          <c:x val="0.19561977175577938"/>
          <c:y val="0.20442859093300209"/>
          <c:w val="0.60866381422100946"/>
          <c:h val="0.79344647783445743"/>
        </c:manualLayout>
      </c:layout>
      <c:pie3DChart>
        <c:varyColors val="1"/>
        <c:ser>
          <c:idx val="0"/>
          <c:order val="0"/>
          <c:explosion val="23"/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229E3A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explosion val="5"/>
            <c:spPr>
              <a:solidFill>
                <a:srgbClr val="211B95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9364890695205086"/>
                  <c:y val="4.797626234300612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dirty="0" smtClean="0"/>
                      <a:t>алоговые </a:t>
                    </a:r>
                    <a:r>
                      <a:rPr lang="ru-RU" dirty="0"/>
                      <a:t>и неналоговые </a:t>
                    </a:r>
                    <a:r>
                      <a:rPr lang="ru-RU" dirty="0" smtClean="0"/>
                      <a:t>доходы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61 </a:t>
                    </a:r>
                    <a:r>
                      <a:rPr lang="ru-RU" dirty="0" smtClean="0"/>
                      <a:t>414,4, </a:t>
                    </a:r>
                  </a:p>
                  <a:p>
                    <a:r>
                      <a:rPr lang="ru-RU" dirty="0" smtClean="0"/>
                      <a:t>11,6%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8915584971433378E-2"/>
                  <c:y val="-5.453142421926382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dirty="0"/>
                      <a:t>отация </a:t>
                    </a:r>
                    <a:endParaRPr lang="ru-RU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ru-RU" dirty="0"/>
                      <a:t>68 </a:t>
                    </a:r>
                    <a:r>
                      <a:rPr lang="ru-RU" dirty="0" smtClean="0"/>
                      <a:t>352,8, </a:t>
                    </a:r>
                  </a:p>
                  <a:p>
                    <a:r>
                      <a:rPr lang="ru-RU" dirty="0" smtClean="0"/>
                      <a:t>31,9%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20516959864204523"/>
                  <c:y val="-1.38607423806993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dirty="0"/>
                      <a:t>убсидия  </a:t>
                    </a:r>
                    <a:endParaRPr lang="ru-RU" dirty="0" smtClean="0"/>
                  </a:p>
                  <a:p>
                    <a:r>
                      <a:rPr lang="ru-RU" dirty="0" smtClean="0"/>
                      <a:t>52 635,1, </a:t>
                    </a:r>
                  </a:p>
                  <a:p>
                    <a:r>
                      <a:rPr lang="ru-RU" dirty="0" smtClean="0"/>
                      <a:t>10,0%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8.0819705229154049E-2"/>
                  <c:y val="-2.2938913457735883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dirty="0" smtClean="0"/>
                      <a:t>убвенции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en-US" dirty="0"/>
                      <a:t>24</a:t>
                    </a:r>
                    <a:r>
                      <a:rPr lang="ru-RU" dirty="0"/>
                      <a:t>4</a:t>
                    </a:r>
                    <a:r>
                      <a:rPr lang="en-US" dirty="0"/>
                      <a:t> 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419,7,</a:t>
                    </a:r>
                  </a:p>
                  <a:p>
                    <a:r>
                      <a:rPr lang="ru-RU" dirty="0" smtClean="0"/>
                      <a:t>46,2%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0.29935152924720804"/>
                  <c:y val="6.2140685840797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И</a:t>
                    </a:r>
                    <a:r>
                      <a:rPr lang="ru-RU" dirty="0" smtClean="0"/>
                      <a:t>ные </a:t>
                    </a:r>
                    <a:r>
                      <a:rPr lang="ru-RU" dirty="0"/>
                      <a:t>межбюджетные трансферты </a:t>
                    </a:r>
                    <a:endParaRPr lang="ru-RU" baseline="0" dirty="0" smtClean="0"/>
                  </a:p>
                  <a:p>
                    <a:r>
                      <a:rPr lang="ru-RU" baseline="0" dirty="0" smtClean="0"/>
                      <a:t>2 144,4,</a:t>
                    </a:r>
                  </a:p>
                  <a:p>
                    <a:r>
                      <a:rPr lang="ru-RU" baseline="0" dirty="0" smtClean="0"/>
                      <a:t>0,4%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1.6055706925095753E-2"/>
                  <c:y val="-6.748011934416925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 dirty="0" smtClean="0"/>
                      <a:t>озврат </a:t>
                    </a:r>
                    <a:r>
                      <a:rPr lang="ru-RU" dirty="0"/>
                      <a:t>остатков</a:t>
                    </a:r>
                    <a:r>
                      <a:rPr lang="ru-RU" baseline="0" dirty="0"/>
                      <a:t> субсидий </a:t>
                    </a:r>
                    <a:r>
                      <a:rPr lang="ru-RU" dirty="0"/>
                      <a:t>прошлых лет от автономных учреждений </a:t>
                    </a:r>
                    <a:endParaRPr lang="ru-RU" dirty="0" smtClean="0"/>
                  </a:p>
                  <a:p>
                    <a:r>
                      <a:rPr lang="ru-RU" dirty="0" smtClean="0"/>
                      <a:t>-262,2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0.27125207940556728"/>
                  <c:y val="7.6103500761035003E-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/>
                      <a:t>озврат целевых средств прошлых лет</a:t>
                    </a:r>
                    <a:r>
                      <a:rPr lang="en-US"/>
                      <a:t>-464,7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Лист1!$A$6:$A$12</c:f>
              <c:strCache>
                <c:ptCount val="7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Субсидия</c:v>
                </c:pt>
                <c:pt idx="3">
                  <c:v>Субвенция</c:v>
                </c:pt>
                <c:pt idx="4">
                  <c:v>Иные межбюджетные трансферты</c:v>
                </c:pt>
                <c:pt idx="5">
                  <c:v>возврат остатков субсидий прошлых лет от автономных учреждений</c:v>
                </c:pt>
                <c:pt idx="6">
                  <c:v>возврат целевых средств прошлых лет </c:v>
                </c:pt>
              </c:strCache>
            </c:strRef>
          </c:cat>
          <c:val>
            <c:numRef>
              <c:f>Лист1!$B$6:$B$12</c:f>
              <c:numCache>
                <c:formatCode>#,##0.0</c:formatCode>
                <c:ptCount val="7"/>
                <c:pt idx="0">
                  <c:v>61414.400000000001</c:v>
                </c:pt>
                <c:pt idx="1">
                  <c:v>168552.8</c:v>
                </c:pt>
                <c:pt idx="2">
                  <c:v>52635.1</c:v>
                </c:pt>
                <c:pt idx="3">
                  <c:v>244419.7</c:v>
                </c:pt>
                <c:pt idx="4">
                  <c:v>2144.4</c:v>
                </c:pt>
                <c:pt idx="5">
                  <c:v>262.2</c:v>
                </c:pt>
                <c:pt idx="6">
                  <c:v>-1097.5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2294469576842349"/>
          <c:y val="0.22691694343894289"/>
          <c:w val="0.61227138674215253"/>
          <c:h val="0.59775629941991859"/>
        </c:manualLayout>
      </c:layout>
      <c:pie3DChart>
        <c:varyColors val="1"/>
        <c:ser>
          <c:idx val="0"/>
          <c:order val="0"/>
          <c:dPt>
            <c:idx val="0"/>
            <c:explosion val="5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90099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66FF33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9999FF"/>
              </a:solidFill>
            </c:spPr>
          </c:dPt>
          <c:dPt>
            <c:idx val="7"/>
            <c:spPr>
              <a:solidFill>
                <a:srgbClr val="FF3399"/>
              </a:solidFill>
            </c:spPr>
          </c:dPt>
          <c:dPt>
            <c:idx val="8"/>
            <c:spPr>
              <a:solidFill>
                <a:srgbClr val="3333CC"/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Pt>
            <c:idx val="1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1.3788986714974737E-2"/>
                  <c:y val="0.19498302048736893"/>
                </c:manualLayout>
              </c:layout>
              <c:tx>
                <c:rich>
                  <a:bodyPr/>
                  <a:lstStyle/>
                  <a:p>
                    <a:r>
                      <a:rPr lang="ru-RU" sz="1600" b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/>
                      <a:t>ДФЛ  </a:t>
                    </a:r>
                    <a:r>
                      <a:rPr lang="en-US"/>
                      <a:t>32,2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4114391330257055E-2"/>
                  <c:y val="6.1882714897604926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А</a:t>
                    </a:r>
                    <a:r>
                      <a:rPr lang="ru-RU"/>
                      <a:t>кцизы  </a:t>
                    </a:r>
                    <a:r>
                      <a:rPr lang="en-US"/>
                      <a:t>6,4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6.5825445473918873E-2"/>
                  <c:y val="4.2786049848034788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Е</a:t>
                    </a:r>
                    <a:r>
                      <a:rPr lang="ru-RU"/>
                      <a:t>НВД  </a:t>
                    </a:r>
                    <a:r>
                      <a:rPr lang="en-US"/>
                      <a:t>3,9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6.1670145006844659E-2"/>
                  <c:y val="9.4163608695832568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т</a:t>
                    </a:r>
                    <a:r>
                      <a:rPr lang="ru-RU"/>
                      <a:t>ранспортный налог  </a:t>
                    </a:r>
                    <a:r>
                      <a:rPr lang="en-US"/>
                      <a:t>7,9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0.11347637223045012"/>
                  <c:y val="6.580720064020433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г</a:t>
                    </a:r>
                    <a:r>
                      <a:rPr lang="ru-RU"/>
                      <a:t>оспошлина  </a:t>
                    </a:r>
                    <a:r>
                      <a:rPr lang="en-US"/>
                      <a:t>1,2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0.13302103255744877"/>
                  <c:y val="1.2634084246578288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а</a:t>
                    </a:r>
                    <a:r>
                      <a:rPr lang="ru-RU"/>
                      <a:t>рендная плата земельн участков  </a:t>
                    </a:r>
                    <a:r>
                      <a:rPr lang="en-US"/>
                      <a:t>1,5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-0.12997603112969094"/>
                  <c:y val="-8.4229826721897563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а</a:t>
                    </a:r>
                    <a:r>
                      <a:rPr lang="ru-RU"/>
                      <a:t>ренда имущества  </a:t>
                    </a:r>
                    <a:r>
                      <a:rPr lang="en-US"/>
                      <a:t>1,2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-4.9970916913731796E-2"/>
                  <c:y val="-0.17726810215073938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п</a:t>
                    </a:r>
                    <a:r>
                      <a:rPr lang="ru-RU"/>
                      <a:t>латежи при пользовании</a:t>
                    </a:r>
                    <a:r>
                      <a:rPr lang="ru-RU" baseline="0"/>
                      <a:t> природными ресурсами   </a:t>
                    </a:r>
                    <a:r>
                      <a:rPr lang="en-US"/>
                      <a:t>0,5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0.10592188563070586"/>
                  <c:y val="-0.14090565693506321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</a:t>
                    </a:r>
                    <a:r>
                      <a:rPr lang="ru-RU"/>
                      <a:t>оходы от реализации имущества  </a:t>
                    </a:r>
                    <a:r>
                      <a:rPr lang="en-US"/>
                      <a:t>2,4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0.29447623358653446"/>
                  <c:y val="-0.16111106964709979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</a:t>
                    </a:r>
                    <a:r>
                      <a:rPr lang="ru-RU"/>
                      <a:t>оходы от продажи земли  </a:t>
                    </a:r>
                    <a:r>
                      <a:rPr lang="en-US"/>
                      <a:t>1,7</a:t>
                    </a:r>
                  </a:p>
                </c:rich>
              </c:tx>
              <c:showVal val="1"/>
            </c:dLbl>
            <c:dLbl>
              <c:idx val="10"/>
              <c:layout>
                <c:manualLayout>
                  <c:x val="0.37785172630038388"/>
                  <c:y val="-5.8743059961106812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ш</a:t>
                    </a:r>
                    <a:r>
                      <a:rPr lang="ru-RU"/>
                      <a:t>трафы, санкции </a:t>
                    </a:r>
                    <a:r>
                      <a:rPr lang="en-US"/>
                      <a:t> 2,1</a:t>
                    </a:r>
                  </a:p>
                </c:rich>
              </c:tx>
              <c:showVal val="1"/>
            </c:dLbl>
            <c:dLbl>
              <c:idx val="11"/>
              <c:layout>
                <c:manualLayout>
                  <c:x val="0.19625712022048752"/>
                  <c:y val="5.0250193545950637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0"/>
                      <a:t>П</a:t>
                    </a:r>
                    <a:r>
                      <a:rPr lang="ru-RU"/>
                      <a:t>рочие  </a:t>
                    </a:r>
                    <a:r>
                      <a:rPr lang="en-US"/>
                      <a:t>0,4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Лист2!$A$5:$A$16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транспортный налог</c:v>
                </c:pt>
                <c:pt idx="4">
                  <c:v>госпошлина</c:v>
                </c:pt>
                <c:pt idx="5">
                  <c:v>арендная плата земельн участков</c:v>
                </c:pt>
                <c:pt idx="6">
                  <c:v>аренда имущества</c:v>
                </c:pt>
                <c:pt idx="7">
                  <c:v>платежи за пользование природными ресурсами</c:v>
                </c:pt>
                <c:pt idx="8">
                  <c:v>доходы от реализации имущества</c:v>
                </c:pt>
                <c:pt idx="9">
                  <c:v>доходы от продажи земли</c:v>
                </c:pt>
                <c:pt idx="10">
                  <c:v>штрафы, санкции</c:v>
                </c:pt>
                <c:pt idx="11">
                  <c:v>прочие</c:v>
                </c:pt>
              </c:strCache>
            </c:strRef>
          </c:cat>
          <c:val>
            <c:numRef>
              <c:f>Лист2!$B$5:$B$16</c:f>
              <c:numCache>
                <c:formatCode>General</c:formatCode>
                <c:ptCount val="12"/>
                <c:pt idx="0">
                  <c:v>32.200000000000003</c:v>
                </c:pt>
                <c:pt idx="1">
                  <c:v>6.4</c:v>
                </c:pt>
                <c:pt idx="2">
                  <c:v>3.9</c:v>
                </c:pt>
                <c:pt idx="3">
                  <c:v>7.9</c:v>
                </c:pt>
                <c:pt idx="4">
                  <c:v>1.2</c:v>
                </c:pt>
                <c:pt idx="5">
                  <c:v>1.5</c:v>
                </c:pt>
                <c:pt idx="6">
                  <c:v>1.2</c:v>
                </c:pt>
                <c:pt idx="7">
                  <c:v>0.5</c:v>
                </c:pt>
                <c:pt idx="8">
                  <c:v>2.4</c:v>
                </c:pt>
                <c:pt idx="9" formatCode="0.0">
                  <c:v>1.7</c:v>
                </c:pt>
                <c:pt idx="10">
                  <c:v>2.1</c:v>
                </c:pt>
                <c:pt idx="11">
                  <c:v>0.4</c:v>
                </c:pt>
              </c:numCache>
            </c:numRef>
          </c:val>
        </c:ser>
      </c:pie3DChart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4652622291939511E-2"/>
          <c:y val="9.4050548927807828E-2"/>
          <c:w val="0.87400162644376389"/>
          <c:h val="0.57650017885694738"/>
        </c:manualLayout>
      </c:layout>
      <c:bar3DChart>
        <c:barDir val="col"/>
        <c:grouping val="clustered"/>
        <c:ser>
          <c:idx val="0"/>
          <c:order val="0"/>
          <c:tx>
            <c:strRef>
              <c:f>Лист3!$B$7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3582342954159578E-2"/>
                  <c:y val="-2.9168826074801063E-2"/>
                </c:manualLayout>
              </c:layout>
              <c:showVal val="1"/>
            </c:dLbl>
            <c:dLbl>
              <c:idx val="1"/>
              <c:layout>
                <c:manualLayout>
                  <c:x val="2.2637238256932872E-3"/>
                  <c:y val="-2.3148148148148077E-2"/>
                </c:manualLayout>
              </c:layout>
              <c:showVal val="1"/>
            </c:dLbl>
            <c:dLbl>
              <c:idx val="2"/>
              <c:layout>
                <c:manualLayout>
                  <c:x val="-8.3002248093036707E-17"/>
                  <c:y val="-3.240740740740771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Лист3!$A$8:$A$10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субсидии, субвенции, ИМБТ</c:v>
                </c:pt>
              </c:strCache>
            </c:strRef>
          </c:cat>
          <c:val>
            <c:numRef>
              <c:f>Лист3!$B$8:$B$10</c:f>
              <c:numCache>
                <c:formatCode>#,##0.0</c:formatCode>
                <c:ptCount val="3"/>
                <c:pt idx="0">
                  <c:v>54702.400000000001</c:v>
                </c:pt>
                <c:pt idx="1">
                  <c:v>155305.4</c:v>
                </c:pt>
                <c:pt idx="2">
                  <c:v>295166.59999999998</c:v>
                </c:pt>
              </c:numCache>
            </c:numRef>
          </c:val>
        </c:ser>
        <c:ser>
          <c:idx val="1"/>
          <c:order val="1"/>
          <c:tx>
            <c:strRef>
              <c:f>Лист3!$C$7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4.301057444220182E-2"/>
                  <c:y val="-2.3369010511205986E-2"/>
                </c:manualLayout>
              </c:layout>
              <c:showVal val="1"/>
            </c:dLbl>
            <c:dLbl>
              <c:idx val="1"/>
              <c:layout>
                <c:manualLayout>
                  <c:x val="6.1120543293718146E-2"/>
                  <c:y val="-2.6828236295582227E-2"/>
                </c:manualLayout>
              </c:layout>
              <c:showVal val="1"/>
            </c:dLbl>
            <c:dLbl>
              <c:idx val="2"/>
              <c:layout>
                <c:manualLayout>
                  <c:x val="7.4702886247878186E-2"/>
                  <c:y val="-3.145800733572851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Лист3!$A$8:$A$10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субсидии, субвенции, ИМБТ</c:v>
                </c:pt>
              </c:strCache>
            </c:strRef>
          </c:cat>
          <c:val>
            <c:numRef>
              <c:f>Лист3!$C$8:$C$10</c:f>
              <c:numCache>
                <c:formatCode>#,##0.0</c:formatCode>
                <c:ptCount val="3"/>
                <c:pt idx="0">
                  <c:v>61414.400000000001</c:v>
                </c:pt>
                <c:pt idx="1">
                  <c:v>168552.8</c:v>
                </c:pt>
                <c:pt idx="2">
                  <c:v>298363.90000000002</c:v>
                </c:pt>
              </c:numCache>
            </c:numRef>
          </c:val>
        </c:ser>
        <c:shape val="box"/>
        <c:axId val="55771520"/>
        <c:axId val="55773056"/>
        <c:axId val="0"/>
      </c:bar3DChart>
      <c:catAx>
        <c:axId val="557715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5773056"/>
        <c:crosses val="autoZero"/>
        <c:auto val="1"/>
        <c:lblAlgn val="ctr"/>
        <c:lblOffset val="100"/>
      </c:catAx>
      <c:valAx>
        <c:axId val="55773056"/>
        <c:scaling>
          <c:orientation val="minMax"/>
          <c:max val="400000"/>
          <c:min val="0"/>
        </c:scaling>
        <c:axPos val="l"/>
        <c:majorGridlines/>
        <c:numFmt formatCode="#,##0.0" sourceLinked="1"/>
        <c:majorTickMark val="none"/>
        <c:tickLblPos val="nextTo"/>
        <c:crossAx val="55771520"/>
        <c:crosses val="autoZero"/>
        <c:crossBetween val="between"/>
        <c:majorUnit val="50000"/>
        <c:minorUnit val="50000"/>
      </c:valAx>
    </c:plotArea>
    <c:legend>
      <c:legendPos val="r"/>
      <c:legendEntry>
        <c:idx val="0"/>
        <c:txPr>
          <a:bodyPr/>
          <a:lstStyle/>
          <a:p>
            <a:pPr>
              <a:defRPr sz="2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/>
            </a:pPr>
            <a:endParaRPr lang="ru-RU"/>
          </a:p>
        </c:txPr>
      </c:legendEntry>
      <c:layout>
        <c:manualLayout>
          <c:xMode val="edge"/>
          <c:yMode val="edge"/>
          <c:x val="0.20030676131527703"/>
          <c:y val="0.85757293851782068"/>
          <c:w val="0.6570786376660559"/>
          <c:h val="9.3090931201167446E-2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4.3314316408539152E-2"/>
          <c:y val="0.1756303622467289"/>
          <c:w val="0.90517177156344175"/>
          <c:h val="0.75378904530056656"/>
        </c:manualLayout>
      </c:layout>
      <c:pie3DChart>
        <c:varyColors val="1"/>
        <c:ser>
          <c:idx val="0"/>
          <c:order val="0"/>
          <c:explosion val="65"/>
          <c:dLbls>
            <c:dLbl>
              <c:idx val="0"/>
              <c:layout>
                <c:manualLayout>
                  <c:x val="0.2693441456878139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14613179024970469"/>
                  <c:y val="0.39644294225889526"/>
                </c:manualLayout>
              </c:layout>
              <c:spPr/>
              <c:txPr>
                <a:bodyPr/>
                <a:lstStyle/>
                <a:p>
                  <a:pPr>
                    <a:defRPr sz="1400" b="1" i="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3"/>
              <c:layout>
                <c:manualLayout>
                  <c:x val="-2.8743286531339163E-2"/>
                  <c:y val="0.20315327467683356"/>
                </c:manualLayout>
              </c:layout>
              <c:showVal val="1"/>
              <c:showCatNam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.26553715877246126"/>
                  <c:y val="-7.4844302370268942E-2"/>
                </c:manualLayout>
              </c:layout>
              <c:spPr/>
              <c:txPr>
                <a:bodyPr/>
                <a:lstStyle/>
                <a:p>
                  <a:pPr>
                    <a:defRPr sz="1400" b="1" i="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6"/>
              <c:layout>
                <c:manualLayout>
                  <c:x val="-5.1372388336265035E-2"/>
                  <c:y val="0.41898251249016982"/>
                </c:manualLayout>
              </c:layout>
              <c:spPr/>
              <c:txPr>
                <a:bodyPr/>
                <a:lstStyle/>
                <a:p>
                  <a:pPr>
                    <a:defRPr sz="1400" b="1" i="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7"/>
              <c:layout>
                <c:manualLayout>
                  <c:x val="-0.25460740877119425"/>
                  <c:y val="0.6302986187641425"/>
                </c:manualLayout>
              </c:layout>
              <c:spPr/>
              <c:txPr>
                <a:bodyPr/>
                <a:lstStyle/>
                <a:p>
                  <a:pPr>
                    <a:defRPr sz="1400" b="1" i="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8"/>
              <c:layout>
                <c:manualLayout>
                  <c:x val="-0.29808532530343212"/>
                  <c:y val="0.26666480024636746"/>
                </c:manualLayout>
              </c:layout>
              <c:spPr/>
              <c:txPr>
                <a:bodyPr/>
                <a:lstStyle/>
                <a:p>
                  <a:pPr>
                    <a:defRPr sz="1400" b="1" i="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9"/>
              <c:layout>
                <c:manualLayout>
                  <c:x val="-0.2486653117720667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txPr>
              <a:bodyPr/>
              <a:lstStyle/>
              <a:p>
                <a:pPr>
                  <a:defRPr sz="1400" b="1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Лист10!$G$4:$G$13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Физкультура и спорт</c:v>
                </c:pt>
                <c:pt idx="9">
                  <c:v>Межбюджетные трансферты </c:v>
                </c:pt>
              </c:strCache>
            </c:strRef>
          </c:cat>
          <c:val>
            <c:numRef>
              <c:f>Лист10!$H$4:$H$13</c:f>
              <c:numCache>
                <c:formatCode>0.0%</c:formatCode>
                <c:ptCount val="10"/>
                <c:pt idx="0">
                  <c:v>7.1630171316151986E-2</c:v>
                </c:pt>
                <c:pt idx="1">
                  <c:v>2.5796164228791433E-4</c:v>
                </c:pt>
                <c:pt idx="2">
                  <c:v>9.524589014039711E-2</c:v>
                </c:pt>
                <c:pt idx="3">
                  <c:v>1.637226436114202E-2</c:v>
                </c:pt>
                <c:pt idx="4">
                  <c:v>2.0882609137593081E-4</c:v>
                </c:pt>
                <c:pt idx="5">
                  <c:v>0.67980847759048035</c:v>
                </c:pt>
                <c:pt idx="6">
                  <c:v>2.589484110468449E-3</c:v>
                </c:pt>
                <c:pt idx="7">
                  <c:v>6.473511077991749E-2</c:v>
                </c:pt>
                <c:pt idx="8">
                  <c:v>1.2475689752745812E-2</c:v>
                </c:pt>
                <c:pt idx="9">
                  <c:v>5.6676124215041805E-2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288F8-8D53-46C2-8114-A52FA0AE47A7}" type="doc">
      <dgm:prSet loTypeId="urn:microsoft.com/office/officeart/2005/8/layout/hList3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C1771F9-1C9A-4F99-BFBC-C7EF8210868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3200" b="1" i="1" dirty="0" smtClean="0">
              <a:solidFill>
                <a:schemeClr val="bg1"/>
              </a:solidFill>
            </a:rPr>
            <a:t>Всего  47,1 млн. рублей </a:t>
          </a:r>
          <a:endParaRPr lang="ru-RU" sz="3200" dirty="0">
            <a:solidFill>
              <a:schemeClr val="bg1"/>
            </a:solidFill>
          </a:endParaRPr>
        </a:p>
      </dgm:t>
    </dgm:pt>
    <dgm:pt modelId="{48BA85F7-EB77-4537-8B32-97A6AD7416D1}" type="parTrans" cxnId="{CE7F93B6-7F0F-4E9B-826F-7729034DA49B}">
      <dgm:prSet/>
      <dgm:spPr/>
      <dgm:t>
        <a:bodyPr/>
        <a:lstStyle/>
        <a:p>
          <a:endParaRPr lang="ru-RU"/>
        </a:p>
      </dgm:t>
    </dgm:pt>
    <dgm:pt modelId="{3754810C-8BB7-47C8-8F39-C457CF176293}" type="sibTrans" cxnId="{CE7F93B6-7F0F-4E9B-826F-7729034DA49B}">
      <dgm:prSet/>
      <dgm:spPr/>
      <dgm:t>
        <a:bodyPr/>
        <a:lstStyle/>
        <a:p>
          <a:endParaRPr lang="ru-RU"/>
        </a:p>
      </dgm:t>
    </dgm:pt>
    <dgm:pt modelId="{0D8DA4B3-4E4A-4A61-B4D4-1F2CC9E0B408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 муниципального района</a:t>
          </a:r>
        </a:p>
        <a:p>
          <a:r>
            <a:rPr lang="ru-RU" sz="2600" b="1" i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22,8 млн.рублей</a:t>
          </a:r>
        </a:p>
        <a:p>
          <a:r>
            <a:rPr lang="ru-RU" sz="28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48,3%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4C918-9A1F-4F6D-98F5-D02FA82EF987}" type="parTrans" cxnId="{3110208D-3BDE-4D19-96FE-0BCCBBC03C2E}">
      <dgm:prSet/>
      <dgm:spPr/>
      <dgm:t>
        <a:bodyPr/>
        <a:lstStyle/>
        <a:p>
          <a:endParaRPr lang="ru-RU"/>
        </a:p>
      </dgm:t>
    </dgm:pt>
    <dgm:pt modelId="{0A786697-0EA0-4F33-AB67-E22EACA0481C}" type="sibTrans" cxnId="{3110208D-3BDE-4D19-96FE-0BCCBBC03C2E}">
      <dgm:prSet/>
      <dgm:spPr/>
      <dgm:t>
        <a:bodyPr/>
        <a:lstStyle/>
        <a:p>
          <a:endParaRPr lang="ru-RU"/>
        </a:p>
      </dgm:t>
    </dgm:pt>
    <dgm:pt modelId="{13CFBE41-AECA-4B6D-B097-AD669BCC0F89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Пермского края</a:t>
          </a:r>
        </a:p>
        <a:p>
          <a:r>
            <a:rPr lang="ru-RU" sz="2600" b="1" i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24,3 млн.рублей</a:t>
          </a:r>
        </a:p>
        <a:p>
          <a:r>
            <a:rPr lang="ru-RU" sz="28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51,6%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94F3E-F767-4893-96A4-4C418A6F3095}" type="parTrans" cxnId="{D145FE08-8367-496E-A5DC-CC91DB31C243}">
      <dgm:prSet/>
      <dgm:spPr/>
      <dgm:t>
        <a:bodyPr/>
        <a:lstStyle/>
        <a:p>
          <a:endParaRPr lang="ru-RU"/>
        </a:p>
      </dgm:t>
    </dgm:pt>
    <dgm:pt modelId="{7E86EC6B-0BC4-486F-96B7-0CD5E010C438}" type="sibTrans" cxnId="{D145FE08-8367-496E-A5DC-CC91DB31C243}">
      <dgm:prSet/>
      <dgm:spPr/>
      <dgm:t>
        <a:bodyPr/>
        <a:lstStyle/>
        <a:p>
          <a:endParaRPr lang="ru-RU"/>
        </a:p>
      </dgm:t>
    </dgm:pt>
    <dgm:pt modelId="{09869DB0-FC35-4A39-A73D-E7FC746D673E}" type="pres">
      <dgm:prSet presAssocID="{8F8288F8-8D53-46C2-8114-A52FA0AE47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74E9B-6E42-4FA2-93A3-A5668EEECC84}" type="pres">
      <dgm:prSet presAssocID="{8C1771F9-1C9A-4F99-BFBC-C7EF82108687}" presName="roof" presStyleLbl="dkBgShp" presStyleIdx="0" presStyleCnt="2" custScaleY="86132"/>
      <dgm:spPr/>
      <dgm:t>
        <a:bodyPr/>
        <a:lstStyle/>
        <a:p>
          <a:endParaRPr lang="ru-RU"/>
        </a:p>
      </dgm:t>
    </dgm:pt>
    <dgm:pt modelId="{35BEF818-862A-42CB-A1BD-49FF984A4785}" type="pres">
      <dgm:prSet presAssocID="{8C1771F9-1C9A-4F99-BFBC-C7EF82108687}" presName="pillars" presStyleCnt="0"/>
      <dgm:spPr/>
    </dgm:pt>
    <dgm:pt modelId="{208AFB45-5C4B-43C7-993C-76AAA01E5B04}" type="pres">
      <dgm:prSet presAssocID="{8C1771F9-1C9A-4F99-BFBC-C7EF82108687}" presName="pillar1" presStyleLbl="node1" presStyleIdx="0" presStyleCnt="2" custScaleX="58259" custScaleY="110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B1B52-711B-40DC-8DFC-95DE1F0BC4BB}" type="pres">
      <dgm:prSet presAssocID="{13CFBE41-AECA-4B6D-B097-AD669BCC0F89}" presName="pillarX" presStyleLbl="node1" presStyleIdx="1" presStyleCnt="2" custScaleX="41741" custScaleY="109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F8B4E-DEA6-42A6-A715-471B32D4CB5E}" type="pres">
      <dgm:prSet presAssocID="{8C1771F9-1C9A-4F99-BFBC-C7EF82108687}" presName="base" presStyleLbl="dkBgShp" presStyleIdx="1" presStyleCnt="2"/>
      <dgm:spPr/>
    </dgm:pt>
  </dgm:ptLst>
  <dgm:cxnLst>
    <dgm:cxn modelId="{3110208D-3BDE-4D19-96FE-0BCCBBC03C2E}" srcId="{8C1771F9-1C9A-4F99-BFBC-C7EF82108687}" destId="{0D8DA4B3-4E4A-4A61-B4D4-1F2CC9E0B408}" srcOrd="0" destOrd="0" parTransId="{0AD4C918-9A1F-4F6D-98F5-D02FA82EF987}" sibTransId="{0A786697-0EA0-4F33-AB67-E22EACA0481C}"/>
    <dgm:cxn modelId="{1851DF1E-14A2-46DF-9983-0A58A29E6EEB}" type="presOf" srcId="{13CFBE41-AECA-4B6D-B097-AD669BCC0F89}" destId="{8FDB1B52-711B-40DC-8DFC-95DE1F0BC4BB}" srcOrd="0" destOrd="0" presId="urn:microsoft.com/office/officeart/2005/8/layout/hList3"/>
    <dgm:cxn modelId="{3FAC1B29-8E4C-47BC-8D2D-C000796321C1}" type="presOf" srcId="{0D8DA4B3-4E4A-4A61-B4D4-1F2CC9E0B408}" destId="{208AFB45-5C4B-43C7-993C-76AAA01E5B04}" srcOrd="0" destOrd="0" presId="urn:microsoft.com/office/officeart/2005/8/layout/hList3"/>
    <dgm:cxn modelId="{CE7F93B6-7F0F-4E9B-826F-7729034DA49B}" srcId="{8F8288F8-8D53-46C2-8114-A52FA0AE47A7}" destId="{8C1771F9-1C9A-4F99-BFBC-C7EF82108687}" srcOrd="0" destOrd="0" parTransId="{48BA85F7-EB77-4537-8B32-97A6AD7416D1}" sibTransId="{3754810C-8BB7-47C8-8F39-C457CF176293}"/>
    <dgm:cxn modelId="{4C24181E-9F61-4DE4-836C-7E989A5CCF25}" type="presOf" srcId="{8F8288F8-8D53-46C2-8114-A52FA0AE47A7}" destId="{09869DB0-FC35-4A39-A73D-E7FC746D673E}" srcOrd="0" destOrd="0" presId="urn:microsoft.com/office/officeart/2005/8/layout/hList3"/>
    <dgm:cxn modelId="{D145FE08-8367-496E-A5DC-CC91DB31C243}" srcId="{8C1771F9-1C9A-4F99-BFBC-C7EF82108687}" destId="{13CFBE41-AECA-4B6D-B097-AD669BCC0F89}" srcOrd="1" destOrd="0" parTransId="{80294F3E-F767-4893-96A4-4C418A6F3095}" sibTransId="{7E86EC6B-0BC4-486F-96B7-0CD5E010C438}"/>
    <dgm:cxn modelId="{CA50EF07-32C3-45DB-A7C0-5948D3378AF1}" type="presOf" srcId="{8C1771F9-1C9A-4F99-BFBC-C7EF82108687}" destId="{B5174E9B-6E42-4FA2-93A3-A5668EEECC84}" srcOrd="0" destOrd="0" presId="urn:microsoft.com/office/officeart/2005/8/layout/hList3"/>
    <dgm:cxn modelId="{02C15E49-8344-4CF2-BA74-099AF2D06CB4}" type="presParOf" srcId="{09869DB0-FC35-4A39-A73D-E7FC746D673E}" destId="{B5174E9B-6E42-4FA2-93A3-A5668EEECC84}" srcOrd="0" destOrd="0" presId="urn:microsoft.com/office/officeart/2005/8/layout/hList3"/>
    <dgm:cxn modelId="{25E8DC49-5015-4A9C-88F9-750926DF5595}" type="presParOf" srcId="{09869DB0-FC35-4A39-A73D-E7FC746D673E}" destId="{35BEF818-862A-42CB-A1BD-49FF984A4785}" srcOrd="1" destOrd="0" presId="urn:microsoft.com/office/officeart/2005/8/layout/hList3"/>
    <dgm:cxn modelId="{72523EE4-75E5-4466-88DC-E69A842B1C58}" type="presParOf" srcId="{35BEF818-862A-42CB-A1BD-49FF984A4785}" destId="{208AFB45-5C4B-43C7-993C-76AAA01E5B04}" srcOrd="0" destOrd="0" presId="urn:microsoft.com/office/officeart/2005/8/layout/hList3"/>
    <dgm:cxn modelId="{63D183FB-84D4-4C39-AA75-4201ECA4E101}" type="presParOf" srcId="{35BEF818-862A-42CB-A1BD-49FF984A4785}" destId="{8FDB1B52-711B-40DC-8DFC-95DE1F0BC4BB}" srcOrd="1" destOrd="0" presId="urn:microsoft.com/office/officeart/2005/8/layout/hList3"/>
    <dgm:cxn modelId="{357628E9-2A54-4600-A5B3-456A03C9E0AE}" type="presParOf" srcId="{09869DB0-FC35-4A39-A73D-E7FC746D673E}" destId="{6AEF8B4E-DEA6-42A6-A715-471B32D4CB5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615C5-C0D3-4488-B945-4051A5ED6DD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90C07C-EAB7-4F51-9853-5016BA11009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УПРАВЛЕНИЯ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муниципальными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ФИНАНСАМИ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F30FE-299F-472F-96AE-50BA1E0AD9FD}" type="parTrans" cxnId="{E3806D62-0F1E-4D6A-A2D1-8311A1959210}">
      <dgm:prSet/>
      <dgm:spPr/>
      <dgm:t>
        <a:bodyPr/>
        <a:lstStyle/>
        <a:p>
          <a:endParaRPr lang="ru-RU"/>
        </a:p>
      </dgm:t>
    </dgm:pt>
    <dgm:pt modelId="{B5081377-D52E-45A6-A609-8930C9785A20}" type="sibTrans" cxnId="{E3806D62-0F1E-4D6A-A2D1-8311A1959210}">
      <dgm:prSet/>
      <dgm:spPr/>
      <dgm:t>
        <a:bodyPr/>
        <a:lstStyle/>
        <a:p>
          <a:endParaRPr lang="ru-RU"/>
        </a:p>
      </dgm:t>
    </dgm:pt>
    <dgm:pt modelId="{858A509D-E667-42F7-913E-F8BFFDEBE73B}">
      <dgm:prSet phldrT="[Текст]" custT="1"/>
      <dgm:spPr/>
      <dgm:t>
        <a:bodyPr/>
        <a:lstStyle/>
        <a:p>
          <a:r>
            <a:rPr lang="ru-RU" sz="1800" dirty="0" smtClean="0"/>
            <a:t>Министерство финансов Пермского края ежегодно оценивает качество управления</a:t>
          </a:r>
        </a:p>
        <a:p>
          <a:r>
            <a:rPr lang="ru-RU" sz="1800" dirty="0" smtClean="0"/>
            <a:t>муниципальными финансами по направлениям: планирование и исполнение бюджета, управление</a:t>
          </a:r>
        </a:p>
        <a:p>
          <a:r>
            <a:rPr lang="ru-RU" sz="1800" dirty="0" smtClean="0"/>
            <a:t>муниципальным долгом, прозрачность бюджетного процесса</a:t>
          </a:r>
        </a:p>
        <a:p>
          <a:r>
            <a:rPr lang="ru-RU" sz="2000" b="1" dirty="0" smtClean="0"/>
            <a:t>По итогам оценки за 2016 год  4 место</a:t>
          </a:r>
          <a:endParaRPr lang="ru-RU" sz="2000" b="1" dirty="0"/>
        </a:p>
      </dgm:t>
    </dgm:pt>
    <dgm:pt modelId="{550A5718-C859-4E03-A9BB-B281714ECABC}" type="parTrans" cxnId="{C96976DC-9EEC-49D3-9292-1C7FDD8FB0F5}">
      <dgm:prSet/>
      <dgm:spPr/>
      <dgm:t>
        <a:bodyPr/>
        <a:lstStyle/>
        <a:p>
          <a:endParaRPr lang="ru-RU"/>
        </a:p>
      </dgm:t>
    </dgm:pt>
    <dgm:pt modelId="{D3EE8359-60BA-4CF0-9E6C-C22B3E1B98CF}" type="sibTrans" cxnId="{C96976DC-9EEC-49D3-9292-1C7FDD8FB0F5}">
      <dgm:prSet/>
      <dgm:spPr/>
      <dgm:t>
        <a:bodyPr/>
        <a:lstStyle/>
        <a:p>
          <a:endParaRPr lang="ru-RU"/>
        </a:p>
      </dgm:t>
    </dgm:pt>
    <dgm:pt modelId="{E798B36D-BBBF-4D33-9547-93D527DF5E3D}" type="pres">
      <dgm:prSet presAssocID="{077615C5-C0D3-4488-B945-4051A5ED6DD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715909-995C-4363-848E-44612FEC578C}" type="pres">
      <dgm:prSet presAssocID="{5090C07C-EAB7-4F51-9853-5016BA11009D}" presName="horFlow" presStyleCnt="0"/>
      <dgm:spPr/>
    </dgm:pt>
    <dgm:pt modelId="{5F9BE955-9F89-4EAC-9BD0-76D4DD418C15}" type="pres">
      <dgm:prSet presAssocID="{5090C07C-EAB7-4F51-9853-5016BA11009D}" presName="bigChev" presStyleLbl="node1" presStyleIdx="0" presStyleCnt="1" custScaleX="31973" custScaleY="41260" custLinFactNeighborX="-7738" custLinFactNeighborY="-928"/>
      <dgm:spPr/>
      <dgm:t>
        <a:bodyPr/>
        <a:lstStyle/>
        <a:p>
          <a:endParaRPr lang="ru-RU"/>
        </a:p>
      </dgm:t>
    </dgm:pt>
    <dgm:pt modelId="{B30F176C-8DE2-458F-858A-D4194F36F061}" type="pres">
      <dgm:prSet presAssocID="{550A5718-C859-4E03-A9BB-B281714ECABC}" presName="parTrans" presStyleCnt="0"/>
      <dgm:spPr/>
    </dgm:pt>
    <dgm:pt modelId="{D83FA23B-E3F6-4416-921D-A3FD30A97D30}" type="pres">
      <dgm:prSet presAssocID="{858A509D-E667-42F7-913E-F8BFFDEBE73B}" presName="node" presStyleLbl="alignAccFollowNode1" presStyleIdx="0" presStyleCnt="1" custScaleX="94015" custScaleY="137454" custLinFactNeighborX="8846" custLinFactNeighborY="-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D9D70-1791-4057-9333-E899F46F7684}" type="presOf" srcId="{858A509D-E667-42F7-913E-F8BFFDEBE73B}" destId="{D83FA23B-E3F6-4416-921D-A3FD30A97D30}" srcOrd="0" destOrd="0" presId="urn:microsoft.com/office/officeart/2005/8/layout/lProcess3"/>
    <dgm:cxn modelId="{BDCA88E4-1D27-4FA2-A13D-47729CA11C6A}" type="presOf" srcId="{5090C07C-EAB7-4F51-9853-5016BA11009D}" destId="{5F9BE955-9F89-4EAC-9BD0-76D4DD418C15}" srcOrd="0" destOrd="0" presId="urn:microsoft.com/office/officeart/2005/8/layout/lProcess3"/>
    <dgm:cxn modelId="{E3806D62-0F1E-4D6A-A2D1-8311A1959210}" srcId="{077615C5-C0D3-4488-B945-4051A5ED6DDE}" destId="{5090C07C-EAB7-4F51-9853-5016BA11009D}" srcOrd="0" destOrd="0" parTransId="{D50F30FE-299F-472F-96AE-50BA1E0AD9FD}" sibTransId="{B5081377-D52E-45A6-A609-8930C9785A20}"/>
    <dgm:cxn modelId="{BA4CF8FF-E3E0-4E45-A95E-1F56B5F9A424}" type="presOf" srcId="{077615C5-C0D3-4488-B945-4051A5ED6DDE}" destId="{E798B36D-BBBF-4D33-9547-93D527DF5E3D}" srcOrd="0" destOrd="0" presId="urn:microsoft.com/office/officeart/2005/8/layout/lProcess3"/>
    <dgm:cxn modelId="{C96976DC-9EEC-49D3-9292-1C7FDD8FB0F5}" srcId="{5090C07C-EAB7-4F51-9853-5016BA11009D}" destId="{858A509D-E667-42F7-913E-F8BFFDEBE73B}" srcOrd="0" destOrd="0" parTransId="{550A5718-C859-4E03-A9BB-B281714ECABC}" sibTransId="{D3EE8359-60BA-4CF0-9E6C-C22B3E1B98CF}"/>
    <dgm:cxn modelId="{B050010B-08D2-4D02-8CD8-6C1A3B72FF5A}" type="presParOf" srcId="{E798B36D-BBBF-4D33-9547-93D527DF5E3D}" destId="{F9715909-995C-4363-848E-44612FEC578C}" srcOrd="0" destOrd="0" presId="urn:microsoft.com/office/officeart/2005/8/layout/lProcess3"/>
    <dgm:cxn modelId="{BE1E5C20-C0BD-4D48-AD2C-3E992B9F8A9B}" type="presParOf" srcId="{F9715909-995C-4363-848E-44612FEC578C}" destId="{5F9BE955-9F89-4EAC-9BD0-76D4DD418C15}" srcOrd="0" destOrd="0" presId="urn:microsoft.com/office/officeart/2005/8/layout/lProcess3"/>
    <dgm:cxn modelId="{364D21D9-2725-41FD-9645-B0192D923D83}" type="presParOf" srcId="{F9715909-995C-4363-848E-44612FEC578C}" destId="{B30F176C-8DE2-458F-858A-D4194F36F061}" srcOrd="1" destOrd="0" presId="urn:microsoft.com/office/officeart/2005/8/layout/lProcess3"/>
    <dgm:cxn modelId="{25D2D8BE-5DF1-4A69-94C5-9DFFBC1EF34D}" type="presParOf" srcId="{F9715909-995C-4363-848E-44612FEC578C}" destId="{D83FA23B-E3F6-4416-921D-A3FD30A97D3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0.4375</cdr:x>
      <cdr:y>0.15625</cdr:y>
    </cdr:from>
    <cdr:to>
      <cdr:x>0.5381</cdr:x>
      <cdr:y>0.19196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28392" y="360040"/>
          <a:ext cx="811317" cy="8229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 w="381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0.28542</cdr:x>
      <cdr:y>0.47569</cdr:y>
    </cdr:from>
    <cdr:to>
      <cdr:x>0.36667</cdr:x>
      <cdr:y>0.54861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4925" y="1304925"/>
          <a:ext cx="3714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0.4375</cdr:x>
      <cdr:y>0</cdr:y>
    </cdr:from>
    <cdr:to>
      <cdr:x>0.57292</cdr:x>
      <cdr:y>0.14334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28392" y="0"/>
          <a:ext cx="1092148" cy="350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118,4</a:t>
          </a:r>
          <a:r>
            <a:rPr lang="ru-RU" sz="1800" dirty="0"/>
            <a:t>%</a:t>
          </a:r>
        </a:p>
      </cdr:txBody>
    </cdr:sp>
  </cdr:relSizeAnchor>
  <cdr:relSizeAnchor xmlns:cdr="http://schemas.openxmlformats.org/drawingml/2006/chartDrawing">
    <cdr:from>
      <cdr:x>0.38393</cdr:x>
      <cdr:y>0.65625</cdr:y>
    </cdr:from>
    <cdr:to>
      <cdr:x>0.48155</cdr:x>
      <cdr:y>0.6875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3096344" y="1512168"/>
          <a:ext cx="787342" cy="7200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0.36607</cdr:x>
      <cdr:y>0.6875</cdr:y>
    </cdr:from>
    <cdr:to>
      <cdr:x>0.50149</cdr:x>
      <cdr:y>0.82986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52328" y="1584176"/>
          <a:ext cx="1092148" cy="32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121,9%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0.34188</cdr:x>
      <cdr:y>0.175</cdr:y>
    </cdr:from>
    <cdr:to>
      <cdr:x>0.47009</cdr:x>
      <cdr:y>0.275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2880320" y="504056"/>
          <a:ext cx="1080120" cy="28803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33993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0.38875</cdr:x>
      <cdr:y>0.00717</cdr:y>
    </cdr:from>
    <cdr:to>
      <cdr:x>0.49986</cdr:x>
      <cdr:y>0.16506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28992" y="21660"/>
          <a:ext cx="980043" cy="477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CC3300"/>
              </a:solidFill>
            </a:rPr>
            <a:t>1 085,1</a:t>
          </a:r>
          <a:endParaRPr lang="ru-RU" sz="2000" b="1" dirty="0">
            <a:solidFill>
              <a:srgbClr val="CC3300"/>
            </a:solidFill>
          </a:endParaRPr>
        </a:p>
      </cdr:txBody>
    </cdr:sp>
  </cdr:relSizeAnchor>
  <cdr:relSizeAnchor xmlns:cdr="http://schemas.openxmlformats.org/drawingml/2006/chartDrawing">
    <cdr:from>
      <cdr:x>0.71427</cdr:x>
      <cdr:y>0.25</cdr:y>
    </cdr:from>
    <cdr:to>
      <cdr:x>1</cdr:x>
      <cdr:y>0.9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300192" y="720080"/>
          <a:ext cx="2520280" cy="1872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800" b="1" dirty="0" smtClean="0"/>
            <a:t>* </a:t>
          </a:r>
          <a:r>
            <a:rPr lang="ru-RU" sz="1800" b="1" dirty="0" smtClean="0">
              <a:solidFill>
                <a:srgbClr val="CC3300"/>
              </a:solidFill>
            </a:rPr>
            <a:t>1085,1</a:t>
          </a:r>
          <a:r>
            <a:rPr lang="ru-RU" sz="1800" b="1" dirty="0" smtClean="0"/>
            <a:t> тыс. руб. – </a:t>
          </a:r>
          <a:r>
            <a:rPr lang="ru-RU" sz="1600" dirty="0" smtClean="0"/>
            <a:t>дотация из резерва выравнивания экономического положения муниципального района  </a:t>
          </a:r>
          <a:endParaRPr lang="ru-RU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0.47934</cdr:x>
      <cdr:y>0.38351</cdr:y>
    </cdr:from>
    <cdr:to>
      <cdr:x>0.61157</cdr:x>
      <cdr:y>0.51488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6464" y="2312293"/>
          <a:ext cx="115212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0.45455</cdr:x>
      <cdr:y>0.35962</cdr:y>
    </cdr:from>
    <cdr:to>
      <cdr:x>0.61157</cdr:x>
      <cdr:y>0.51488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960480" y="2168266"/>
          <a:ext cx="1368112" cy="93611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000099"/>
              </a:solidFill>
            </a:rPr>
            <a:t>61,4</a:t>
          </a:r>
          <a:endParaRPr lang="ru-RU" sz="3200" b="1" dirty="0">
            <a:solidFill>
              <a:srgbClr val="000099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0.23769</cdr:x>
      <cdr:y>0.35521</cdr:y>
    </cdr:from>
    <cdr:to>
      <cdr:x>0.38031</cdr:x>
      <cdr:y>0.41892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3501" y="1752600"/>
          <a:ext cx="8001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0.21226</cdr:x>
      <cdr:y>0.43308</cdr:y>
    </cdr:from>
    <cdr:to>
      <cdr:x>0.32601</cdr:x>
      <cdr:y>0.46674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1872208" y="2475360"/>
          <a:ext cx="1003328" cy="19239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6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0.52971</cdr:x>
      <cdr:y>0.21042</cdr:y>
    </cdr:from>
    <cdr:to>
      <cdr:x>0.59593</cdr:x>
      <cdr:y>0.24517</cdr:y>
    </cdr:to>
    <cdr:sp macro="" textlink="">
      <cdr:nvSpPr>
        <cdr:cNvPr id="8" name="TextBox 7"/>
        <cdr:cNvSpPr txBox="1"/>
      </cdr:nvSpPr>
      <cdr:spPr>
        <a:xfrm xmlns:a="http://schemas.openxmlformats.org/drawingml/2006/main" flipV="1">
          <a:off x="2971801" y="1038225"/>
          <a:ext cx="371475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0.46533</cdr:x>
      <cdr:y>0.3197</cdr:y>
    </cdr:from>
    <cdr:to>
      <cdr:x>0.58348</cdr:x>
      <cdr:y>0.36089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4104456" y="1827288"/>
          <a:ext cx="1042152" cy="23545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6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0.72657</cdr:x>
      <cdr:y>0.15592</cdr:y>
    </cdr:from>
    <cdr:to>
      <cdr:x>0.84543</cdr:x>
      <cdr:y>0.17499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6408712" y="891184"/>
          <a:ext cx="1048390" cy="10903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6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0.25467</cdr:x>
      <cdr:y>0.34154</cdr:y>
    </cdr:from>
    <cdr:to>
      <cdr:x>0.35314</cdr:x>
      <cdr:y>0.40723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428751" y="1981201"/>
          <a:ext cx="5524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0.20409</cdr:x>
      <cdr:y>0.34489</cdr:y>
    </cdr:from>
    <cdr:to>
      <cdr:x>0.345</cdr:x>
      <cdr:y>0.40712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800200" y="1971304"/>
          <a:ext cx="1242893" cy="355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12,3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0.44312</cdr:x>
      <cdr:y>0.27239</cdr:y>
    </cdr:from>
    <cdr:to>
      <cdr:x>0.58913</cdr:x>
      <cdr:y>0.33314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486025" y="1631973"/>
          <a:ext cx="819151" cy="363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Times New Roman" pitchFamily="18" charset="0"/>
              <a:cs typeface="Times New Roman" pitchFamily="18" charset="0"/>
            </a:rPr>
            <a:t>+8,5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%</a:t>
          </a:r>
        </a:p>
      </cdr:txBody>
    </cdr:sp>
  </cdr:relSizeAnchor>
  <cdr:relSizeAnchor xmlns:cdr="http://schemas.openxmlformats.org/drawingml/2006/chartDrawing">
    <cdr:from>
      <cdr:x>0.70208</cdr:x>
      <cdr:y>0.08033</cdr:y>
    </cdr:from>
    <cdr:to>
      <cdr:x>0.85719</cdr:x>
      <cdr:y>0.15592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92688" y="459136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+1,1 %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C0AEEB-4DCF-4CF6-B399-7B68028C0641}" type="datetimeFigureOut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4A1EDED-0B55-4536-AADF-B06F92721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A79D6A-F5FC-4498-B71C-62EC25B16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4529138"/>
            <a:ext cx="6264275" cy="5399087"/>
          </a:xfrm>
          <a:noFill/>
          <a:ln/>
        </p:spPr>
        <p:txBody>
          <a:bodyPr/>
          <a:lstStyle/>
          <a:p>
            <a:endParaRPr lang="ru-RU" altLang="ru-RU" sz="9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D75EF-A88B-4E99-83F8-7A6E22605036}" type="slidenum">
              <a:rPr lang="ru-RU" altLang="ru-RU" smtClean="0"/>
              <a:pPr/>
              <a:t>22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41F159A9-C8CC-473F-972D-C62C202B1C48}" type="slidenum">
              <a:rPr lang="ru-RU" altLang="ru-RU" sz="1200">
                <a:latin typeface="Arial" charset="0"/>
              </a:rPr>
              <a:pPr algn="r"/>
              <a:t>3</a:t>
            </a:fld>
            <a:endParaRPr lang="ru-RU" altLang="ru-RU" sz="1200" dirty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z="1000" dirty="0" smtClean="0"/>
              <a:t> </a:t>
            </a:r>
            <a:endParaRPr lang="ru-RU" altLang="ru-RU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cs typeface="Times New Roman" pitchFamily="18" charset="0"/>
              </a:rPr>
              <a:t>    </a:t>
            </a:r>
            <a:endParaRPr lang="ru-RU" altLang="ru-RU" sz="800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40631-5E58-4C76-B4B6-DB88911DCBD6}" type="slidenum">
              <a:rPr lang="ru-RU" altLang="ru-RU" smtClean="0"/>
              <a:pPr/>
              <a:t>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ru-RU" altLang="ru-RU" sz="1100" dirty="0" smtClean="0"/>
          </a:p>
          <a:p>
            <a:pPr algn="just"/>
            <a:endParaRPr lang="ru-RU" altLang="ru-RU" dirty="0" smtClean="0"/>
          </a:p>
          <a:p>
            <a:pPr algn="just"/>
            <a:endParaRPr lang="ru-RU" altLang="ru-RU" dirty="0" smtClean="0"/>
          </a:p>
          <a:p>
            <a:pPr algn="just"/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27E90-2262-4975-A039-A359813F6297}" type="slidenum">
              <a:rPr lang="ru-RU" altLang="ru-RU" smtClean="0"/>
              <a:pPr/>
              <a:t>9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z="1400" dirty="0" smtClean="0"/>
              <a:t>	</a:t>
            </a:r>
            <a:endParaRPr lang="ru-RU" altLang="ru-RU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4716463"/>
            <a:ext cx="6264275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4716463"/>
            <a:ext cx="6264275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	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F1E2E-CD57-46B3-B71D-77BB4D90756B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A13A-2E0F-4986-B8C7-C0D9DC90B08C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67FE-F605-4BD5-B5D5-43D0D2A32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FEB9-E22B-43CE-8038-E8A42DC74937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0A3D-5475-41B7-9221-C68E047C80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A03B-71AF-489C-B984-DA7A9BF34387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205B-E65E-4B30-991E-4BEBD111AA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D588-C667-4308-B997-8AFB9EE597E6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6D19-DCFE-4ECD-9086-7F2232CED5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30A0-88D7-41C3-94A8-CD5DA0C4F64C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8FD7-977D-4E8E-942C-39A70AE0E3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C2B2-4BCB-440E-A6CF-0C7E5D2EC19B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9440-2272-4B5F-8608-410868D267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7518-BCEC-4C48-8637-7A995B182890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ED94-4138-4C4E-9C2B-5B667B4BC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2409-6DC5-4BFD-A24C-CF3A826459C9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C558-C892-4145-B121-E17470788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C9A7-61FC-43D5-A5B8-33718A47F2D6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EE5A-4DFE-4566-A0DF-3741E7F5B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E4EC-07B6-47BF-9098-F7561163211E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F3D2-A26F-4C87-A236-1372F90CC0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3A4C-9A37-489B-AFBD-DA457FADFF19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24A5-C9D3-451D-981B-CEC92F524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1C4F-C9F5-417A-A498-303905D9CC65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FF109-DD4C-49BD-AF93-EBB7680D0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DB51A9-094B-4214-80A2-C507104133A2}" type="datetime1">
              <a:rPr lang="ru-RU"/>
              <a:pPr>
                <a:defRPr/>
              </a:pPr>
              <a:t>21.06.2017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5FBA8C-DA87-4FE4-B2E5-F9B9A1FED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8" r:id="rId9"/>
    <p:sldLayoutId id="2147484266" r:id="rId10"/>
    <p:sldLayoutId id="2147484267" r:id="rId11"/>
    <p:sldLayoutId id="214748426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\Desktop\публ слушания\iCA8NHA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85888"/>
            <a:ext cx="78644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FEFFF">
                  <a:alpha val="27000"/>
                </a:srgbClr>
              </a:gs>
              <a:gs pos="39999">
                <a:schemeClr val="bg1"/>
              </a:gs>
              <a:gs pos="70000">
                <a:srgbClr val="D9D9FF"/>
              </a:gs>
              <a:gs pos="100000">
                <a:srgbClr val="EFEFFF"/>
              </a:gs>
            </a:gsLst>
            <a:lin ang="5400000" scaled="0"/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102" name="Заголовок 1"/>
          <p:cNvSpPr>
            <a:spLocks noGrp="1"/>
          </p:cNvSpPr>
          <p:nvPr>
            <p:ph type="title"/>
          </p:nvPr>
        </p:nvSpPr>
        <p:spPr>
          <a:xfrm>
            <a:off x="684213" y="1916113"/>
            <a:ext cx="8229600" cy="2366962"/>
          </a:xfrm>
        </p:spPr>
        <p:txBody>
          <a:bodyPr/>
          <a:lstStyle/>
          <a:p>
            <a:pPr marL="660400" indent="-660400" algn="ctr" eaLnBrk="1" hangingPunct="1"/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Об итогах исполнения бюджета</a:t>
            </a:r>
            <a:r>
              <a:rPr lang="en-US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уксунского муниципального района</a:t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6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73464-B749-42E4-A3F4-569C70E7A67C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Box 4"/>
          <p:cNvSpPr txBox="1">
            <a:spLocks noChangeArrowheads="1"/>
          </p:cNvSpPr>
          <p:nvPr/>
        </p:nvSpPr>
        <p:spPr bwMode="auto">
          <a:xfrm>
            <a:off x="755650" y="5227638"/>
            <a:ext cx="8101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Wingdings 2" pitchFamily="18" charset="2"/>
              <a:buNone/>
            </a:pPr>
            <a:r>
              <a:rPr lang="ru-RU" altLang="ru-RU" sz="2400" b="1" i="1" dirty="0">
                <a:solidFill>
                  <a:srgbClr val="7030A0"/>
                </a:solidFill>
              </a:rPr>
              <a:t>Докладчик –И.А. Трофимова </a:t>
            </a:r>
          </a:p>
          <a:p>
            <a:pPr algn="r"/>
            <a:r>
              <a:rPr lang="ru-RU" altLang="ru-RU" sz="2400" b="1" i="1" dirty="0">
                <a:solidFill>
                  <a:srgbClr val="7030A0"/>
                </a:solidFill>
              </a:rPr>
              <a:t>глава Администрации муниципального района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260350"/>
            <a:ext cx="7848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Администрация Суксунского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4191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доходов, млн. рублей</a:t>
            </a:r>
            <a:endParaRPr lang="ru-RU" alt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E8C7-8F3F-4403-AB5C-496D12D32FF2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1520" y="828675"/>
          <a:ext cx="8712968" cy="6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по группам доходов, тыс.рублей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3" y="785794"/>
          <a:ext cx="8643998" cy="571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35975" cy="714375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по налоговым и неналоговым доходам бюджета </a:t>
            </a:r>
          </a:p>
        </p:txBody>
      </p:sp>
      <p:sp>
        <p:nvSpPr>
          <p:cNvPr id="7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CFD2E-2BFC-422C-928F-3CF00E56A67B}" type="slidenum">
              <a:rPr lang="ru-RU" sz="14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052736"/>
          <a:ext cx="8640958" cy="5600200"/>
        </p:xfrm>
        <a:graphic>
          <a:graphicData uri="http://schemas.openxmlformats.org/drawingml/2006/table">
            <a:tbl>
              <a:tblPr/>
              <a:tblGrid>
                <a:gridCol w="2499379"/>
                <a:gridCol w="1570289"/>
                <a:gridCol w="1622634"/>
                <a:gridCol w="1148458"/>
                <a:gridCol w="1800198"/>
              </a:tblGrid>
              <a:tr h="23574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 год, тыс.рублей 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 год, тыс.рублей 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 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тыс.рублей 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 г., %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05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Налоговые, неналоговые доходы, в т.ч. 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54 702,40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61 414,40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112,3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6 712,00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НДФЛ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29 761,70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32 161,00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108,1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2 399,30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12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 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4 716,00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6 388,10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135,5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1 672,10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92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8 312,50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7 973,60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95,9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-338,90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864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ЕНВД 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3 964,90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3 909,00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98,6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-55,90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8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Аренда земли, вкл. продажу права 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1 560,90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1 472,80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94,4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-88,10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7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1 371,80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1 162,00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84,7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-209,80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9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активов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1 264,90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4 131,30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326,6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2 866,40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Госпошлина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1 261,80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1 196,90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94,9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-64,90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9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окр. среду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564,20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556,1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98,6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-8,10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1 432,50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2 108,00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147,2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675,50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налог. и неналоговые доходы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491,20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355,6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72,4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-135,60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ignpostmag.com/media/k2/items/cache/0548677e6432786dd8df61eb3aaec139_XL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6286544" cy="3429024"/>
          </a:xfrm>
        </p:spPr>
        <p:txBody>
          <a:bodyPr/>
          <a:lstStyle/>
          <a:p>
            <a:pPr algn="ctr"/>
            <a: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</a:t>
            </a:r>
            <a:endParaRPr lang="ru-RU" alt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582594"/>
          </a:xfrm>
        </p:spPr>
        <p:txBody>
          <a:bodyPr/>
          <a:lstStyle/>
          <a:p>
            <a:pPr algn="ctr"/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Объемы  реализации муниципальных программ </a:t>
            </a:r>
            <a:b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в  2016 году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F2B32-4382-4F90-929F-EBA69A12CC6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8715436" cy="5896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  <a:gridCol w="2214578"/>
                <a:gridCol w="2000264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Расходы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542 173,6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95,2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"Образование"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333 720,9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"Создание комфортной среды"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106 242,4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"Управление финансами"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37 056,3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"Физкультура и спорт"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6 763,9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"Молодежная политика"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8 901,9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89,37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5578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"Управление имуществом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земельными ресурсами»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1 677,5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"Культура"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1 251,1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"Экономическое развитие"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722,5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"Территориальное развитие"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"Обеспечение безопасности"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2000" b="1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b="1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44 987,4</a:t>
                      </a:r>
                      <a:endParaRPr lang="ru-RU" sz="2000" b="1" i="0" u="none" strike="noStrike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2000" b="1" i="0" u="none" strike="noStrike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58775" y="142852"/>
            <a:ext cx="8642381" cy="35719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расходной части бюджета за 2016 год</a:t>
            </a:r>
          </a:p>
        </p:txBody>
      </p:sp>
      <p:sp>
        <p:nvSpPr>
          <p:cNvPr id="6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153BD-956F-4F80-9A1B-3DCB9BDD2836}" type="slidenum">
              <a:rPr lang="ru-RU" sz="14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5143512"/>
          <a:ext cx="8858312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500043"/>
          <a:ext cx="8786873" cy="4508289"/>
        </p:xfrm>
        <a:graphic>
          <a:graphicData uri="http://schemas.openxmlformats.org/drawingml/2006/table">
            <a:tbl>
              <a:tblPr/>
              <a:tblGrid>
                <a:gridCol w="2906778"/>
                <a:gridCol w="1591806"/>
                <a:gridCol w="1453387"/>
                <a:gridCol w="1417451"/>
                <a:gridCol w="1417451"/>
              </a:tblGrid>
              <a:tr h="57150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Исполнено,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– всего, в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т.ч.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569 637,92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542 173,63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0603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39 619,95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38 835,99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1361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139,86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139,86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1361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69 727,45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51 639,81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1361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ЖКХ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12 195,39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8 876,61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0130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1361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370 973,96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368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574,23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1361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1472,76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1403,95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4419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37 878,85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35 097,67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1361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Физкультура и 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6 785,80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6 763,99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1361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30 728,30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30 728,30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0" y="928670"/>
            <a:ext cx="8858250" cy="642938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Динамика исполнения расходной части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alt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D4E2E-3218-49D5-BAD3-654D71D97A0C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09388"/>
          <a:ext cx="8572500" cy="4730209"/>
        </p:xfrm>
        <a:graphic>
          <a:graphicData uri="http://schemas.openxmlformats.org/drawingml/2006/table">
            <a:tbl>
              <a:tblPr/>
              <a:tblGrid>
                <a:gridCol w="3912626"/>
                <a:gridCol w="1516662"/>
                <a:gridCol w="1357322"/>
                <a:gridCol w="1785890"/>
              </a:tblGrid>
              <a:tr h="569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 год, тыс.рублей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год,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Прирост (снижение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 </a:t>
                      </a: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2016/2015,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i="0" u="none" strike="noStrike" dirty="0">
                          <a:solidFill>
                            <a:srgbClr val="000099"/>
                          </a:solidFill>
                          <a:latin typeface="Times New Roman"/>
                        </a:rPr>
                        <a:t>Расходы – всего, в том числе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497 905,78</a:t>
                      </a:r>
                      <a:endParaRPr lang="ru-RU" sz="2000" b="1" i="0" u="none" strike="noStrike" dirty="0">
                        <a:solidFill>
                          <a:srgbClr val="000099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99"/>
                          </a:solidFill>
                          <a:latin typeface="Times New Roman"/>
                        </a:rPr>
                        <a:t>542 173,63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108,9</a:t>
                      </a:r>
                      <a:endParaRPr lang="ru-RU" sz="2000" b="1" i="0" u="none" strike="noStrike" dirty="0">
                        <a:solidFill>
                          <a:srgbClr val="000099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7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33 546,05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38 835,99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139,86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8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27 153,81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51 639,81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0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ЖКХ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10 371,15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8 876,61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0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319 521,0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368 574,23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6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1 259,05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1 403,95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5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38 654,43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35 097,67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39 224,66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6 763,99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28 060,3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30 728,30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215238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42845" y="1000108"/>
          <a:ext cx="8858312" cy="568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5"/>
                <a:gridCol w="2812792"/>
                <a:gridCol w="3045125"/>
              </a:tblGrid>
              <a:tr h="607843"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</a:tr>
              <a:tr h="9637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в экономике  края (руб.)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31 956,7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34 153,6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FF"/>
                    </a:solidFill>
                  </a:tcPr>
                </a:tc>
              </a:tr>
              <a:tr h="96327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в экономике  района (руб.)</a:t>
                      </a:r>
                      <a:endParaRPr lang="ru-RU" sz="2000" b="1" dirty="0">
                        <a:solidFill>
                          <a:srgbClr val="33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21 470,9</a:t>
                      </a:r>
                      <a:endParaRPr lang="ru-RU" sz="2400" b="1" dirty="0">
                        <a:solidFill>
                          <a:srgbClr val="33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23 477,4</a:t>
                      </a:r>
                      <a:endParaRPr lang="ru-RU" sz="2400" b="1" dirty="0">
                        <a:solidFill>
                          <a:srgbClr val="33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CC"/>
                    </a:solidFill>
                  </a:tcPr>
                </a:tc>
              </a:tr>
              <a:tr h="476292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образование (руб.) </a:t>
                      </a:r>
                      <a:endParaRPr lang="ru-RU" sz="2000" b="1" dirty="0">
                        <a:solidFill>
                          <a:srgbClr val="33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21 600,7</a:t>
                      </a:r>
                      <a:endParaRPr lang="ru-RU" sz="2400" b="1" dirty="0">
                        <a:solidFill>
                          <a:srgbClr val="33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22 482,3</a:t>
                      </a:r>
                      <a:endParaRPr lang="ru-RU" sz="2400" b="1" dirty="0">
                        <a:solidFill>
                          <a:srgbClr val="33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/>
                </a:tc>
              </a:tr>
              <a:tr h="8448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 в экономике района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900" b="1" dirty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  <a:r>
                        <a:rPr lang="ru-RU" sz="2400" b="1" baseline="0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919,4</a:t>
                      </a:r>
                      <a:endParaRPr lang="ru-RU" sz="2400" b="1" dirty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873 078,9</a:t>
                      </a:r>
                      <a:endParaRPr lang="ru-RU" sz="2400" b="1" dirty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/>
                </a:tc>
              </a:tr>
              <a:tr h="16288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 в </a:t>
                      </a: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бюджете</a:t>
                      </a:r>
                      <a:r>
                        <a:rPr lang="ru-RU" sz="1900" b="1" baseline="0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ru-RU" sz="1900" b="1" baseline="0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900" b="1" baseline="0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руб.)</a:t>
                      </a:r>
                      <a:endParaRPr lang="ru-RU" sz="1900" b="1" dirty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249 422,9</a:t>
                      </a:r>
                      <a:endParaRPr lang="ru-RU" sz="2400" b="1" dirty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256 667,1</a:t>
                      </a:r>
                      <a:endParaRPr lang="ru-RU" sz="2400" b="1" dirty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2565" name="Picture 2" descr="http://im1-tub-ru.yandex.net/i?id=aa7078b8320ee4727f001ff4f1d4bcea-11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" y="214290"/>
            <a:ext cx="1606529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60432" y="630932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19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7\Мои документы\Subject\Инвестии\Брехово\Новое изображ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5282771" cy="2621466"/>
          </a:xfrm>
          <a:prstGeom prst="rect">
            <a:avLst/>
          </a:prstGeom>
          <a:noFill/>
        </p:spPr>
      </p:pic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2AE53-3193-48E9-A0D6-111801924F44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48" y="357166"/>
            <a:ext cx="7581900" cy="571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200" b="1" dirty="0" smtClean="0">
                <a:solidFill>
                  <a:srgbClr val="CC3300"/>
                </a:solidFill>
                <a:latin typeface="Times New Roman" pitchFamily="18" charset="0"/>
              </a:rPr>
              <a:t>Реализация инвестиционных проектов</a:t>
            </a:r>
          </a:p>
        </p:txBody>
      </p:sp>
      <p:sp>
        <p:nvSpPr>
          <p:cNvPr id="23556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altLang="ru-RU" sz="1200" dirty="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9716F3D4-F0A7-4AC6-AEDB-6E366BBE0917}" type="slidenum">
              <a:rPr lang="ru-RU" sz="1400">
                <a:solidFill>
                  <a:schemeClr val="tx2">
                    <a:shade val="90000"/>
                  </a:schemeClr>
                </a:solidFill>
                <a:cs typeface="Times New Roman" pitchFamily="18" charset="0"/>
              </a:rPr>
              <a:pPr algn="r">
                <a:defRPr/>
              </a:pPr>
              <a:t>18</a:t>
            </a:fld>
            <a:endParaRPr lang="ru-RU" sz="1400" dirty="0">
              <a:solidFill>
                <a:schemeClr val="tx2">
                  <a:shade val="9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5072066" y="4429133"/>
            <a:ext cx="38576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ru-RU" altLang="ru-RU" sz="2800" b="1" i="1" dirty="0">
                <a:solidFill>
                  <a:srgbClr val="3333FF"/>
                </a:solidFill>
              </a:rPr>
              <a:t>Детский сад </a:t>
            </a:r>
            <a:endParaRPr lang="ru-RU" altLang="ru-RU" sz="2800" b="1" i="1" dirty="0" smtClean="0">
              <a:solidFill>
                <a:srgbClr val="3333FF"/>
              </a:solidFill>
            </a:endParaRPr>
          </a:p>
          <a:p>
            <a:pPr marL="457200" indent="-457200" algn="ctr"/>
            <a:r>
              <a:rPr lang="ru-RU" altLang="ru-RU" sz="2800" b="1" i="1" dirty="0" smtClean="0">
                <a:solidFill>
                  <a:srgbClr val="3333FF"/>
                </a:solidFill>
              </a:rPr>
              <a:t>с.Брехово</a:t>
            </a:r>
            <a:endParaRPr lang="ru-RU" altLang="ru-RU" sz="2800" b="1" i="1" dirty="0">
              <a:solidFill>
                <a:srgbClr val="3333FF"/>
              </a:solidFill>
            </a:endParaRPr>
          </a:p>
        </p:txBody>
      </p: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285750" y="857250"/>
            <a:ext cx="8572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200" b="1" dirty="0">
                <a:cs typeface="Times New Roman" pitchFamily="18" charset="0"/>
              </a:rPr>
              <a:t>Приоритет</a:t>
            </a:r>
            <a:r>
              <a:rPr lang="ru-RU" altLang="ru-RU" sz="2200" dirty="0">
                <a:cs typeface="Times New Roman" pitchFamily="18" charset="0"/>
              </a:rPr>
              <a:t>  - объекты, попадающие под </a:t>
            </a:r>
            <a:r>
              <a:rPr lang="ru-RU" altLang="ru-RU" sz="2200" dirty="0" err="1">
                <a:cs typeface="Times New Roman" pitchFamily="18" charset="0"/>
              </a:rPr>
              <a:t>софинансирование</a:t>
            </a:r>
            <a:r>
              <a:rPr lang="ru-RU" altLang="ru-RU" sz="2200" dirty="0">
                <a:cs typeface="Times New Roman" pitchFamily="18" charset="0"/>
              </a:rPr>
              <a:t> региональных и федеральных программ 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357158" y="1643050"/>
          <a:ext cx="8435280" cy="22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06203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9F3D2-A26F-4C87-A236-1372F90CC0F9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7158" y="1214423"/>
            <a:ext cx="8435279" cy="785818"/>
            <a:chOff x="0" y="-191127"/>
            <a:chExt cx="8435279" cy="7903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-191127"/>
              <a:ext cx="8435279" cy="7903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0" y="-191126"/>
              <a:ext cx="8435279" cy="642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chemeClr val="bg1"/>
                  </a:solidFill>
                </a:rPr>
                <a:t>Всего 9,7 млн. рублей </a:t>
              </a:r>
              <a:endParaRPr lang="ru-RU" sz="3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7159" y="2071679"/>
            <a:ext cx="2714643" cy="1285883"/>
            <a:chOff x="2651" y="576065"/>
            <a:chExt cx="2838264" cy="1543651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2651" y="576065"/>
              <a:ext cx="2838264" cy="154365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651" y="576065"/>
              <a:ext cx="2838264" cy="1543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 района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0,7 млн.рублей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00364" y="2071678"/>
            <a:ext cx="2853930" cy="1357321"/>
            <a:chOff x="2550116" y="-9432"/>
            <a:chExt cx="2853930" cy="1629408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2692992" y="-9431"/>
              <a:ext cx="2711054" cy="154365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550116" y="-9432"/>
              <a:ext cx="2853930" cy="16294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Пермского края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1,6 млн.рублей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929322" y="1928802"/>
            <a:ext cx="3214678" cy="1428760"/>
            <a:chOff x="5477279" y="303656"/>
            <a:chExt cx="3182684" cy="1816060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5477279" y="485262"/>
              <a:ext cx="2879571" cy="163445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5477279" y="303656"/>
              <a:ext cx="3182684" cy="16690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бюджет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7,4</a:t>
              </a:r>
              <a:r>
                <a:rPr lang="ru-RU" sz="2600" b="1" i="1" kern="1200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млн.рублей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596" y="3429000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Обеспечение жильем отдельных категорий граждан, установленных Федеральным законом № 5-ФЗ «О ветеранах», «О социальной защите инвалидов в РФ» - </a:t>
            </a:r>
            <a:r>
              <a:rPr lang="ru-RU" sz="2000" b="1" dirty="0" smtClean="0">
                <a:solidFill>
                  <a:srgbClr val="000099"/>
                </a:solidFill>
              </a:rPr>
              <a:t>1,3 млн. рублей    (2 чел.)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CC04D1"/>
                </a:solidFill>
              </a:rPr>
              <a:t>Указ Президента РФ № 714 «Об обеспечении жильем ветеранов Великой Отечественной войны 1941 - 1945 годов - </a:t>
            </a:r>
            <a:r>
              <a:rPr lang="ru-RU" sz="2000" b="1" dirty="0" smtClean="0">
                <a:solidFill>
                  <a:srgbClr val="CC04D1"/>
                </a:solidFill>
              </a:rPr>
              <a:t>5,1 млн. рублей          (4 чел.)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CC04D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Обеспечение жильем молодых семей (в рамках ФЦП «Жилище»)-</a:t>
            </a:r>
            <a:r>
              <a:rPr lang="ru-RU" sz="2000" b="1" dirty="0" smtClean="0">
                <a:solidFill>
                  <a:srgbClr val="000099"/>
                </a:solidFill>
              </a:rPr>
              <a:t>3,4 млн. рублей (5 семей)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285728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Субсидии на строительство (приобретение) жилья отдельным категориям граждан 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358188" cy="114300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на 2016 год утвержден Решением Земского собрания от 24.12.2015 № 250</a:t>
            </a:r>
            <a:b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 параметрами на 3 года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6DE14-89EB-459A-9B60-628F2EA67435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539552" y="1484784"/>
            <a:ext cx="8286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2000" b="1" dirty="0">
                <a:solidFill>
                  <a:srgbClr val="3333CC"/>
                </a:solidFill>
              </a:rPr>
              <a:t>Ревизионной комиссией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направлено </a:t>
            </a:r>
            <a:r>
              <a:rPr lang="ru-RU" altLang="ru-RU" sz="2000" b="1" dirty="0">
                <a:solidFill>
                  <a:srgbClr val="3333CC"/>
                </a:solidFill>
              </a:rPr>
              <a:t>заключение о соответствии требованиям бюджетного законодательства РФ проекта бюджета муниципального района на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2016 </a:t>
            </a:r>
            <a:r>
              <a:rPr lang="ru-RU" altLang="ru-RU" sz="2000" b="1" dirty="0">
                <a:solidFill>
                  <a:srgbClr val="3333CC"/>
                </a:solidFill>
              </a:rPr>
              <a:t>год и плановый период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2017-2018 </a:t>
            </a:r>
            <a:r>
              <a:rPr lang="ru-RU" altLang="ru-RU" sz="2000" b="1" dirty="0">
                <a:solidFill>
                  <a:srgbClr val="3333CC"/>
                </a:solidFill>
              </a:rPr>
              <a:t>гг.</a:t>
            </a:r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467544" y="2780928"/>
            <a:ext cx="8286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</a:rPr>
              <a:t>Основные ограничения и требования, установленные  Бюджетным кодексом РФ проектом бюджета выполнены. Учтены рекомендации </a:t>
            </a:r>
            <a:r>
              <a:rPr lang="ru-RU" alt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Министерства финансов ПК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</a:rPr>
              <a:t>по </a:t>
            </a:r>
            <a:r>
              <a:rPr lang="ru-RU" alt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проекту бюджета</a:t>
            </a:r>
            <a:endParaRPr lang="ru-RU" alt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174" name="Прямоугольник 8"/>
          <p:cNvSpPr>
            <a:spLocks noChangeArrowheads="1"/>
          </p:cNvSpPr>
          <p:nvPr/>
        </p:nvSpPr>
        <p:spPr bwMode="auto">
          <a:xfrm>
            <a:off x="571472" y="4071942"/>
            <a:ext cx="8286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2000" b="1" dirty="0">
                <a:solidFill>
                  <a:srgbClr val="3333CC"/>
                </a:solidFill>
              </a:rPr>
              <a:t>Заключено Соглашение на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2016 </a:t>
            </a:r>
            <a:r>
              <a:rPr lang="ru-RU" altLang="ru-RU" sz="2000" b="1" dirty="0">
                <a:solidFill>
                  <a:srgbClr val="3333CC"/>
                </a:solidFill>
              </a:rPr>
              <a:t>год о мерах по повышению эффективности использования бюджетных средств и увеличению налоговых и неналоговых доходов бюджета, а также  осуществления контроля за их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исполнением</a:t>
            </a:r>
            <a:endParaRPr lang="ru-RU" altLang="ru-RU" sz="2000" b="1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57214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 2016 году 7 раз вносились изменения в решение о бюджете муниципального района по корректировке доходной и расходной части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Информация по использованию средств резервного фонда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 2016 году</a:t>
            </a:r>
          </a:p>
        </p:txBody>
      </p:sp>
      <p:sp>
        <p:nvSpPr>
          <p:cNvPr id="6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6F527-9C9F-48C2-8936-94EDE09224F1}" type="slidenum">
              <a:rPr lang="ru-RU" sz="14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928670"/>
            <a:ext cx="735811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Резервный фонд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143372" y="1714488"/>
            <a:ext cx="500063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286124"/>
            <a:ext cx="7429501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b="1" dirty="0" smtClean="0"/>
              <a:t>ремонтные работ </a:t>
            </a:r>
            <a:r>
              <a:rPr lang="ru-RU" b="1" dirty="0" err="1" smtClean="0"/>
              <a:t>ы</a:t>
            </a:r>
            <a:r>
              <a:rPr lang="ru-RU" b="1" dirty="0" smtClean="0"/>
              <a:t> систем водоснабжения  района </a:t>
            </a:r>
          </a:p>
          <a:p>
            <a:pPr marL="342900" indent="-342900" algn="ctr">
              <a:defRPr/>
            </a:pPr>
            <a:r>
              <a:rPr lang="ru-RU" b="1" dirty="0" smtClean="0"/>
              <a:t>в целях обеспечения бесперебойного водоснабжения населения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143116"/>
            <a:ext cx="7358063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b="1" dirty="0" smtClean="0"/>
              <a:t>ремонтно-восстановительные работы автомобильных дорог в результате значительного подъема уровня воды на водных объектах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500570"/>
            <a:ext cx="7358063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b="1" dirty="0" smtClean="0"/>
              <a:t>восстановительные работы кровли муниципального общеобразовательного учреждения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429264"/>
            <a:ext cx="7358063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b="1" dirty="0" smtClean="0"/>
              <a:t>предотвращение возгорания земельного участка в урочище «Мокрое»; обеспечение аварийно-спасательных работ при неблагоприятных погодных  условия</a:t>
            </a:r>
            <a:r>
              <a:rPr lang="ru-RU" dirty="0" smtClean="0"/>
              <a:t>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370414" cy="928670"/>
          </a:xfrm>
          <a:prstGeom prst="rect">
            <a:avLst/>
          </a:prstGeom>
          <a:noFill/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6143668" cy="857256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Финансовая помощь передаваемая бюджетам поселений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83959-DF9A-413F-A5B2-D2E8446E1E2E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21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857224" y="1214422"/>
            <a:ext cx="307183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Передача полномочий на уровень поселений</a:t>
            </a:r>
            <a:endParaRPr lang="en-US" altLang="ru-RU" sz="2000" b="1" dirty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5006975" y="1174750"/>
            <a:ext cx="3786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/>
              <a:t>Софинансирование полномочий поселений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000100" y="1841500"/>
            <a:ext cx="500090" cy="444493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28" idx="0"/>
          </p:cNvCxnSpPr>
          <p:nvPr/>
        </p:nvCxnSpPr>
        <p:spPr>
          <a:xfrm>
            <a:off x="2857500" y="1857374"/>
            <a:ext cx="500054" cy="42861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7158" y="3286124"/>
            <a:ext cx="1857375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Участие в организации утилизации </a:t>
            </a:r>
            <a:r>
              <a:rPr lang="ru-RU" sz="1600" dirty="0"/>
              <a:t>отходов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3286124"/>
            <a:ext cx="1857375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Дорожная деятельность в отношении дорог  МР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3504" y="4214818"/>
            <a:ext cx="3214688" cy="228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Софинансирование расходов  полномочий  городского поселения по ремонту дорог   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2 379,0 тыс. рублей</a:t>
            </a:r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5643578"/>
            <a:ext cx="14287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691,4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43174" y="5643578"/>
            <a:ext cx="164307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954,6</a:t>
            </a:r>
          </a:p>
          <a:p>
            <a:pPr algn="ctr">
              <a:defRPr/>
            </a:pPr>
            <a:r>
              <a:rPr lang="ru-RU" dirty="0" smtClean="0"/>
              <a:t>тыс.рублей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6625844" y="1946660"/>
            <a:ext cx="428626" cy="10715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7158" y="4714884"/>
            <a:ext cx="392909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поселения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529407" y="4971263"/>
            <a:ext cx="1370014" cy="158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701906" y="4870466"/>
            <a:ext cx="1604978" cy="793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C:\Documents and Settings\bd09sn\Рабочий стол\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1857388" cy="100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 descr="C:\Users\Olga\Desktop\26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28860" y="2285992"/>
            <a:ext cx="1857388" cy="10001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1026" name="Picture 2" descr="C:\Documents and Settings\bd09sn\Рабочий стол\dsc081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857364"/>
            <a:ext cx="321471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82AB40-0141-4E2D-BBF1-FA42E22673F8}" type="slidenum">
              <a:rPr lang="en-US" altLang="ru-RU" sz="140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altLang="ru-RU" sz="14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071546"/>
            <a:ext cx="8655496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Утверждено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с объемом            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497 186,2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defRPr/>
            </a:pP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188641"/>
            <a:ext cx="89289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Расходы на реализацию муниципальных целевых программ в </a:t>
            </a:r>
            <a:r>
              <a:rPr lang="ru-RU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2016 </a:t>
            </a:r>
            <a:r>
              <a:rPr lang="ru-RU" sz="2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году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2571744"/>
            <a:ext cx="8358246" cy="8566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программы учавствовали в софинансировании с краевыми и федеральными  целевыми программами 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3581173"/>
            <a:ext cx="3165253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комфортной среды проживания на территории Суксунского муниципального района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3581173"/>
            <a:ext cx="2440292" cy="12241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Территориальное развитие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321" y="3571876"/>
            <a:ext cx="2588167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Суксунского района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69101" y="5025251"/>
            <a:ext cx="698488" cy="220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1714495" y="5000621"/>
            <a:ext cx="714366" cy="285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232525" y="5073651"/>
            <a:ext cx="695325" cy="15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616450" y="5027613"/>
            <a:ext cx="714375" cy="23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838281" y="5091907"/>
            <a:ext cx="639763" cy="1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67100" y="4805363"/>
            <a:ext cx="195263" cy="690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82021" y="5495278"/>
            <a:ext cx="2087562" cy="9890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1 064,6-ФБ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1 632,5-КБ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46311" y="5497513"/>
            <a:ext cx="2087563" cy="9890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71,8 -КБ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51588" y="5499100"/>
            <a:ext cx="2089150" cy="9890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45 061,7 -КБ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0478" cy="114298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142984"/>
          <a:ext cx="8496300" cy="1071570"/>
        </p:xfrm>
        <a:graphic>
          <a:graphicData uri="http://schemas.openxmlformats.org/drawingml/2006/table">
            <a:tbl>
              <a:tblPr/>
              <a:tblGrid>
                <a:gridCol w="6877958"/>
                <a:gridCol w="1618342"/>
              </a:tblGrid>
              <a:tr h="5595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Просроченная кредиторская, дебиторская  задолженность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01.01.2017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5">
                <a:tc vMerge="1">
                  <a:txBody>
                    <a:bodyPr/>
                    <a:lstStyle/>
                    <a:p>
                      <a:pPr algn="just" fontAlgn="b"/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08" name="TextBox 6"/>
          <p:cNvSpPr txBox="1">
            <a:spLocks noChangeArrowheads="1"/>
          </p:cNvSpPr>
          <p:nvPr/>
        </p:nvSpPr>
        <p:spPr bwMode="auto">
          <a:xfrm>
            <a:off x="928688" y="285750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cs typeface="Times New Roman" pitchFamily="18" charset="0"/>
              </a:rPr>
              <a:t>Сведения о просроченной задолженности бюджета </a:t>
            </a:r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тыс.рублей</a:t>
            </a:r>
            <a:endParaRPr lang="ru-RU" altLang="ru-RU" sz="2400" b="1" dirty="0">
              <a:cs typeface="Times New Roman" pitchFamily="18" charset="0"/>
            </a:endParaRPr>
          </a:p>
        </p:txBody>
      </p:sp>
      <p:sp>
        <p:nvSpPr>
          <p:cNvPr id="29709" name="Прямоугольник 3"/>
          <p:cNvSpPr>
            <a:spLocks noChangeArrowheads="1"/>
          </p:cNvSpPr>
          <p:nvPr/>
        </p:nvSpPr>
        <p:spPr bwMode="auto">
          <a:xfrm>
            <a:off x="857250" y="3071813"/>
            <a:ext cx="7715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Объем задолженности муниципальных учреждений по налогам во все уровни бюджетов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35ED0-4F68-46DE-B871-7D6DBC894645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23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88" y="4357688"/>
          <a:ext cx="6096000" cy="1028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01.01.2016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01.01.2017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1551428" cy="1071546"/>
          </a:xfrm>
          <a:prstGeom prst="rect">
            <a:avLst/>
          </a:prstGeom>
          <a:noFill/>
        </p:spPr>
      </p:pic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1428728" y="2428868"/>
            <a:ext cx="6715172" cy="4214842"/>
            <a:chOff x="1524000" y="1818934"/>
            <a:chExt cx="6120509" cy="3374066"/>
          </a:xfrm>
        </p:grpSpPr>
        <p:sp>
          <p:nvSpPr>
            <p:cNvPr id="7" name="Полилиния 6"/>
            <p:cNvSpPr/>
            <p:nvPr/>
          </p:nvSpPr>
          <p:spPr>
            <a:xfrm>
              <a:off x="1548531" y="1818934"/>
              <a:ext cx="6095978" cy="1386275"/>
            </a:xfrm>
            <a:custGeom>
              <a:avLst/>
              <a:gdLst>
                <a:gd name="connsiteX0" fmla="*/ 0 w 6096000"/>
                <a:gd name="connsiteY0" fmla="*/ 156003 h 936000"/>
                <a:gd name="connsiteX1" fmla="*/ 156003 w 6096000"/>
                <a:gd name="connsiteY1" fmla="*/ 0 h 936000"/>
                <a:gd name="connsiteX2" fmla="*/ 5939997 w 6096000"/>
                <a:gd name="connsiteY2" fmla="*/ 0 h 936000"/>
                <a:gd name="connsiteX3" fmla="*/ 6096000 w 6096000"/>
                <a:gd name="connsiteY3" fmla="*/ 156003 h 936000"/>
                <a:gd name="connsiteX4" fmla="*/ 6096000 w 6096000"/>
                <a:gd name="connsiteY4" fmla="*/ 779997 h 936000"/>
                <a:gd name="connsiteX5" fmla="*/ 5939997 w 6096000"/>
                <a:gd name="connsiteY5" fmla="*/ 936000 h 936000"/>
                <a:gd name="connsiteX6" fmla="*/ 156003 w 6096000"/>
                <a:gd name="connsiteY6" fmla="*/ 936000 h 936000"/>
                <a:gd name="connsiteX7" fmla="*/ 0 w 6096000"/>
                <a:gd name="connsiteY7" fmla="*/ 779997 h 936000"/>
                <a:gd name="connsiteX8" fmla="*/ 0 w 6096000"/>
                <a:gd name="connsiteY8" fmla="*/ 156003 h 9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9360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5939997" y="0"/>
                  </a:lnTo>
                  <a:cubicBezTo>
                    <a:pt x="6026155" y="0"/>
                    <a:pt x="6096000" y="69845"/>
                    <a:pt x="6096000" y="156003"/>
                  </a:cubicBezTo>
                  <a:lnTo>
                    <a:pt x="6096000" y="779997"/>
                  </a:lnTo>
                  <a:cubicBezTo>
                    <a:pt x="6096000" y="866155"/>
                    <a:pt x="6026155" y="936000"/>
                    <a:pt x="59399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4282" tIns="194282" rIns="194282" bIns="194282" spcCol="1270" anchor="ctr"/>
            <a:lstStyle/>
            <a:p>
              <a:pPr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9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24000" y="2601349"/>
              <a:ext cx="6095978" cy="828440"/>
            </a:xfrm>
            <a:custGeom>
              <a:avLst/>
              <a:gdLst>
                <a:gd name="connsiteX0" fmla="*/ 0 w 6096000"/>
                <a:gd name="connsiteY0" fmla="*/ 0 h 828000"/>
                <a:gd name="connsiteX1" fmla="*/ 6096000 w 6096000"/>
                <a:gd name="connsiteY1" fmla="*/ 0 h 828000"/>
                <a:gd name="connsiteX2" fmla="*/ 6096000 w 6096000"/>
                <a:gd name="connsiteY2" fmla="*/ 828000 h 828000"/>
                <a:gd name="connsiteX3" fmla="*/ 0 w 6096000"/>
                <a:gd name="connsiteY3" fmla="*/ 828000 h 828000"/>
                <a:gd name="connsiteX4" fmla="*/ 0 w 6096000"/>
                <a:gd name="connsiteY4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28000">
                  <a:moveTo>
                    <a:pt x="0" y="0"/>
                  </a:moveTo>
                  <a:lnTo>
                    <a:pt x="6096000" y="0"/>
                  </a:lnTo>
                  <a:lnTo>
                    <a:pt x="6096000" y="828000"/>
                  </a:lnTo>
                  <a:lnTo>
                    <a:pt x="0" y="82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ru-RU" sz="30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24000" y="3429788"/>
              <a:ext cx="6095978" cy="1348992"/>
            </a:xfrm>
            <a:custGeom>
              <a:avLst/>
              <a:gdLst>
                <a:gd name="connsiteX0" fmla="*/ 0 w 6096000"/>
                <a:gd name="connsiteY0" fmla="*/ 156003 h 936000"/>
                <a:gd name="connsiteX1" fmla="*/ 156003 w 6096000"/>
                <a:gd name="connsiteY1" fmla="*/ 0 h 936000"/>
                <a:gd name="connsiteX2" fmla="*/ 5939997 w 6096000"/>
                <a:gd name="connsiteY2" fmla="*/ 0 h 936000"/>
                <a:gd name="connsiteX3" fmla="*/ 6096000 w 6096000"/>
                <a:gd name="connsiteY3" fmla="*/ 156003 h 936000"/>
                <a:gd name="connsiteX4" fmla="*/ 6096000 w 6096000"/>
                <a:gd name="connsiteY4" fmla="*/ 779997 h 936000"/>
                <a:gd name="connsiteX5" fmla="*/ 5939997 w 6096000"/>
                <a:gd name="connsiteY5" fmla="*/ 936000 h 936000"/>
                <a:gd name="connsiteX6" fmla="*/ 156003 w 6096000"/>
                <a:gd name="connsiteY6" fmla="*/ 936000 h 936000"/>
                <a:gd name="connsiteX7" fmla="*/ 0 w 6096000"/>
                <a:gd name="connsiteY7" fmla="*/ 779997 h 936000"/>
                <a:gd name="connsiteX8" fmla="*/ 0 w 6096000"/>
                <a:gd name="connsiteY8" fmla="*/ 156003 h 9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9360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5939997" y="0"/>
                  </a:lnTo>
                  <a:cubicBezTo>
                    <a:pt x="6026155" y="0"/>
                    <a:pt x="6096000" y="69845"/>
                    <a:pt x="6096000" y="156003"/>
                  </a:cubicBezTo>
                  <a:lnTo>
                    <a:pt x="6096000" y="779997"/>
                  </a:lnTo>
                  <a:cubicBezTo>
                    <a:pt x="6096000" y="866155"/>
                    <a:pt x="6026155" y="936000"/>
                    <a:pt x="59399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4282" tIns="194282" rIns="194282" bIns="194282" spcCol="1270" anchor="ctr"/>
            <a:lstStyle/>
            <a:p>
              <a:pPr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9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24000" y="4364560"/>
              <a:ext cx="6095978" cy="828440"/>
            </a:xfrm>
            <a:custGeom>
              <a:avLst/>
              <a:gdLst>
                <a:gd name="connsiteX0" fmla="*/ 0 w 6096000"/>
                <a:gd name="connsiteY0" fmla="*/ 0 h 828000"/>
                <a:gd name="connsiteX1" fmla="*/ 6096000 w 6096000"/>
                <a:gd name="connsiteY1" fmla="*/ 0 h 828000"/>
                <a:gd name="connsiteX2" fmla="*/ 6096000 w 6096000"/>
                <a:gd name="connsiteY2" fmla="*/ 828000 h 828000"/>
                <a:gd name="connsiteX3" fmla="*/ 0 w 6096000"/>
                <a:gd name="connsiteY3" fmla="*/ 828000 h 828000"/>
                <a:gd name="connsiteX4" fmla="*/ 0 w 6096000"/>
                <a:gd name="connsiteY4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28000">
                  <a:moveTo>
                    <a:pt x="0" y="0"/>
                  </a:moveTo>
                  <a:lnTo>
                    <a:pt x="6096000" y="0"/>
                  </a:lnTo>
                  <a:lnTo>
                    <a:pt x="6096000" y="828000"/>
                  </a:lnTo>
                  <a:lnTo>
                    <a:pt x="0" y="82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ru-RU" sz="3000" dirty="0"/>
            </a:p>
          </p:txBody>
        </p:sp>
      </p:grp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36830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8754-BCE3-46EF-A3EF-50BFE186B372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24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1071546"/>
          <a:ext cx="6572296" cy="115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747"/>
                <a:gridCol w="2965549"/>
              </a:tblGrid>
              <a:tr h="5982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начало</a:t>
                      </a:r>
                      <a:r>
                        <a:rPr lang="ru-RU" sz="2000" baseline="0" dirty="0" smtClean="0"/>
                        <a:t> года, тыс.рублей</a:t>
                      </a:r>
                      <a:endParaRPr lang="ru-RU" sz="2000" dirty="0"/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конец</a:t>
                      </a:r>
                      <a:r>
                        <a:rPr lang="ru-RU" sz="2000" baseline="0" dirty="0" smtClean="0"/>
                        <a:t> года, тыс.рублей</a:t>
                      </a:r>
                      <a:endParaRPr lang="ru-RU" sz="2000" dirty="0"/>
                    </a:p>
                  </a:txBody>
                  <a:tcPr marL="91439" marR="91439" marT="45645" marB="45645"/>
                </a:tc>
              </a:tr>
              <a:tr h="42728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 marL="91439" marR="91439" marT="45645" marB="45645"/>
                </a:tc>
              </a:tr>
            </a:tbl>
          </a:graphicData>
        </a:graphic>
      </p:graphicFrame>
      <p:sp>
        <p:nvSpPr>
          <p:cNvPr id="30736" name="Прямоугольник 6"/>
          <p:cNvSpPr>
            <a:spLocks noChangeArrowheads="1"/>
          </p:cNvSpPr>
          <p:nvPr/>
        </p:nvSpPr>
        <p:spPr bwMode="auto">
          <a:xfrm>
            <a:off x="1547813" y="2316163"/>
            <a:ext cx="3857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 dirty="0" smtClean="0">
              <a:solidFill>
                <a:schemeClr val="bg1"/>
              </a:solidFill>
            </a:endParaRPr>
          </a:p>
          <a:p>
            <a:r>
              <a:rPr lang="ru-RU" altLang="ru-RU" sz="2400" b="1" dirty="0" smtClean="0">
                <a:solidFill>
                  <a:schemeClr val="bg1"/>
                </a:solidFill>
              </a:rPr>
              <a:t>Кредиты </a:t>
            </a:r>
            <a:r>
              <a:rPr lang="ru-RU" altLang="ru-RU" sz="2400" b="1" dirty="0">
                <a:solidFill>
                  <a:schemeClr val="bg1"/>
                </a:solidFill>
              </a:rPr>
              <a:t>кредитных организаций в валюте Российской Федерации</a:t>
            </a:r>
          </a:p>
        </p:txBody>
      </p:sp>
      <p:sp>
        <p:nvSpPr>
          <p:cNvPr id="30737" name="TextBox 7"/>
          <p:cNvSpPr txBox="1">
            <a:spLocks noChangeArrowheads="1"/>
          </p:cNvSpPr>
          <p:nvPr/>
        </p:nvSpPr>
        <p:spPr bwMode="auto">
          <a:xfrm>
            <a:off x="5357818" y="278605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                      -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30738" name="Прямоугольник 8"/>
          <p:cNvSpPr>
            <a:spLocks noChangeArrowheads="1"/>
          </p:cNvSpPr>
          <p:nvPr/>
        </p:nvSpPr>
        <p:spPr bwMode="auto">
          <a:xfrm>
            <a:off x="1428728" y="4500570"/>
            <a:ext cx="64913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</a:rPr>
              <a:t>Бюджетные кредиты, привлеченные в бюджет Суксунского района от других бюджетов бюджетной системы Российской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Федерации</a:t>
            </a:r>
          </a:p>
          <a:p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30739" name="TextBox 9"/>
          <p:cNvSpPr txBox="1">
            <a:spLocks noChangeArrowheads="1"/>
          </p:cNvSpPr>
          <p:nvPr/>
        </p:nvSpPr>
        <p:spPr bwMode="auto">
          <a:xfrm>
            <a:off x="6000760" y="4786322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           -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85750" y="214313"/>
            <a:ext cx="85725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500" b="1" dirty="0">
                <a:cs typeface="Times New Roman" pitchFamily="18" charset="0"/>
              </a:rPr>
              <a:t>Размещение муниципальных заказов на закупки товаров, работ, услуг в </a:t>
            </a:r>
            <a:r>
              <a:rPr lang="ru-RU" altLang="ru-RU" sz="2500" b="1" dirty="0" smtClean="0">
                <a:cs typeface="Times New Roman" pitchFamily="18" charset="0"/>
              </a:rPr>
              <a:t>2016 </a:t>
            </a:r>
            <a:r>
              <a:rPr lang="ru-RU" altLang="ru-RU" sz="2500" b="1" dirty="0">
                <a:cs typeface="Times New Roman" pitchFamily="18" charset="0"/>
              </a:rPr>
              <a:t>году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57188" y="1428750"/>
            <a:ext cx="857253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cs typeface="Times New Roman" pitchFamily="18" charset="0"/>
              </a:rPr>
              <a:t>Количество проведенных муниципальных закупок (лотов)</a:t>
            </a:r>
            <a:r>
              <a:rPr lang="en-US" altLang="ru-RU" sz="2400" b="1" dirty="0">
                <a:cs typeface="Times New Roman" pitchFamily="18" charset="0"/>
              </a:rPr>
              <a:t> </a:t>
            </a:r>
            <a:r>
              <a:rPr lang="ru-RU" altLang="ru-RU" sz="2400" b="1" dirty="0">
                <a:cs typeface="Times New Roman" pitchFamily="18" charset="0"/>
              </a:rPr>
              <a:t>по всем способам закупок – </a:t>
            </a:r>
            <a:r>
              <a:rPr lang="ru-RU" altLang="ru-RU" sz="2400" b="1" dirty="0" smtClean="0">
                <a:cs typeface="Times New Roman" pitchFamily="18" charset="0"/>
              </a:rPr>
              <a:t>1311</a:t>
            </a:r>
            <a:endParaRPr lang="ru-RU" altLang="ru-RU" sz="2400" b="1" dirty="0">
              <a:cs typeface="Times New Roman" pitchFamily="18" charset="0"/>
            </a:endParaRPr>
          </a:p>
          <a:p>
            <a:pPr algn="just"/>
            <a:r>
              <a:rPr lang="ru-RU" altLang="ru-RU" sz="2400" b="1" dirty="0">
                <a:solidFill>
                  <a:srgbClr val="339933"/>
                </a:solidFill>
                <a:cs typeface="Times New Roman" pitchFamily="18" charset="0"/>
              </a:rPr>
              <a:t>Количество заключенных контрактов (договоров)- </a:t>
            </a:r>
            <a:r>
              <a:rPr lang="ru-RU" altLang="ru-RU" sz="2400" b="1" dirty="0" smtClean="0">
                <a:solidFill>
                  <a:srgbClr val="339933"/>
                </a:solidFill>
                <a:cs typeface="Times New Roman" pitchFamily="18" charset="0"/>
              </a:rPr>
              <a:t>1291</a:t>
            </a:r>
            <a:endParaRPr lang="ru-RU" altLang="ru-RU" sz="2400" b="1" dirty="0">
              <a:solidFill>
                <a:srgbClr val="339933"/>
              </a:solidFill>
              <a:cs typeface="Times New Roman" pitchFamily="18" charset="0"/>
            </a:endParaRPr>
          </a:p>
          <a:p>
            <a:pPr algn="just"/>
            <a:endParaRPr lang="ru-RU" altLang="ru-RU" sz="2400" dirty="0">
              <a:cs typeface="Times New Roman" pitchFamily="18" charset="0"/>
            </a:endParaRPr>
          </a:p>
          <a:p>
            <a:pPr algn="just"/>
            <a:r>
              <a:rPr lang="ru-RU" altLang="ru-RU" sz="2400" b="1" dirty="0">
                <a:solidFill>
                  <a:srgbClr val="000099"/>
                </a:solidFill>
                <a:cs typeface="Times New Roman" pitchFamily="18" charset="0"/>
              </a:rPr>
              <a:t>Стоимость лотов выставленная на конкурсы и др. способы закупок </a:t>
            </a:r>
            <a:r>
              <a:rPr lang="ru-RU" altLang="ru-RU" sz="2400" b="1" dirty="0" smtClean="0">
                <a:solidFill>
                  <a:srgbClr val="000099"/>
                </a:solidFill>
                <a:cs typeface="Times New Roman" pitchFamily="18" charset="0"/>
              </a:rPr>
              <a:t>– 183 535 </a:t>
            </a:r>
            <a:r>
              <a:rPr lang="ru-RU" altLang="ru-RU" sz="2400" b="1" dirty="0">
                <a:solidFill>
                  <a:srgbClr val="000099"/>
                </a:solidFill>
                <a:cs typeface="Times New Roman" pitchFamily="18" charset="0"/>
              </a:rPr>
              <a:t>тыс. рублей. Стоимость контрактов (договоров) заключенная по итогам процедур </a:t>
            </a:r>
            <a:r>
              <a:rPr lang="ru-RU" altLang="ru-RU" sz="2400" b="1" dirty="0" smtClean="0">
                <a:solidFill>
                  <a:srgbClr val="000099"/>
                </a:solidFill>
                <a:cs typeface="Times New Roman" pitchFamily="18" charset="0"/>
              </a:rPr>
              <a:t>169 905 тыс</a:t>
            </a:r>
            <a:r>
              <a:rPr lang="ru-RU" altLang="ru-RU" sz="2400" b="1" dirty="0">
                <a:solidFill>
                  <a:srgbClr val="000099"/>
                </a:solidFill>
                <a:cs typeface="Times New Roman" pitchFamily="18" charset="0"/>
              </a:rPr>
              <a:t>. рублей.</a:t>
            </a:r>
          </a:p>
          <a:p>
            <a:pPr algn="just"/>
            <a:endParaRPr lang="ru-RU" altLang="ru-RU" sz="2400" b="1" dirty="0">
              <a:cs typeface="Times New Roman" pitchFamily="18" charset="0"/>
            </a:endParaRPr>
          </a:p>
          <a:p>
            <a:pPr algn="just"/>
            <a:r>
              <a:rPr lang="ru-RU" altLang="ru-RU" sz="2400" b="1" dirty="0">
                <a:cs typeface="Times New Roman" pitchFamily="18" charset="0"/>
              </a:rPr>
              <a:t>Экономия средств </a:t>
            </a:r>
            <a:r>
              <a:rPr lang="ru-RU" altLang="ru-RU" sz="2400" dirty="0" smtClean="0"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3 774 </a:t>
            </a:r>
            <a:r>
              <a:rPr lang="ru-RU" altLang="ru-RU" sz="2400" b="1" dirty="0">
                <a:solidFill>
                  <a:srgbClr val="CC04D1"/>
                </a:solidFill>
                <a:cs typeface="Times New Roman" pitchFamily="18" charset="0"/>
              </a:rPr>
              <a:t>тыс. рублей, в т. ч. </a:t>
            </a:r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 2442   тыс</a:t>
            </a:r>
            <a:r>
              <a:rPr lang="ru-RU" altLang="ru-RU" sz="2400" b="1" dirty="0">
                <a:solidFill>
                  <a:srgbClr val="CC04D1"/>
                </a:solidFill>
                <a:cs typeface="Times New Roman" pitchFamily="18" charset="0"/>
              </a:rPr>
              <a:t>. рублей по </a:t>
            </a:r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аукционам; 883,0 </a:t>
            </a:r>
            <a:r>
              <a:rPr lang="ru-RU" altLang="ru-RU" sz="2400" b="1" dirty="0">
                <a:solidFill>
                  <a:srgbClr val="CC04D1"/>
                </a:solidFill>
                <a:cs typeface="Times New Roman" pitchFamily="18" charset="0"/>
              </a:rPr>
              <a:t>тыс.рублей по запросам </a:t>
            </a:r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котировок;   449 тыс</a:t>
            </a:r>
            <a:r>
              <a:rPr lang="ru-RU" altLang="ru-RU" sz="2400" b="1" dirty="0">
                <a:solidFill>
                  <a:srgbClr val="CC04D1"/>
                </a:solidFill>
                <a:cs typeface="Times New Roman" pitchFamily="18" charset="0"/>
              </a:rPr>
              <a:t>. рублей  открытый </a:t>
            </a:r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конкурс;</a:t>
            </a:r>
          </a:p>
          <a:p>
            <a:pPr algn="just"/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закупки у субъектов малого предпринимательства - 10,9 % .</a:t>
            </a:r>
            <a:endParaRPr lang="ru-RU" altLang="ru-RU" sz="2400" b="1" dirty="0">
              <a:solidFill>
                <a:srgbClr val="CC04D1"/>
              </a:solidFill>
              <a:cs typeface="Times New Roman" pitchFamily="18" charset="0"/>
            </a:endParaRPr>
          </a:p>
          <a:p>
            <a:endParaRPr lang="ru-RU" altLang="ru-RU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453336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29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7"/>
          <p:cNvPicPr>
            <a:picLocks noChangeAspect="1"/>
          </p:cNvPicPr>
          <p:nvPr/>
        </p:nvPicPr>
        <p:blipFill>
          <a:blip r:embed="rId2" cstate="print"/>
          <a:srcRect r="13499" b="4878"/>
          <a:stretch>
            <a:fillRect/>
          </a:stretch>
        </p:blipFill>
        <p:spPr bwMode="auto">
          <a:xfrm>
            <a:off x="0" y="0"/>
            <a:ext cx="1723583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214313" y="0"/>
            <a:ext cx="8929687" cy="1071563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cs typeface="Times New Roman" pitchFamily="18" charset="0"/>
              </a:rPr>
              <a:t/>
            </a:r>
            <a:br>
              <a:rPr lang="ru-RU" altLang="ru-RU" sz="2400" b="1" dirty="0" smtClean="0"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показателей 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оглашения, заключаемых  с  </a:t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высокодотационными МО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  <p:graphicFrame>
        <p:nvGraphicFramePr>
          <p:cNvPr id="146490" name="Group 58"/>
          <p:cNvGraphicFramePr>
            <a:graphicFrameLocks noGrp="1"/>
          </p:cNvGraphicFramePr>
          <p:nvPr>
            <p:ph sz="half" idx="1"/>
          </p:nvPr>
        </p:nvGraphicFramePr>
        <p:xfrm>
          <a:off x="0" y="549273"/>
          <a:ext cx="9036051" cy="6190604"/>
        </p:xfrm>
        <a:graphic>
          <a:graphicData uri="http://schemas.openxmlformats.org/drawingml/2006/table">
            <a:tbl>
              <a:tblPr/>
              <a:tblGrid>
                <a:gridCol w="6968161"/>
                <a:gridCol w="1150268"/>
                <a:gridCol w="917622"/>
              </a:tblGrid>
              <a:tr h="587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год факт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7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Просроченная дебиторская задолженность казенных учреждений по консолидированному бюджету МР * 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98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Просроченная кредиторская задолженность казенных учреждений по заработной плате и начислениям, по выплатам  на социальную поддержку населения, по оплате коммунальных услуг   по консолидированному бюджету  МР (ГО)* 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налоговых и неналоговых доходов консолидированного бюджета МР (ГО) на первое число отчетного периода (факт)****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от прошлого года (84 728,1) 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87 675,6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2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дефицита,  утвержденный решением о бюджете муниципального района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14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дефицита  бюджета по данным годового отчета об исполнении бюджета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10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муниципального долга по бюджету муниципального района, установленный решением о бюджете на первое число отчетного периода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3,77%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по бюджету МР (ГО)  на первое число отчетного периода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70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долга, утвержденные решением о бюджете на первое число отчетного периода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77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 по данным годового отчета об исполнении бюджета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70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задолженности в бюджеты различных уровней  муниципальных учреждений по консолидированному бюджету, тыс.рублей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04448" y="6525344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31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Повышение качества управления финансами </a:t>
            </a:r>
            <a:endParaRPr lang="ru-RU" alt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</p:nvPr>
        </p:nvGraphicFramePr>
        <p:xfrm>
          <a:off x="251520" y="1412776"/>
          <a:ext cx="8678198" cy="395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D26D3-FAA1-4D0F-8DFD-9BBCFFCD0029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27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По итогам оценки за 2015 год - 4 место 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Прозрачность бюджетного процесса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BEE5A-4DFE-4566-A0DF-3741E7F5BF45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28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857232"/>
          <a:ext cx="8678198" cy="5487109"/>
        </p:xfrm>
        <a:graphic>
          <a:graphicData uri="http://schemas.openxmlformats.org/drawingml/2006/table">
            <a:tbl>
              <a:tblPr/>
              <a:tblGrid>
                <a:gridCol w="4982432"/>
                <a:gridCol w="3695766"/>
              </a:tblGrid>
              <a:tr h="7542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Ссылка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электронный документ, страницу, содержащие необходимую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на официальном сайте органа местного самоуправления решения о бюджете муниципального района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http://www.suksun.ru/newsite/e107_plugins/content/content.php?20.cat.133  Решение ЗС от 24.12.2015г. №250 "О бюджете Суксунского муниципального района на 2016 год и на плановый период 2017 и 2018 годов" </a:t>
                      </a:r>
                      <a:endParaRPr lang="ru-RU" sz="1600" b="0" i="0" u="none" strike="noStrike" baseline="0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5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на официальном сайте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основных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параметров местных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бюджетов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формате "Бюджет для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http://suksunskij.permarea.ru/Organy-vlasti/budzhet_rajona/budet_dla_grazhdan/</a:t>
                      </a:r>
                      <a:endParaRPr lang="ru-RU" sz="1600" b="0" i="0" u="none" strike="noStrike" dirty="0" smtClean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http://suksun.ru/newsite/page.php?263</a:t>
                      </a:r>
                      <a:endParaRPr lang="ru-RU" sz="1600" b="0" i="0" u="none" strike="noStrike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34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на официальном сайте информационных сообщений для граждан о проведении публичных слушаний по проекту решения о бюджете МР на очередной финансовый год и плановый период </a:t>
                      </a:r>
                    </a:p>
                    <a:p>
                      <a:pPr algn="just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2016 год)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sng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http://www.suksun.ru/newsite/page.php?97 Решение Земского собрания Суксунского муниципального района от 26.11.2015 г. №248</a:t>
                      </a:r>
                      <a:endParaRPr lang="ru-RU" sz="1600" b="0" i="0" u="sng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458200" cy="1470025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9944" y="638132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34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96335">
            <a:off x="68466" y="95620"/>
            <a:ext cx="1386295" cy="103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graphicFrame>
        <p:nvGraphicFramePr>
          <p:cNvPr id="110630" name="Group 38"/>
          <p:cNvGraphicFramePr>
            <a:graphicFrameLocks noGrp="1"/>
          </p:cNvGraphicFramePr>
          <p:nvPr/>
        </p:nvGraphicFramePr>
        <p:xfrm>
          <a:off x="323850" y="4221163"/>
          <a:ext cx="8568952" cy="2448197"/>
        </p:xfrm>
        <a:graphic>
          <a:graphicData uri="http://schemas.openxmlformats.org/drawingml/2006/table">
            <a:tbl>
              <a:tblPr/>
              <a:tblGrid>
                <a:gridCol w="2187302"/>
                <a:gridCol w="1438365"/>
                <a:gridCol w="1564413"/>
                <a:gridCol w="1379748"/>
                <a:gridCol w="808415"/>
                <a:gridCol w="1190709"/>
              </a:tblGrid>
              <a:tr h="32403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6" marR="9143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2015 года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2016/факт 2015, %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  <a:tr h="513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уточненный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3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ДОХОДОВ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РАСХОДОВ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ДЕФИЦИТ(-)/ ПРОФИЦИТ(+)</a:t>
                      </a:r>
                    </a:p>
                  </a:txBody>
                  <a:tcPr marL="91436" marR="9143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505 174,4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497 905,8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7 268,6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546 134,0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569 637,9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-23 503,9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528 331,1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542 173,6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-13 842,5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95,2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108,9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22488" cy="476250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2" name="Rectangle 28"/>
          <p:cNvSpPr>
            <a:spLocks noGrp="1" noChangeArrowheads="1"/>
          </p:cNvSpPr>
          <p:nvPr>
            <p:ph type="title"/>
          </p:nvPr>
        </p:nvSpPr>
        <p:spPr>
          <a:xfrm>
            <a:off x="719138" y="188640"/>
            <a:ext cx="8424862" cy="7397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бюджета муниципального района, тыс.рублей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45" name="Нижний колонтитул 4"/>
          <p:cNvSpPr txBox="1">
            <a:spLocks noGrp="1"/>
          </p:cNvSpPr>
          <p:nvPr/>
        </p:nvSpPr>
        <p:spPr bwMode="auto">
          <a:xfrm>
            <a:off x="3357563" y="6429375"/>
            <a:ext cx="3086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altLang="ru-RU" sz="1200" dirty="0">
              <a:solidFill>
                <a:srgbClr val="045C75"/>
              </a:solidFill>
              <a:latin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-180528" y="1052736"/>
          <a:ext cx="93245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oup 38"/>
          <p:cNvGraphicFramePr>
            <a:graphicFrameLocks noGrp="1"/>
          </p:cNvGraphicFramePr>
          <p:nvPr/>
        </p:nvGraphicFramePr>
        <p:xfrm>
          <a:off x="357158" y="4214818"/>
          <a:ext cx="8568952" cy="2448197"/>
        </p:xfrm>
        <a:graphic>
          <a:graphicData uri="http://schemas.openxmlformats.org/drawingml/2006/table">
            <a:tbl>
              <a:tblPr/>
              <a:tblGrid>
                <a:gridCol w="2187302"/>
                <a:gridCol w="1438365"/>
                <a:gridCol w="1564413"/>
                <a:gridCol w="1379748"/>
                <a:gridCol w="808415"/>
                <a:gridCol w="1190709"/>
              </a:tblGrid>
              <a:tr h="32403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6" marR="9143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2015 года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2016/факт 2015, %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  <a:tr h="513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уточненный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3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ДОХОДОВ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РАСХОДОВ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ДЕФИЦИТ(-)/ ПРОФИЦИТ(+)</a:t>
                      </a:r>
                    </a:p>
                  </a:txBody>
                  <a:tcPr marL="91436" marR="9143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505 174,4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497 905,8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7 268,6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546 134,0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569 637,9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-23 503,9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528 331,1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542 173,6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-13 842,5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58,9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108,9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96335">
            <a:off x="354187" y="238473"/>
            <a:ext cx="1386295" cy="103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0242" name="Rectangle 41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229600" cy="725487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бюджета, тыс. рублей</a:t>
            </a:r>
          </a:p>
        </p:txBody>
      </p:sp>
      <p:graphicFrame>
        <p:nvGraphicFramePr>
          <p:cNvPr id="111660" name="Group 44"/>
          <p:cNvGraphicFramePr>
            <a:graphicFrameLocks noGrp="1"/>
          </p:cNvGraphicFramePr>
          <p:nvPr>
            <p:ph idx="1"/>
          </p:nvPr>
        </p:nvGraphicFramePr>
        <p:xfrm>
          <a:off x="179388" y="1403350"/>
          <a:ext cx="8750300" cy="381158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957167"/>
                <a:gridCol w="1793133"/>
              </a:tblGrid>
              <a:tr h="4724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2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-13 842,5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2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банков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2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 банков 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бюджетных кредитов, прочих бюджетных ссуд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-13 842,5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02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79038F-3B90-4499-AB39-4CA8E1F73FD2}" type="slidenum">
              <a:rPr lang="ru-RU" altLang="ru-RU" sz="140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altLang="ru-RU" sz="14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24943"/>
            <a:ext cx="1928825" cy="1008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8424" y="6381328"/>
            <a:ext cx="5715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357422" y="285750"/>
            <a:ext cx="6572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/>
              <a:t>Изменение утвержденных  показателей доходов бюджета муниципального района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3573016"/>
          <a:ext cx="8784976" cy="2965430"/>
        </p:xfrm>
        <a:graphic>
          <a:graphicData uri="http://schemas.openxmlformats.org/drawingml/2006/table">
            <a:tbl>
              <a:tblPr/>
              <a:tblGrid>
                <a:gridCol w="3071623"/>
                <a:gridCol w="1752913"/>
                <a:gridCol w="1440160"/>
                <a:gridCol w="1243715"/>
                <a:gridCol w="1276565"/>
              </a:tblGrid>
              <a:tr h="864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Первоначально утвержденный план,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Рост/снижение,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48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неналоговые доходы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49 693,60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60 553,50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+10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410 028,70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485 580,50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+75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БЮДЖЕТА-ВСЕГО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459 722,30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546 134,00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+86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411,70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1142984"/>
          <a:ext cx="85725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285720" y="3571876"/>
          <a:ext cx="85725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926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Дотация из краевого бюджета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BEE5A-4DFE-4566-A0DF-3741E7F5BF4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692696"/>
          <a:ext cx="8643966" cy="316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a\Совет Глав и МО, совещания, выездные, лекции\2014\публичные слушания бюджет 2015-2017\378408_612588_1322729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144187">
            <a:off x="281711" y="194639"/>
            <a:ext cx="910439" cy="837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0042"/>
            <a:ext cx="8964488" cy="43204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Нормативы зачисления налогов в бюджет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1ADB9-C06D-4407-83F3-C09584A0ABEC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998538"/>
          <a:ext cx="8712968" cy="5430162"/>
        </p:xfrm>
        <a:graphic>
          <a:graphicData uri="http://schemas.openxmlformats.org/drawingml/2006/table">
            <a:tbl>
              <a:tblPr/>
              <a:tblGrid>
                <a:gridCol w="5619918"/>
                <a:gridCol w="1551768"/>
                <a:gridCol w="1541282"/>
              </a:tblGrid>
              <a:tr h="501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и сборы установленные законодательством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на нефтепродукты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0,0938%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0,0887%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налогообложения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аренды земли 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сельских поселений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100%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аренды имущества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40%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55%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имущества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сельских поселений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100%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58175" cy="357187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бюджета, тыс.рублей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C6EEF-D87A-40A9-8B63-A9089C9E465F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23528" y="836712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9512" y="785794"/>
          <a:ext cx="8750206" cy="588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9F07CF-1787-4102-9F71-0FBF10968634}" type="slidenum">
              <a:rPr lang="ru-RU" altLang="ru-RU" smtClean="0"/>
              <a:pPr>
                <a:defRPr/>
              </a:pPr>
              <a:t>9</a:t>
            </a:fld>
            <a:endParaRPr lang="ru-RU" altLang="ru-RU" dirty="0" smtClean="0"/>
          </a:p>
        </p:txBody>
      </p:sp>
      <p:pic>
        <p:nvPicPr>
          <p:cNvPr id="13317" name="Picture 2" descr="C:\Users\alexa\Совет Глав и МО, совещания, выездные, лекции\подложка для слайд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52400"/>
            <a:ext cx="86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Передача нормативов зачисления налоговых доходов из бюджета района в бюджеты поселений</a:t>
            </a:r>
            <a:endParaRPr lang="ru-RU" sz="28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4448" y="645333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268760"/>
            <a:ext cx="8424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2016 году из бюджета района в бюджеты поселений переданы налоговые доходы:</a:t>
            </a:r>
          </a:p>
          <a:p>
            <a:pPr algn="just"/>
            <a:r>
              <a:rPr lang="ru-RU" sz="2600" b="1" dirty="0" smtClean="0">
                <a:solidFill>
                  <a:srgbClr val="CC3300"/>
                </a:solidFill>
              </a:rPr>
              <a:t>        - 100 %  единого сельскохозяйственного налога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2492896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течении 2016 года 2 поселения 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дополнительно получили налоговых доходов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сумме  216,5 тыс.руб., в том числе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Администрация МО «</a:t>
            </a:r>
            <a:r>
              <a:rPr lang="ru-RU" sz="2400" b="1" dirty="0" err="1" smtClean="0">
                <a:solidFill>
                  <a:srgbClr val="000099"/>
                </a:solidFill>
              </a:rPr>
              <a:t>Киселевское</a:t>
            </a:r>
            <a:r>
              <a:rPr lang="ru-RU" sz="2400" b="1" dirty="0" smtClean="0">
                <a:solidFill>
                  <a:srgbClr val="000099"/>
                </a:solidFill>
              </a:rPr>
              <a:t> сельское поселение»  - 77,7 тыс. руб.</a:t>
            </a:r>
          </a:p>
          <a:p>
            <a:pPr algn="just">
              <a:buFontTx/>
              <a:buChar char="-"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- Администрация Ключевского сельского поселения – 138,8 тыс.руб.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30872</TotalTime>
  <Words>2177</Words>
  <Application>Microsoft Office PowerPoint</Application>
  <PresentationFormat>Экран (4:3)</PresentationFormat>
  <Paragraphs>643</Paragraphs>
  <Slides>29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                  Об итогах исполнения бюджета Cуксунского муниципального района за 2016 год</vt:lpstr>
      <vt:lpstr>Бюджет муниципального района на 2016 год утвержден Решением Земского собрания от 24.12.2015 № 250  с параметрами на 3 года  </vt:lpstr>
      <vt:lpstr>Исполнение бюджета муниципального района, тыс.рублей</vt:lpstr>
      <vt:lpstr>Источники финансирования дефицита бюджета, тыс. рублей</vt:lpstr>
      <vt:lpstr>Слайд 5</vt:lpstr>
      <vt:lpstr>Дотация из краевого бюджета</vt:lpstr>
      <vt:lpstr>Нормативы зачисления налогов в бюджет района</vt:lpstr>
      <vt:lpstr>Структура доходов бюджета, тыс.рублей</vt:lpstr>
      <vt:lpstr>Слайд 9</vt:lpstr>
      <vt:lpstr>Структура налоговых и неналоговых доходов, млн. рублей</vt:lpstr>
      <vt:lpstr>Динамика поступлений по группам доходов, тыс.рублей</vt:lpstr>
      <vt:lpstr>Исполнение по налоговым и неналоговым доходам бюджета </vt:lpstr>
      <vt:lpstr>  Расходы  бюджета муниципального района</vt:lpstr>
      <vt:lpstr>Объемы  реализации муниципальных программ  в  2016 году, тыс.рублей</vt:lpstr>
      <vt:lpstr>Исполнение расходной части бюджета за 2016 год</vt:lpstr>
      <vt:lpstr>Динамика исполнения расходной части  </vt:lpstr>
      <vt:lpstr>Фонд оплаты труда</vt:lpstr>
      <vt:lpstr>Слайд 18</vt:lpstr>
      <vt:lpstr>Слайд 19</vt:lpstr>
      <vt:lpstr>Информация по использованию средств резервного фонда в 2016 году</vt:lpstr>
      <vt:lpstr>Финансовая помощь передаваемая бюджетам поселений</vt:lpstr>
      <vt:lpstr>Слайд 22</vt:lpstr>
      <vt:lpstr>Слайд 23</vt:lpstr>
      <vt:lpstr>Муниципальный долг</vt:lpstr>
      <vt:lpstr>Слайд 25</vt:lpstr>
      <vt:lpstr> Выполнение показателей Cоглашения, заключаемых  с   высокодотационными МО </vt:lpstr>
      <vt:lpstr> Повышение качества управления финансами </vt:lpstr>
      <vt:lpstr>Прозрачность бюджетного процесса</vt:lpstr>
      <vt:lpstr>Благодарю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Министерства финансов Пермского края  о работе в 2007 году  и планах на 2008 год</dc:title>
  <dc:creator>User</dc:creator>
  <cp:lastModifiedBy>7</cp:lastModifiedBy>
  <cp:revision>1504</cp:revision>
  <dcterms:created xsi:type="dcterms:W3CDTF">2008-02-28T03:10:36Z</dcterms:created>
  <dcterms:modified xsi:type="dcterms:W3CDTF">2017-06-21T02:37:50Z</dcterms:modified>
</cp:coreProperties>
</file>